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2" r:id="rId4"/>
    <p:sldId id="260" r:id="rId5"/>
    <p:sldId id="257" r:id="rId6"/>
    <p:sldId id="268" r:id="rId7"/>
    <p:sldId id="264" r:id="rId8"/>
    <p:sldId id="265" r:id="rId9"/>
    <p:sldId id="266" r:id="rId10"/>
    <p:sldId id="267" r:id="rId11"/>
    <p:sldId id="25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74" y="-90"/>
      </p:cViewPr>
      <p:guideLst>
        <p:guide orient="horz" pos="235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8BCC-9A16-4946-960D-6BC39A2EF057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2FC38-5220-4E3B-A0C8-960FB807F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169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686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081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131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46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21313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945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611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131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89234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2581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18530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11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glecmms.com/" TargetMode="External"/><Relationship Id="rId2" Type="http://schemas.openxmlformats.org/officeDocument/2006/relationships/hyperlink" Target="mailto:MatthewW@eaglecmm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enniferB@eaglecmms.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glecmm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Eagle Technology</a:t>
            </a:r>
            <a:br>
              <a:rPr lang="en-US" dirty="0" smtClean="0"/>
            </a:br>
            <a:r>
              <a:rPr lang="en-US" dirty="0" smtClean="0"/>
              <a:t>Proteus MMX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1"/>
            <a:ext cx="6400800" cy="114617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Harry Kohal, VP Business Development</a:t>
            </a:r>
          </a:p>
        </p:txBody>
      </p:sp>
      <p:pic>
        <p:nvPicPr>
          <p:cNvPr id="1026" name="Picture 2" descr="C:\Users\bill\Documents\bim\app-cobie\COBie challenge pages\New Microsoft Visio Draw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3" y="5256308"/>
            <a:ext cx="2033989" cy="8017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ill\Documents\bim\app-cobie\COBie challenge pages\New Microsoft Visio Drawing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653" y="5200851"/>
            <a:ext cx="1635125" cy="9126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J:\COBie\CobieChallenge2 - December 2011\2011-11-18 Logo Eagle Technolog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648200"/>
            <a:ext cx="2171700" cy="167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05574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COBie savings – facility portfolio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2954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Eagle Technology does not currently have any applications of </a:t>
            </a:r>
            <a:r>
              <a:rPr lang="en-US" dirty="0" err="1" smtClean="0"/>
              <a:t>COBie</a:t>
            </a:r>
            <a:r>
              <a:rPr lang="en-US" dirty="0" smtClean="0"/>
              <a:t> consumption in the current market.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019300" y="3733800"/>
            <a:ext cx="6286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back of napkin estimate of: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Savings to load data – 85%</a:t>
            </a:r>
          </a:p>
          <a:p>
            <a:pPr>
              <a:buFontTx/>
              <a:buChar char="-"/>
            </a:pPr>
            <a:r>
              <a:rPr lang="en-US" dirty="0" smtClean="0"/>
              <a:t> savings per PM – 50%</a:t>
            </a:r>
          </a:p>
          <a:p>
            <a:pPr>
              <a:buFontTx/>
              <a:buChar char="-"/>
            </a:pPr>
            <a:r>
              <a:rPr lang="en-US" dirty="0" smtClean="0"/>
              <a:t> savings per service order – 50%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Total $ FM office savings - $75,000 – $100,000 per building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6485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contacts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8418"/>
            <a:ext cx="2362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COBie support</a:t>
            </a:r>
          </a:p>
          <a:p>
            <a:pPr marL="0" indent="0" algn="r">
              <a:buNone/>
            </a:pPr>
            <a:r>
              <a:rPr lang="en-US" sz="2400" dirty="0" smtClean="0"/>
              <a:t>name:</a:t>
            </a:r>
          </a:p>
          <a:p>
            <a:pPr marL="0" indent="0" algn="r">
              <a:buNone/>
            </a:pPr>
            <a:r>
              <a:rPr lang="en-US" sz="2400" dirty="0" smtClean="0"/>
              <a:t> phone:</a:t>
            </a:r>
          </a:p>
          <a:p>
            <a:pPr marL="0" indent="0" algn="r">
              <a:buNone/>
            </a:pPr>
            <a:r>
              <a:rPr lang="en-US" sz="2400" dirty="0" smtClean="0"/>
              <a:t> email:</a:t>
            </a:r>
          </a:p>
          <a:p>
            <a:pPr marL="0" indent="0" algn="r">
              <a:buNone/>
            </a:pPr>
            <a:r>
              <a:rPr lang="en-US" sz="2400" dirty="0"/>
              <a:t> </a:t>
            </a:r>
            <a:r>
              <a:rPr lang="en-US" sz="2400" dirty="0" smtClean="0"/>
              <a:t>web: 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marketing POC</a:t>
            </a:r>
          </a:p>
          <a:p>
            <a:pPr marL="0" indent="0" algn="r">
              <a:buNone/>
            </a:pPr>
            <a:r>
              <a:rPr lang="en-US" sz="2400" dirty="0" smtClean="0"/>
              <a:t>name:</a:t>
            </a:r>
          </a:p>
          <a:p>
            <a:pPr marL="0" indent="0" algn="r">
              <a:buNone/>
            </a:pPr>
            <a:r>
              <a:rPr lang="en-US" sz="2400" dirty="0" smtClean="0"/>
              <a:t> phone:</a:t>
            </a:r>
          </a:p>
          <a:p>
            <a:pPr marL="0" indent="0" algn="r">
              <a:buNone/>
            </a:pPr>
            <a:r>
              <a:rPr lang="en-US" sz="2400" dirty="0" smtClean="0"/>
              <a:t> email:</a:t>
            </a:r>
            <a:endParaRPr lang="en-US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05400" y="1295400"/>
            <a:ext cx="2133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1295400"/>
            <a:ext cx="4953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r">
              <a:spcBef>
                <a:spcPct val="20000"/>
              </a:spcBef>
              <a:buFont typeface="Arial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l"/>
            <a:endParaRPr lang="en-US" dirty="0" smtClean="0"/>
          </a:p>
          <a:p>
            <a:pPr algn="l"/>
            <a:r>
              <a:rPr lang="en-US" dirty="0" smtClean="0"/>
              <a:t>Matthew Wagner</a:t>
            </a:r>
            <a:endParaRPr lang="en-US" dirty="0"/>
          </a:p>
          <a:p>
            <a:pPr algn="l"/>
            <a:r>
              <a:rPr lang="en-US" dirty="0" smtClean="0"/>
              <a:t>(262) 241-3845</a:t>
            </a:r>
            <a:endParaRPr lang="en-US" dirty="0"/>
          </a:p>
          <a:p>
            <a:pPr algn="l"/>
            <a:r>
              <a:rPr lang="en-US" dirty="0" smtClean="0">
                <a:hlinkClick r:id="rId2"/>
              </a:rPr>
              <a:t>MatthewW@eaglecmms.com</a:t>
            </a:r>
            <a:endParaRPr lang="en-US" dirty="0" smtClean="0"/>
          </a:p>
          <a:p>
            <a:pPr algn="l"/>
            <a:r>
              <a:rPr lang="en-US" dirty="0" smtClean="0">
                <a:hlinkClick r:id="rId3"/>
              </a:rPr>
              <a:t>http://www.eaglecmms.com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Jennifer Bublitz</a:t>
            </a:r>
          </a:p>
          <a:p>
            <a:pPr algn="l"/>
            <a:r>
              <a:rPr lang="en-US" dirty="0" smtClean="0"/>
              <a:t> (262) 241-3845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JenniferB@eaglecmms.com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652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COBie import demo</a:t>
            </a:r>
            <a:endParaRPr lang="en-US" dirty="0"/>
          </a:p>
        </p:txBody>
      </p:sp>
      <p:pic>
        <p:nvPicPr>
          <p:cNvPr id="1026" name="Picture 2" descr="C:\Users\bill\Documents\bim\app-cobie\COBie challenge pages\New Microsoft Visio Draw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3" y="5256308"/>
            <a:ext cx="2033989" cy="8017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ill\Documents\bim\app-cobie\COBie challenge pages\New Microsoft Visio Drawing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653" y="5200851"/>
            <a:ext cx="1635125" cy="9126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J:\COBie\CobieChallenge2 - December 2011\2011-11-18 Logo Eagle Technolog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648200"/>
            <a:ext cx="2171700" cy="167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0557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product description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29600" cy="46910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Proteus MMX is a web-based, multi-enterprise solution for asset life-cycle management. Hosting a top level down architecture, the major functions are separated into modules for ease of use and understanding; yet integrated to provide maximum utilization and optimization. Proteus MMX integrates asset management, maintenance management, inventory, labor and purchasing functions for improved scheduling, cost reduction, resource planning and more.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347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product features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29600" cy="46910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• Web-based - no software to install!</a:t>
            </a:r>
          </a:p>
          <a:p>
            <a:pPr algn="just"/>
            <a:r>
              <a:rPr lang="en-US" sz="1800" dirty="0" smtClean="0"/>
              <a:t>• World wide access</a:t>
            </a:r>
          </a:p>
          <a:p>
            <a:pPr algn="just"/>
            <a:r>
              <a:rPr lang="en-US" sz="1800" dirty="0" smtClean="0"/>
              <a:t>• Customizable &amp; robust</a:t>
            </a:r>
          </a:p>
          <a:p>
            <a:pPr algn="just"/>
            <a:r>
              <a:rPr lang="en-US" sz="1800" dirty="0" smtClean="0"/>
              <a:t>• Automated work order generation</a:t>
            </a:r>
          </a:p>
          <a:p>
            <a:pPr algn="just"/>
            <a:r>
              <a:rPr lang="en-US" sz="1800" dirty="0" smtClean="0"/>
              <a:t>• Automatically print, email, or send work orders to a mobile device</a:t>
            </a:r>
          </a:p>
          <a:p>
            <a:pPr algn="just"/>
            <a:r>
              <a:rPr lang="en-US" sz="1800" dirty="0" smtClean="0"/>
              <a:t>• Multi-location management</a:t>
            </a:r>
          </a:p>
          <a:p>
            <a:pPr algn="just"/>
            <a:r>
              <a:rPr lang="en-US" sz="1800" dirty="0" smtClean="0"/>
              <a:t>• Multi-cycle scheduling</a:t>
            </a:r>
          </a:p>
          <a:p>
            <a:pPr algn="just"/>
            <a:r>
              <a:rPr lang="en-US" sz="1800" dirty="0" smtClean="0"/>
              <a:t>• Powerful report generator with over 120 reports and graphs</a:t>
            </a:r>
          </a:p>
          <a:p>
            <a:pPr algn="just"/>
            <a:r>
              <a:rPr lang="en-US" sz="1800" dirty="0" smtClean="0"/>
              <a:t>• Multiple languages and currencies</a:t>
            </a:r>
          </a:p>
          <a:p>
            <a:pPr algn="just"/>
            <a:r>
              <a:rPr lang="en-US" sz="1800" dirty="0" smtClean="0"/>
              <a:t>• Integrate with BMS/BAS systems</a:t>
            </a:r>
          </a:p>
          <a:p>
            <a:pPr algn="just"/>
            <a:r>
              <a:rPr lang="en-US" sz="1800" dirty="0" smtClean="0"/>
              <a:t>• View drawings, videos, user manuals, maintenance instructions, etc.</a:t>
            </a:r>
          </a:p>
          <a:p>
            <a:pPr algn="just"/>
            <a:r>
              <a:rPr lang="en-US" sz="1800" dirty="0" smtClean="0"/>
              <a:t>• Fixed or mobile asset tracking with RFID</a:t>
            </a:r>
          </a:p>
          <a:p>
            <a:pPr algn="just"/>
            <a:r>
              <a:rPr lang="en-US" sz="1800" dirty="0" smtClean="0"/>
              <a:t>• Many more options to choose from</a:t>
            </a: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831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user base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8418"/>
            <a:ext cx="2362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users</a:t>
            </a:r>
          </a:p>
          <a:p>
            <a:pPr marL="0" indent="0" algn="r">
              <a:buNone/>
            </a:pPr>
            <a:r>
              <a:rPr lang="en-US" sz="2400" dirty="0" smtClean="0"/>
              <a:t> user count:</a:t>
            </a:r>
          </a:p>
          <a:p>
            <a:pPr marL="0" indent="0" algn="r">
              <a:buNone/>
            </a:pPr>
            <a:r>
              <a:rPr lang="en-US" sz="2400" dirty="0" smtClean="0"/>
              <a:t> facility count:</a:t>
            </a:r>
          </a:p>
          <a:p>
            <a:pPr marL="0" indent="0" algn="r">
              <a:buNone/>
            </a:pPr>
            <a:r>
              <a:rPr lang="en-US" sz="2400" dirty="0" smtClean="0"/>
              <a:t>public sector:</a:t>
            </a:r>
          </a:p>
          <a:p>
            <a:pPr marL="0" indent="0" algn="r">
              <a:buNone/>
            </a:pPr>
            <a:r>
              <a:rPr lang="en-US" sz="2400" dirty="0" smtClean="0"/>
              <a:t> private sector: 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customers</a:t>
            </a:r>
          </a:p>
          <a:p>
            <a:pPr marL="0" indent="0" algn="r">
              <a:buNone/>
            </a:pPr>
            <a:r>
              <a:rPr lang="en-US" sz="2400" dirty="0" smtClean="0"/>
              <a:t>name:</a:t>
            </a:r>
          </a:p>
          <a:p>
            <a:pPr marL="0" indent="0" algn="r">
              <a:buNone/>
            </a:pPr>
            <a:r>
              <a:rPr lang="en-US" sz="2400" dirty="0" smtClean="0"/>
              <a:t> name:</a:t>
            </a:r>
          </a:p>
          <a:p>
            <a:pPr marL="0" indent="0" algn="r">
              <a:buNone/>
            </a:pPr>
            <a:r>
              <a:rPr lang="en-US" sz="2400" dirty="0" smtClean="0"/>
              <a:t> name:</a:t>
            </a:r>
            <a:endParaRPr lang="en-US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05400" y="1295400"/>
            <a:ext cx="2133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1295400"/>
            <a:ext cx="5562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r">
              <a:spcBef>
                <a:spcPct val="20000"/>
              </a:spcBef>
              <a:buFont typeface="Arial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l"/>
            <a:endParaRPr lang="en-US" dirty="0" smtClean="0"/>
          </a:p>
          <a:p>
            <a:pPr algn="l"/>
            <a:r>
              <a:rPr lang="en-US" dirty="0" smtClean="0"/>
              <a:t> 100 users</a:t>
            </a:r>
            <a:endParaRPr lang="en-US" dirty="0"/>
          </a:p>
          <a:p>
            <a:pPr algn="l"/>
            <a:r>
              <a:rPr lang="en-US" dirty="0" smtClean="0"/>
              <a:t> 50 facilities</a:t>
            </a:r>
            <a:endParaRPr lang="en-US" dirty="0"/>
          </a:p>
          <a:p>
            <a:pPr algn="l"/>
            <a:r>
              <a:rPr lang="en-US" dirty="0" smtClean="0"/>
              <a:t>30% (Airports, Universities, etc.)</a:t>
            </a:r>
          </a:p>
          <a:p>
            <a:pPr algn="l"/>
            <a:r>
              <a:rPr lang="en-US" dirty="0" smtClean="0"/>
              <a:t>70% (Manufacturing, Office Buildings, etc.)</a:t>
            </a:r>
            <a:endParaRPr lang="en-US" dirty="0"/>
          </a:p>
          <a:p>
            <a:pPr algn="l"/>
            <a:r>
              <a:rPr lang="en-US" dirty="0" smtClean="0"/>
              <a:t>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Woodbine Entertainment Group</a:t>
            </a:r>
          </a:p>
          <a:p>
            <a:pPr algn="l"/>
            <a:r>
              <a:rPr lang="en-US" dirty="0" smtClean="0"/>
              <a:t> Ottawa Airport</a:t>
            </a:r>
          </a:p>
          <a:p>
            <a:pPr algn="l"/>
            <a:r>
              <a:rPr lang="en-US" dirty="0" smtClean="0"/>
              <a:t> Princess </a:t>
            </a:r>
            <a:r>
              <a:rPr lang="en-US" dirty="0" err="1" smtClean="0"/>
              <a:t>Noura</a:t>
            </a:r>
            <a:r>
              <a:rPr lang="en-US" dirty="0" smtClean="0"/>
              <a:t> University (Saudi Arabia)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31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tested product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2667000" cy="4572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400" dirty="0" smtClean="0"/>
              <a:t> product name: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2400" dirty="0" smtClean="0"/>
              <a:t> product version: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2400" dirty="0" smtClean="0"/>
              <a:t>PC or Cloud: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2400" dirty="0" smtClean="0"/>
              <a:t>website:</a:t>
            </a:r>
          </a:p>
          <a:p>
            <a:pPr marL="0" indent="0" algn="r">
              <a:buNone/>
            </a:pP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1295400"/>
            <a:ext cx="4953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r">
              <a:spcBef>
                <a:spcPct val="20000"/>
              </a:spcBef>
              <a:buFont typeface="Arial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l"/>
            <a:r>
              <a:rPr lang="en-US" dirty="0"/>
              <a:t> </a:t>
            </a:r>
            <a:r>
              <a:rPr lang="en-US" dirty="0" smtClean="0"/>
              <a:t>Proteus MMX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 2.1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 PC / </a:t>
            </a:r>
            <a:r>
              <a:rPr lang="en-US" dirty="0"/>
              <a:t>Cloud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http://www.eaglecmms.com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622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challenge scope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295400"/>
          <a:ext cx="81534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29718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COBie.Sheet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Imported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Calibri" pitchFamily="34" charset="0"/>
                        </a:rPr>
                        <a:t>spaces and equipment </a:t>
                      </a:r>
                      <a:endParaRPr lang="en-US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Space,</a:t>
                      </a:r>
                      <a:r>
                        <a:rPr lang="en-US" baseline="0" dirty="0" smtClean="0"/>
                        <a:t> Type, Component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339933"/>
                          </a:solidFill>
                          <a:sym typeface="Wingdings 2"/>
                        </a:rPr>
                        <a:t></a:t>
                      </a:r>
                      <a:endParaRPr lang="en-US" sz="24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n-lt"/>
                        </a:rPr>
                        <a:t>PM schedules</a:t>
                      </a:r>
                      <a:endParaRPr lang="en-US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339933"/>
                          </a:solidFill>
                          <a:sym typeface="Wingdings 2"/>
                        </a:rPr>
                        <a:t></a:t>
                      </a:r>
                      <a:endParaRPr lang="en-US" sz="24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n-lt"/>
                        </a:rPr>
                        <a:t>safety</a:t>
                      </a:r>
                      <a:r>
                        <a:rPr lang="en-US" b="0" baseline="0" dirty="0" smtClean="0">
                          <a:latin typeface="+mn-lt"/>
                        </a:rPr>
                        <a:t> procedures</a:t>
                      </a:r>
                      <a:endParaRPr lang="en-US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339933"/>
                          </a:solidFill>
                          <a:sym typeface="Wingdings 2"/>
                        </a:rPr>
                        <a:t></a:t>
                      </a:r>
                      <a:endParaRPr lang="en-US" sz="24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n-lt"/>
                        </a:rPr>
                        <a:t>systems</a:t>
                      </a:r>
                      <a:endParaRPr lang="en-US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339933"/>
                          </a:solidFill>
                          <a:sym typeface="Wingdings 2"/>
                        </a:rPr>
                        <a:t></a:t>
                      </a:r>
                      <a:endParaRPr lang="en-US" sz="24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n-lt"/>
                        </a:rPr>
                        <a:t>system procedures</a:t>
                      </a:r>
                      <a:endParaRPr lang="en-US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339933"/>
                          </a:solidFill>
                          <a:sym typeface="Wingdings 2"/>
                        </a:rPr>
                        <a:t></a:t>
                      </a:r>
                      <a:endParaRPr lang="en-US" sz="24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n-lt"/>
                        </a:rPr>
                        <a:t>materials,</a:t>
                      </a:r>
                      <a:r>
                        <a:rPr lang="en-US" b="0" baseline="0" dirty="0" smtClean="0">
                          <a:latin typeface="+mn-lt"/>
                        </a:rPr>
                        <a:t> tools, training</a:t>
                      </a:r>
                      <a:endParaRPr lang="en-US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339933"/>
                          </a:solidFill>
                          <a:sym typeface="Wingdings 2"/>
                        </a:rPr>
                        <a:t></a:t>
                      </a:r>
                      <a:endParaRPr lang="en-US" sz="24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n-lt"/>
                        </a:rPr>
                        <a:t>associated documents</a:t>
                      </a:r>
                      <a:endParaRPr lang="en-US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 2"/>
                        </a:rPr>
                        <a:t></a:t>
                      </a:r>
                      <a:endParaRPr lang="en-US" sz="24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n-lt"/>
                        </a:rPr>
                        <a:t>replacement parts</a:t>
                      </a:r>
                      <a:endParaRPr lang="en-US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339933"/>
                          </a:solidFill>
                          <a:sym typeface="Wingdings 2"/>
                        </a:rPr>
                        <a:t></a:t>
                      </a:r>
                      <a:endParaRPr lang="en-US" sz="24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n-lt"/>
                        </a:rPr>
                        <a:t>space and equipment properties</a:t>
                      </a:r>
                      <a:endParaRPr lang="en-US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sym typeface="Wingdings 2"/>
                        </a:rPr>
                        <a:t></a:t>
                      </a:r>
                      <a:endParaRPr lang="en-US" sz="24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n-lt"/>
                        </a:rPr>
                        <a:t>space zones</a:t>
                      </a:r>
                      <a:endParaRPr lang="en-US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339933"/>
                          </a:solidFill>
                          <a:sym typeface="Wingdings 2"/>
                        </a:rPr>
                        <a:t></a:t>
                      </a:r>
                      <a:endParaRPr lang="en-US" sz="24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527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configuration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066801"/>
            <a:ext cx="457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As a consumer of the </a:t>
            </a:r>
            <a:r>
              <a:rPr lang="en-US" sz="1600" dirty="0" err="1" smtClean="0"/>
              <a:t>COBie</a:t>
            </a:r>
            <a:r>
              <a:rPr lang="en-US" sz="1600" dirty="0" smtClean="0"/>
              <a:t> Standard, Eagle Technology, Inc. (Eagle) provides a capability to import </a:t>
            </a:r>
            <a:r>
              <a:rPr lang="en-US" sz="1600" dirty="0" err="1" smtClean="0"/>
              <a:t>COBie</a:t>
            </a:r>
            <a:r>
              <a:rPr lang="en-US" sz="1600" dirty="0" smtClean="0"/>
              <a:t> data into a SQL database accessed by Eagle’s maintenance/asset management solution, </a:t>
            </a:r>
            <a:r>
              <a:rPr lang="en-US" sz="1600" i="1" dirty="0" smtClean="0"/>
              <a:t>Proteus MMX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smtClean="0"/>
              <a:t> </a:t>
            </a:r>
          </a:p>
          <a:p>
            <a:pPr algn="just"/>
            <a:r>
              <a:rPr lang="en-US" sz="1600" dirty="0" smtClean="0"/>
              <a:t>Prerequisites: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600" dirty="0" smtClean="0"/>
              <a:t> New/Blank/Empty </a:t>
            </a:r>
            <a:r>
              <a:rPr lang="en-US" sz="1600" i="1" dirty="0" smtClean="0"/>
              <a:t>Proteus MMX</a:t>
            </a:r>
            <a:r>
              <a:rPr lang="en-US" sz="1600" dirty="0" smtClean="0"/>
              <a:t> database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600" dirty="0" err="1" smtClean="0"/>
              <a:t>COBie</a:t>
            </a:r>
            <a:r>
              <a:rPr lang="en-US" sz="1600" dirty="0" smtClean="0"/>
              <a:t> XML document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600" i="1" dirty="0" smtClean="0"/>
              <a:t>Proteus MMX</a:t>
            </a:r>
            <a:r>
              <a:rPr lang="en-US" sz="1600" dirty="0" smtClean="0"/>
              <a:t> installation</a:t>
            </a:r>
          </a:p>
          <a:p>
            <a:pPr algn="just"/>
            <a:r>
              <a:rPr lang="en-US" sz="1600" dirty="0" smtClean="0"/>
              <a:t> </a:t>
            </a:r>
          </a:p>
          <a:p>
            <a:pPr algn="just"/>
            <a:r>
              <a:rPr lang="en-US" sz="1600" dirty="0" smtClean="0"/>
              <a:t>It should be noted the import tool is designed to be utilized in conjunction with a new database, the initial step in the CMMS implementation process.  </a:t>
            </a:r>
            <a:r>
              <a:rPr lang="en-US" sz="1600" i="1" dirty="0" smtClean="0"/>
              <a:t>Proteus MMX</a:t>
            </a:r>
            <a:r>
              <a:rPr lang="en-US" sz="1600" dirty="0" smtClean="0"/>
              <a:t> must be installed and configured.  The </a:t>
            </a:r>
            <a:r>
              <a:rPr lang="en-US" sz="1600" dirty="0" err="1" smtClean="0"/>
              <a:t>COBie</a:t>
            </a:r>
            <a:r>
              <a:rPr lang="en-US" sz="1600" dirty="0" smtClean="0"/>
              <a:t> XML document should be saved as a Microsoft Excel document (2003 or 2007).  The </a:t>
            </a:r>
            <a:r>
              <a:rPr lang="en-US" sz="1600" dirty="0" err="1" smtClean="0"/>
              <a:t>COBie</a:t>
            </a:r>
            <a:r>
              <a:rPr lang="en-US" sz="1600" dirty="0" smtClean="0"/>
              <a:t> Conversion Tool will retrieve the data and populate the </a:t>
            </a:r>
            <a:r>
              <a:rPr lang="en-US" sz="1600" i="1" dirty="0" smtClean="0"/>
              <a:t>Proteus MMX</a:t>
            </a:r>
            <a:r>
              <a:rPr lang="en-US" sz="1600" dirty="0" smtClean="0"/>
              <a:t> database.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1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828800"/>
            <a:ext cx="406717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059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process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1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828800"/>
            <a:ext cx="406717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04800" y="1066800"/>
            <a:ext cx="457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The process of </a:t>
            </a:r>
            <a:r>
              <a:rPr lang="en-US" dirty="0" err="1" smtClean="0"/>
              <a:t>COBie</a:t>
            </a:r>
            <a:r>
              <a:rPr lang="en-US" dirty="0" smtClean="0"/>
              <a:t> consumption is quite simple.</a:t>
            </a:r>
          </a:p>
          <a:p>
            <a:pPr algn="just"/>
            <a:r>
              <a:rPr lang="en-US" dirty="0" smtClean="0"/>
              <a:t> </a:t>
            </a:r>
          </a:p>
          <a:p>
            <a:pPr algn="just"/>
            <a:r>
              <a:rPr lang="en-US" dirty="0" smtClean="0"/>
              <a:t>Prerequisites: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 New/Blank/Empty </a:t>
            </a:r>
            <a:r>
              <a:rPr lang="en-US" i="1" dirty="0" smtClean="0"/>
              <a:t>Proteus MMX</a:t>
            </a:r>
            <a:r>
              <a:rPr lang="en-US" dirty="0" smtClean="0"/>
              <a:t> database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err="1" smtClean="0"/>
              <a:t>COBie</a:t>
            </a:r>
            <a:r>
              <a:rPr lang="en-US" dirty="0" smtClean="0"/>
              <a:t> XLS document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i="1" dirty="0" smtClean="0"/>
              <a:t>Proteus MMX</a:t>
            </a:r>
            <a:r>
              <a:rPr lang="en-US" dirty="0" smtClean="0"/>
              <a:t> installation</a:t>
            </a:r>
          </a:p>
          <a:p>
            <a:pPr algn="just"/>
            <a:r>
              <a:rPr lang="en-US" dirty="0" smtClean="0"/>
              <a:t> </a:t>
            </a:r>
          </a:p>
          <a:p>
            <a:pPr algn="just"/>
            <a:r>
              <a:rPr lang="en-US" dirty="0" smtClean="0"/>
              <a:t>One the above items have been gathered, a Technical Support Specialist from Eagle Technology will utilize the </a:t>
            </a:r>
            <a:r>
              <a:rPr lang="en-US" i="1" dirty="0" smtClean="0"/>
              <a:t>Proteus MMX Import Utility</a:t>
            </a:r>
            <a:r>
              <a:rPr lang="en-US" dirty="0" smtClean="0"/>
              <a:t> to import the data in the system.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import time for the sample Clinic XLS document is approximately </a:t>
            </a:r>
            <a:r>
              <a:rPr lang="en-US" b="1" dirty="0" smtClean="0"/>
              <a:t>three (3) minutes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145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COBie savings – single project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2954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Eagle Technology does not currently have any applications of </a:t>
            </a:r>
            <a:r>
              <a:rPr lang="en-US" dirty="0" err="1" smtClean="0"/>
              <a:t>COBie</a:t>
            </a:r>
            <a:r>
              <a:rPr lang="en-US" dirty="0" smtClean="0"/>
              <a:t> consumption in the current market.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171700" y="3733800"/>
            <a:ext cx="48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back of napkin estimate of: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Savings to load data - $30,000</a:t>
            </a:r>
          </a:p>
          <a:p>
            <a:pPr>
              <a:buFontTx/>
              <a:buChar char="-"/>
            </a:pPr>
            <a:r>
              <a:rPr lang="en-US" dirty="0" smtClean="0"/>
              <a:t> savings per PM - $50</a:t>
            </a:r>
          </a:p>
          <a:p>
            <a:pPr>
              <a:buFontTx/>
              <a:buChar char="-"/>
            </a:pPr>
            <a:r>
              <a:rPr lang="en-US" dirty="0" smtClean="0"/>
              <a:t> savings per service order - $50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Total $ FM office savings - $75,000 - $100,000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398812"/>
            <a:ext cx="9144000" cy="459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457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07-Dec-2011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3124200" y="6477000"/>
            <a:ext cx="2895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 CMMS/CAFM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0DE69-01BE-4B7E-809C-7A0281737A6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1329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614</Words>
  <Application>Microsoft Office PowerPoint</Application>
  <PresentationFormat>On-screen Show (4:3)</PresentationFormat>
  <Paragraphs>187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Eagle Technology Proteus MMX</vt:lpstr>
      <vt:lpstr> product description</vt:lpstr>
      <vt:lpstr> product features</vt:lpstr>
      <vt:lpstr> user base</vt:lpstr>
      <vt:lpstr> tested product</vt:lpstr>
      <vt:lpstr> challenge scope</vt:lpstr>
      <vt:lpstr> configuration</vt:lpstr>
      <vt:lpstr> process</vt:lpstr>
      <vt:lpstr> COBie savings – single project</vt:lpstr>
      <vt:lpstr> COBie savings – facility portfolio</vt:lpstr>
      <vt:lpstr> contacts</vt:lpstr>
      <vt:lpstr>COBie import demo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Bill East</dc:creator>
  <cp:lastModifiedBy>PatrickG</cp:lastModifiedBy>
  <cp:revision>18</cp:revision>
  <dcterms:created xsi:type="dcterms:W3CDTF">2011-09-21T17:31:46Z</dcterms:created>
  <dcterms:modified xsi:type="dcterms:W3CDTF">2011-11-16T14:50:30Z</dcterms:modified>
</cp:coreProperties>
</file>