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70" r:id="rId4"/>
    <p:sldId id="271" r:id="rId5"/>
    <p:sldId id="257" r:id="rId6"/>
    <p:sldId id="268" r:id="rId7"/>
    <p:sldId id="273" r:id="rId8"/>
    <p:sldId id="274" r:id="rId9"/>
    <p:sldId id="275" r:id="rId10"/>
    <p:sldId id="276" r:id="rId11"/>
    <p:sldId id="277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1194" y="-102"/>
      </p:cViewPr>
      <p:guideLst>
        <p:guide orient="horz" pos="235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8BCC-9A16-4946-960D-6BC39A2EF057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2FC38-5220-4E3B-A0C8-960FB807F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9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6763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6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1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1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6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313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5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1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1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34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81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530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1.jpeg"/><Relationship Id="rId26" Type="http://schemas.openxmlformats.org/officeDocument/2006/relationships/image" Target="../media/image37.png"/><Relationship Id="rId3" Type="http://schemas.openxmlformats.org/officeDocument/2006/relationships/hyperlink" Target="http://www.cargill.com/" TargetMode="External"/><Relationship Id="rId21" Type="http://schemas.openxmlformats.org/officeDocument/2006/relationships/image" Target="../media/image33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5" Type="http://schemas.openxmlformats.org/officeDocument/2006/relationships/hyperlink" Target="http://www.compassairline.com/index.html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6.png"/><Relationship Id="rId5" Type="http://schemas.openxmlformats.org/officeDocument/2006/relationships/image" Target="../media/image19.png"/><Relationship Id="rId15" Type="http://schemas.openxmlformats.org/officeDocument/2006/relationships/hyperlink" Target="http://www.ford.com/en/links/General/www_fordvehicles_com/default.htm?referrer=home" TargetMode="External"/><Relationship Id="rId23" Type="http://schemas.openxmlformats.org/officeDocument/2006/relationships/image" Target="../media/image35.png"/><Relationship Id="rId28" Type="http://schemas.openxmlformats.org/officeDocument/2006/relationships/image" Target="../media/image38.png"/><Relationship Id="rId10" Type="http://schemas.openxmlformats.org/officeDocument/2006/relationships/image" Target="../media/image24.png"/><Relationship Id="rId19" Type="http://schemas.openxmlformats.org/officeDocument/2006/relationships/hyperlink" Target="http://www.bt.com/index.jsp?BV_SessionID=@@@@0673227404.1099582967@@@@&amp;BV_EngineID=ccchadcmmihijmfcflgcefkdffndfki.0&amp;obsOID=30777&amp;obsPage=/index.jsp&amp;vStore=1128&amp;obsType=LINK&amp;obsNoSee=true" TargetMode="External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4.png"/><Relationship Id="rId27" Type="http://schemas.openxmlformats.org/officeDocument/2006/relationships/hyperlink" Target="http://www.delta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-01.ibm.com/software/tivoli/products/maximo-asset-mgm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IBM Maximo Asset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114617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Doug Wood, Architect Tivoli CTO’s Office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3124200" y="6477000"/>
            <a:ext cx="2895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COBie CMMS/CAFM Challenge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 descr="http://t3.gstatic.com/images?q=tbn:ANd9GcQA7iueBEvtJzIm0X5SdKQV0ep_8ZFUvv6iIdN1cW5EA35-7AY-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715000"/>
            <a:ext cx="2133600" cy="546099"/>
          </a:xfrm>
          <a:prstGeom prst="rect">
            <a:avLst/>
          </a:prstGeom>
          <a:noFill/>
        </p:spPr>
      </p:pic>
      <p:pic>
        <p:nvPicPr>
          <p:cNvPr id="12292" name="Picture 4" descr="http://t2.gstatic.com/images?q=tbn:ANd9GcTFnHkVFhz4rPkbzMhcOC0pgkLWLhNvTMxiFLgkQtKzahycQ6aj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0" y="5486400"/>
            <a:ext cx="1905000" cy="762000"/>
          </a:xfrm>
          <a:prstGeom prst="rect">
            <a:avLst/>
          </a:prstGeom>
          <a:noFill/>
        </p:spPr>
      </p:pic>
      <p:sp>
        <p:nvSpPr>
          <p:cNvPr id="12294" name="AutoShape 6" descr="data:image/jpeg;base64,/9j/4AAQSkZJRgABAQAAAQABAAD/2wCEAAkGBhQQERIQEBMWEhUUExIVGBEVFBUXGhYaFxcWFRYSFRMYHCYeFxojGRUaIS8iJScrOC4tGx4yNTAqNSYrLCkBCQoKDgwOGg8PGiwkHyQ1LC0sKiw0LDUpLDU1LSwpLCwpLCwtLywsLC8xLC0sLCwsKiwsLCkqLCwsLCwsLCwsLP/AABEIAMgAyAMBIgACEQEDEQH/xAAbAAEAAgMBAQAAAAAAAAAAAAAABgcDBAUIAv/EAEkQAAEDAgEHBBADBQcFAAAAAAEAAgMEERIFBgcTITFBIlFyshQXIzIzNDVUYXFzkZKhsdJ0gcFCU4KT0RUkQ1Jig8IlRGSis//EABoBAQACAwEAAAAAAAAAAAAAAAADBAECBQb/xAAyEQACAQMABggFBQEAAAAAAAAAAQIDBBEFEhMhUXEUMTIzQWGh0TSBscHwFSIjkeEk/9oADAMBAAIRAxEAPwC8UREAREQBERAEREAREQBERAEREAREQBERAEREAREQBERAEREAREQBERAEREAREQBERAEREAREQBERAEREAREQBERAEREAREQBERAEREAREQBERAEREAREQBERAEREAREQBERAEREAREQBERAEUVzxz3dQSwQspzUOmZM8ASBlhEA529pvybn8lxpdL7AwyNp3Ob2GKoXkaDtkERjIsbWN9vyQzhlhoq+ZpaBeGdjHbLQR31o/7theHWwfs2tbitnOnSX2DUywdiulbDFHM+RsrWkMe4MuGFu0guGy/HggwThFW2V9MzYDPalc8RTthvrQ0uxMfIHWwG2xm70rayhpXDHOihpjNIal8EbBKGiRrIo5nS48Jw7JW7LH1pkarJ+ijmT894pcmnKeFzWCN73R3BILCQWA7jciwPp4KMHTJghmklo3MfG2nkEeuaQ+OcgNfjDNhsQbW470GCykVe9tdxtGKJ+vNUaUwGZgs7CHgiTDYg7eZfGVNLL6WSRk9C8CEQ64tnY7V63vRbCMR9RWMjVZYqKIVGkJrcqDJYhLiQLS4xbEYzIG4cOzda91zBpSlDax76AsFELS/wB4YbOJAawWZtvzjmWRgsJFWztMzA6pYaYgwQiXwo5d9WSwcjZsk3/6fStuLSuHVbacUztS6pFL2TrG+FIvYRYblvpxbttuCDDJ8iiOdmkJuT6qmpXQl+vLO6Yw0MDpBHcjCb238FzqfS0xxrx2O4CjbI6+sHdA2XVC128m5seKDBP0VcT6ZGspaaqNM600s8bmawXj1RaCTyNux1+C3Ms6U2U1M+oMBdhrZaUMEgGLVgky3w7BYbrcd6DBO0Vf5d0sinLNVSumHYsNVI7WtZq45MNrXacZ5Q5t6zx6SXySVQho3SRUrcck2ua3kmEzNOrLb3IFrXNkGCcoq1dpnb2NDUClcTJNJFq9b3uAMdjLsG46wcFsu0pSYKyZtEXRUkksb5NewXcxwaBgwX23B4oMFgoq+pdKxmYx0FIZHGlkqSzXNbhEcro3tuWbSA3F8lsZI0lOnbTSOpDG2pfLhOua7ucLC+SbCG3NiLYeN0GGTlFBs0NJvZ9Q2A0xhEkT5Yn61ry5rXFhxsDRgOw8Tu/NEMHF0w0BkqKIuimkY2KrxahkjnAlrQwXYNgLrA+i6h2U8lTxQRCWnlD58lsgaGREjWNnBDHho5JwAfmQeJU90nZzVNLPCynlMYdEXEANNziIvtB4KG9sGv8AOXfCz7VWnXjF4Z1aOjqlWCmmt/P2PipyTPDI4ugmIjqcik4YZHXEMMmsLbDlWIts9HOt3PiV9VU1UkFNUuFVRQxR/wB3lBxCZjiH3HI2MO/0c6281c/qp1ZAyecvje8Mc0hg77ktNwP8xCuRSU6iqLKKtzbyt5KMvHgUQc2JpauWF8Mga+vDS4xvw2NLUMx4rWLQ4jbfmXJocn1UcdPUyx1ERZV1AMrYZHPYXU1MyN7WEXO2Ii+7euvNpArg5wFS7ef2Wc/RSHSBXFzQal28fss5+ioekx8y+9F1nvyvX2Jhk6Oqqs3pmzCR9Q+OcYXswvNnEgYLDgNmzaq+r8nzVNPUyxU8xa2myZBYwyAl8RYHhrbXcBhO0ejnVjaUM5KikfTinlMYc2QusGm9i228HnUH7YNf5y74Wfat514xlhkNDR1StTU01v58uB288cy4qQUfJqapslY6WpeA+SVw1YaT3Nots5gFHc4sgl76qopIKgCJuTzA10UpNu9cHRvBxkbNhva/pWfthV/nLvhZ9qdsGv8AOXfCz7Vp0mPBk36VW4r19jfOT6h2VmV+qcYzlXABqpMQaIms1p2WEdjsJ43W7lPJspizlAikJklhLAI390sdpZs5f5XXD7YVf5y74WfarBzjy9PFkiCpjkLZXCnvJYXOK2LYRbat414yTfAgq6PqU5Ri2v3PH5uKvy9m3PqZpmQTFxqGxECKQkxvpIjfCBtAfHa/OV1cmdl0+UTEzshmPKbHSMbCTE6J2HujnlpseG/cTt2LD2wq/wA5d8LPtTtg1/nLvhZ9q06THgyf9KrcV6+xIdLGSJZqyN8cb34KKd4c1j3DGx4cG3aO+PAKLMyFUtbURiGTHUwZPbiMT7F8szJJL8nhtLhwsbqW6Pc9KmesbDUSmRr2PsCGizgMQOwDgCrUU8Jqayjn3FCVvLUlzKIpc3pntNHLE4mOoyuA4RPDCXQMcxzLt2NMjTb5LUhyVVVNJTw6p4fjynO8SQy2uIow24tsc7lht+JUhzvz6q462ojgnLGMfhDQGHcBfaQeN1x+2DX+cu+Fn2qF3EU8F6GjKs4qWVv5+xq1b6uHUTRtqYpXZMhiZq4HOLnRvwOikaWnCMLb7r97zrpQUIdU5SkqaepM8sJMMjYZsBc6kOMOwjD3xtt47Fr9sGv85d8LPtUsy1nVUx5KoahkxEsr3B77N5QtJwtb9kLKrxeTWejqkHFNre8ePm+BBJs25wJG6mTCyCklYBG/v5xSMkFrb7Rm4G6xutmbJLRHlfHT1XZL5qowuEM+rLDJc7QMJJsbflZZu2DX+cu+Fn2p2wa/zl3ws+1a9JjwZJ+k1eK9fY3838izQ5Qr2auTViiqhG7VuDTrWtlwNNrE4nkWHMpro6ppI8jQjVEStjnwxyNLTixPIaWmxAJsq77YNf5y74WfanbCr/OXfCz7U6THgw9E1uK9fY6+ihszK94ZDJDFJC908ToXsZDMHEBsbn7bYbceNuARbmj/ADuq6muZFPMXsLJCWkNG0C43BFPTmprKOfc28qE9WXoYtMfjMHsT1yq/VgaY/GYPYnrlV+udW7bPT2Hw8PzxPqOQtIc3YQQQeYjaD716OyVXieCKYbpGMd7wCR+RXm9XRoqyjrKERk7YZHMt6Dy29b5Ka1liTRS0vTzTjPg/qU3P3zukfqkHfN6Q+qT987pH6pB3zekPqqp2PAsPTN4Sl6E3WYq4Vj6ZvCUvQm6zFXClr94ylo74aPz+rMsFK998DHPtvwtc63rsNiy/2VN+5l/lP/op9oZ8JVdCL6vVpqSnbqcdbJVutJOhVdNRzj2PN39lTfuZf5T/AOisvPBhGQqcEEEClBBFiN2whWMobpY8nu9rD1lLsdnGTz4FPpzua1NNYw0UsiLYp6QvZK8f4bWuPqL2s/5Kiejbx1nRzOq9VXUr727qxp9T+R/yXoFzrC54LzPFIWkOG9pBHrBuFf2X8pgZPmnadhp3OB6beT1grltLEWcHS1LWqQa8d35/ZQ+UarWyyy/vJHv+Jxd+q10WzXUmrLAd7oo3/GL/AEVPr3ndWI4iaynGcXkTJvtHfSVQdXxo+aDk2lvt5Duu5T0I6za8jn6Qq7FQnjOH9mUOi9Maocw9wXnrObxyq/ETdcrFWjs1nJmzvukya1cY8/8ADmIivzMiMHJ9LcDwTeHrWtKntHjJLeXXRoqWM5Kw0Wj/AKjH7ObqorsEYG4D3IuhSp7NYPM3dz0ievjHgVNpj8Zg9ieuVX6sDTH4zB7E9cqv1z63bZ6aw+Hh+eJtz0BbDDNwkdK384y2/wAnBTPRBlHDUywE7JI8QH+ph+1x9y1osm63IJkAuYap77+g2a75H5LgZq5R7HrKeW9gJGh3RdyXfIraP7JxfI0qfz0akPFNr+t6ObP3zukfqkHfN6Q+qT987pO+pSDvm9IfVQl7wLD0zeEpehN1mKuFY+mbwlL0JusxVwpa/eMpaO+Gj8/qzqZCzlnoi91O4NLwA67Q69rkb928rsdtCv8A3rP5TP6KM09G+S4jY+S28MY51vXhBss/9i1Hm838mT7VqpTS3Nk06VCUszSz54JDFpOry4Ayt2kf4TOf1Kd6V/JzvaxdZVNBkWfE3uE28f4MnP0VbOlfyc72sXWVim5OEtY5lxTpwuKOzSW/w+RSykOaVHrmV7P/AAnu/Nkkbx1VHlOdEcQdVTtO51M8H1F7AVXpLMkjpXctSjKXD3IMrOyxle+b8O25fq4T/A43HuYq2q6cxvfGd7HOaf4SR+i6dTlfFQQUt9sc877cwIbh+bnrMJaueRrcUtq6bXg0zkAX2BSLP+l1VYYh+xBTM+GNo/RaOatHrq2mjIuDMwkehpxH5NXX0oeUpehD1AsJfsb8zMp/9EYeTfqiJq+dHvk2l6Duu5UMr50e+TaXoO67lNa9plHS/dR5/ZkiXnfOfxyq/ETdcr0QvO+c/jlV+Im65Ut11Iq6H7cuRzFf2Y3k+l9k39VQKv7MbyfS+yb+qjte0yzpfuo8/sd1ERXzzZUmmPxmD2J65VfqwNMfjMHsT1yq/XKrdtnsbD4eH54lu6OaET5JlhdukfO33gC/vVSSRlpLXCxaSCOYg2I96uXRL5P/AN6X9FXmkLJuoyhOOEhEo/j2n/2upasf44sp2dTF1VhxeSOEr7g75vSH1WNZIO+b0h9VVOu+osPTN4Sl6E3WYq4Vj6ZvCUvQm6zFXCmr94ylo74aPz+rLI0M+EquhF9Xq01VmhnwlV0Ivq9Wmrtv3aOBpL4mXy+iChuljye72sPWUyUN0seT3e1h6y3q9hkNn38OaKWU70PeOS/h3f8A0jUEU70PeOS/h3deNc6j20envvh58jh5+UmqyhUt534x/GA76krgKd6X6TDVxycHwj3tcQfkQoIsVVibRvaT16EH5f4TDRVR468O/dxyP99mDrLHpQ8pS9CHqBSHQzR+NTezjHzc7b+bVHtKHlKXoQ9QKVrFFcynCetfyXBY+jImr50e+TaXoO67lQyvnR75Npeg7ruWbXtM00v3Uef2ZIl53zn8cqvxE3XK9ELzvnP45VfiJuuVLddSKuh+3LkcxX9mN5PpfZN/VUCr+zG8n0vsm/qo7XtMs6X7qPP7HdREV882VJpj8Zg9ieuVX6uPPfKVKyfBU0rZ3ClfI17nlu5zrRbja9nG/wAlrZRGSoWykUoe6OxLAyQXGMRuLXkWIDjYlUKlPWk3lHpLW7dOlCOo3yx7m7ol8n/70v6Lj6ZMmbKepA3YonH18tn0d71Isj5wUlO3UsaIQZpGhjQ9wHddUHyHD3PE6w27jsuvuuzioaqNzJbysBYcBik5Vy4NcwWu4Xa7aOYqdpOnqZOdGpOFy6yi8Z+pRayQd83pD6q2m0WT3MqpI6Nj208McrXXI1gfG54FiOT3tuKw5Pbk4xsknpYYy4jCIpDOAORte5jRqyC8CxVXYeaOv+oJrsP058TnaZvCUvQm6zFXCuvLeUqGpc0PjbO5krYhrMbBZ8mrc5jsNngPbbZxG8LhU1Rk9wiLqBo1hhFmue/DrI5H8qzeGC3pBJsLWW9WnrTzlEFpdOlRUHB7uXMw6GfCVXQi+r1aahuQ8s5Ppmh7Gsp3Pia9+HG5uxpkDNZYAuw7bWB9C6WVs8GRUb6yJjpQ14Zq3YozcuDSDdpI38ys08QhhvqOXdKdes5Ri1nCWf65EgUN0seT3e1h6y2aPP2N8szCwhkbIXB7bvLzIAcIja2+y++53FfddnFQVQbBMdYx+Bwux+G5aZGXcBYEta4gegrMpRlFpM0o06lKrGTi92H9yilO9D3jkv4d3XjUjw5Hw4zABynAtMUuIYWCQkstcNDXA39IW9Q5QyZSPe+FojcG2Lmsfyhdl2tNuUQXNuBuuq1OlqyTyjrXN7tabgoSy/I5emSkvBTy/wCSVzfye2/1YFU6vKuzloKqMxz3e0EO1b4pAXOD9XZotdzg/k2HFcssyPswwtcXNaRaOU981zmtJtYOOBwseIKzVpqcspo0tLqVClqShLd5G5oppMGTw63hJJH+vcwfJqgOlDylL0IeoFYsOc0VPk2KqihwRnCGxF2EMxOIu5xB5N+IB3rBnJSwOpv7QkoWyvwMc9kjyxzW4dxNjcjYLWW84p01FPq3kFCtKFzKrKPabXh15W7rKVV86PfJtL0Hddy4kdLkxpDKmmjhkDcTmjG9rbtc8AygAXLGk2XQgzxpacRRRMLIcEpJwPBiwFhs6ItxAESB1+a3OtaMFTeW0SXtd3MFCEH159H1EtXnfOfxyq/ETdcq7HZ50oc9uM3ZcHkP2kPEZazZyzjIFhzhR2SXJsk0hfTNcHNbJrLPL3vke9pj1Vr4g5p/ot60VNJJkFhUlbycpRe8qJX9mN5PpfZN/VcB7MjC3cmEFrXBwjkI5THSAYhsvgY429CleRKqB0ZjpbYIsLLAEBt2teGi+/kvHvWtCnqPrRJf3W3gkotY37zooiK2cYjucmZjK0vc95aXRMjFmg4cMhkxi/HbZak2j9rzOTO861r23LWlzcUrZhd37Vi2wB4WHBS1Fo4Re/BPG4qRSSfURQ5hNL8evdypC6UBre6DXdkBo/yWfxHDYvh+j1uBrBM4YWMZ3rSHBskknLZucDrNx5gVLkTZx4Gek1eJHKLM1sUM8OscddBFCXYRyRGxzA4DiTiuvjKeZDZmwMbIY2xMw4QxpDiMBEljsa/kb+YkbFJkTUjjBrt6mc5/MYIwzMm1m9kPMbJmSsiwtsy0hlI/1EkkYjuGxYqfMFsbWBszrsNOQSxp8EySPaPSJT6tiliJs4mekVOrJD4NHTGEETHwYYe5RFxIj1QcHuBIbY3LNxK34Mz2ilFK6QuGuZMThAAwyNk1bGbmM5NrcLqQompFB3FR9bIe3RyxrMEczmizBtY1wcGyPks9pNnCzrWOzYPUvuHR81jGsE8gwuicHAAOGrikiFiNxtJe/oUtRNnHgZ6TV4lf5SzAljjw0zsbnmUOddkQAkhZCbtwuxA4ASdhvfbt2dFmjxgLjrbYix2yKO4cHRvcdZbE4Es2A7sR3qXosbOJs7qq0lkidRo+Y/fKbjWFt2NcLvqOyBiadjmg8kg7wstLmMyMtIlccLqZ3esAJhEo3NAAvrTu3WCk6LOzjwNHc1WsZIzNmUHUkFLrj3Akte6NjgQWuZhdGdh5Lzt57FZqbNBrKGSgEji14eNYWjFyje54OPpUgRNSJh16j3Z8c/MjFdmJHNM+VzzZ8YY5uBl7iMxgtkIxNFjcgbyB6l8TZjGRtpal73amaLFhaABJgAwtGxoaIxs4kkqVImpEyriosb+oi1RmG11yJnNOKV7ThacLnztqAbcQHNtbiF8NzBDSJGzuEgwOEhYw8tsj5C8s3EEyHk/NSxE1IjpFTGMkDbmTLDPEIeVBFheWukb3RzIJIuU3DdpdjtvIA4c0hzOyGaOkjhfbHdznWNxdxva/GwsPyXbRIwUXlGalxOpHVl5ff3CIi3K4REQBERAEREAREQBERAEREAREQBERAEREAREQBERAEREAREQBERAEREAREQBERAEREAREQBERAEREAREQBERA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AutoShape 8" descr="data:image/jpeg;base64,/9j/4AAQSkZJRgABAQAAAQABAAD/2wCEAAkGBhQQERIQEBMWEhUUExIVGBEVFBUXGhYaFxcWFRYSFRMYHCYeFxojGRUaIS8iJScrOC4tGx4yNTAqNSYrLCkBCQoKDgwOGg8PGiwkHyQ1LC0sKiw0LDUpLDU1LSwpLCwpLCwtLywsLC8xLC0sLCwsKiwsLCkqLCwsLCwsLCwsLP/AABEIAMgAyAMBIgACEQEDEQH/xAAbAAEAAgMBAQAAAAAAAAAAAAAABgcDBAUIAv/EAEkQAAEDAgEHBBADBQcFAAAAAAEAAgMEERIFBgcTITFBIlFyshQXIzIzNDVUYXFzkZKhsdJ0gcFCU4KT0RUkQ1Jig8IlRGSis//EABoBAQACAwEAAAAAAAAAAAAAAAADBAECBQb/xAAyEQACAQMABggFBQEAAAAAAAAAAQIDBBEFEhMhUXEUMTIzQWGh0TSBscHwFSIjkeEk/9oADAMBAAIRAxEAPwC8UREAREQBERAEREAREQBERAEREAREQBERAEREAREQBERAEREAREQBERAEREAREQBERAEREAREQBERAEREAREQBERAEREAREQBERAEREAREQBERAEREAREQBERAEREAREQBERAEREAREQBERAEUVzxz3dQSwQspzUOmZM8ASBlhEA529pvybn8lxpdL7AwyNp3Ob2GKoXkaDtkERjIsbWN9vyQzhlhoq+ZpaBeGdjHbLQR31o/7theHWwfs2tbitnOnSX2DUywdiulbDFHM+RsrWkMe4MuGFu0guGy/HggwThFW2V9MzYDPalc8RTthvrQ0uxMfIHWwG2xm70rayhpXDHOihpjNIal8EbBKGiRrIo5nS48Jw7JW7LH1pkarJ+ijmT894pcmnKeFzWCN73R3BILCQWA7jciwPp4KMHTJghmklo3MfG2nkEeuaQ+OcgNfjDNhsQbW470GCykVe9tdxtGKJ+vNUaUwGZgs7CHgiTDYg7eZfGVNLL6WSRk9C8CEQ64tnY7V63vRbCMR9RWMjVZYqKIVGkJrcqDJYhLiQLS4xbEYzIG4cOzda91zBpSlDax76AsFELS/wB4YbOJAawWZtvzjmWRgsJFWztMzA6pYaYgwQiXwo5d9WSwcjZsk3/6fStuLSuHVbacUztS6pFL2TrG+FIvYRYblvpxbttuCDDJ8iiOdmkJuT6qmpXQl+vLO6Yw0MDpBHcjCb238FzqfS0xxrx2O4CjbI6+sHdA2XVC128m5seKDBP0VcT6ZGspaaqNM600s8bmawXj1RaCTyNux1+C3Ms6U2U1M+oMBdhrZaUMEgGLVgky3w7BYbrcd6DBO0Vf5d0sinLNVSumHYsNVI7WtZq45MNrXacZ5Q5t6zx6SXySVQho3SRUrcck2ua3kmEzNOrLb3IFrXNkGCcoq1dpnb2NDUClcTJNJFq9b3uAMdjLsG46wcFsu0pSYKyZtEXRUkksb5NewXcxwaBgwX23B4oMFgoq+pdKxmYx0FIZHGlkqSzXNbhEcro3tuWbSA3F8lsZI0lOnbTSOpDG2pfLhOua7ucLC+SbCG3NiLYeN0GGTlFBs0NJvZ9Q2A0xhEkT5Yn61ry5rXFhxsDRgOw8Tu/NEMHF0w0BkqKIuimkY2KrxahkjnAlrQwXYNgLrA+i6h2U8lTxQRCWnlD58lsgaGREjWNnBDHho5JwAfmQeJU90nZzVNLPCynlMYdEXEANNziIvtB4KG9sGv8AOXfCz7VWnXjF4Z1aOjqlWCmmt/P2PipyTPDI4ugmIjqcik4YZHXEMMmsLbDlWIts9HOt3PiV9VU1UkFNUuFVRQxR/wB3lBxCZjiH3HI2MO/0c6281c/qp1ZAyecvje8Mc0hg77ktNwP8xCuRSU6iqLKKtzbyt5KMvHgUQc2JpauWF8Mga+vDS4xvw2NLUMx4rWLQ4jbfmXJocn1UcdPUyx1ERZV1AMrYZHPYXU1MyN7WEXO2Ii+7euvNpArg5wFS7ef2Wc/RSHSBXFzQal28fss5+ioekx8y+9F1nvyvX2Jhk6Oqqs3pmzCR9Q+OcYXswvNnEgYLDgNmzaq+r8nzVNPUyxU8xa2myZBYwyAl8RYHhrbXcBhO0ejnVjaUM5KikfTinlMYc2QusGm9i228HnUH7YNf5y74Wfat514xlhkNDR1StTU01v58uB288cy4qQUfJqapslY6WpeA+SVw1YaT3Nots5gFHc4sgl76qopIKgCJuTzA10UpNu9cHRvBxkbNhva/pWfthV/nLvhZ9qdsGv8AOXfCz7Vp0mPBk36VW4r19jfOT6h2VmV+qcYzlXABqpMQaIms1p2WEdjsJ43W7lPJspizlAikJklhLAI390sdpZs5f5XXD7YVf5y74WfarBzjy9PFkiCpjkLZXCnvJYXOK2LYRbat414yTfAgq6PqU5Ri2v3PH5uKvy9m3PqZpmQTFxqGxECKQkxvpIjfCBtAfHa/OV1cmdl0+UTEzshmPKbHSMbCTE6J2HujnlpseG/cTt2LD2wq/wA5d8LPtTtg1/nLvhZ9q06THgyf9KrcV6+xIdLGSJZqyN8cb34KKd4c1j3DGx4cG3aO+PAKLMyFUtbURiGTHUwZPbiMT7F8szJJL8nhtLhwsbqW6Pc9KmesbDUSmRr2PsCGizgMQOwDgCrUU8Jqayjn3FCVvLUlzKIpc3pntNHLE4mOoyuA4RPDCXQMcxzLt2NMjTb5LUhyVVVNJTw6p4fjynO8SQy2uIow24tsc7lht+JUhzvz6q462ojgnLGMfhDQGHcBfaQeN1x+2DX+cu+Fn2qF3EU8F6GjKs4qWVv5+xq1b6uHUTRtqYpXZMhiZq4HOLnRvwOikaWnCMLb7r97zrpQUIdU5SkqaepM8sJMMjYZsBc6kOMOwjD3xtt47Fr9sGv85d8LPtUsy1nVUx5KoahkxEsr3B77N5QtJwtb9kLKrxeTWejqkHFNre8ePm+BBJs25wJG6mTCyCklYBG/v5xSMkFrb7Rm4G6xutmbJLRHlfHT1XZL5qowuEM+rLDJc7QMJJsbflZZu2DX+cu+Fn2p2wa/zl3ws+1a9JjwZJ+k1eK9fY3838izQ5Qr2auTViiqhG7VuDTrWtlwNNrE4nkWHMpro6ppI8jQjVEStjnwxyNLTixPIaWmxAJsq77YNf5y74WfanbCr/OXfCz7U6THgw9E1uK9fY6+ihszK94ZDJDFJC908ToXsZDMHEBsbn7bYbceNuARbmj/ADuq6muZFPMXsLJCWkNG0C43BFPTmprKOfc28qE9WXoYtMfjMHsT1yq/VgaY/GYPYnrlV+udW7bPT2Hw8PzxPqOQtIc3YQQQeYjaD716OyVXieCKYbpGMd7wCR+RXm9XRoqyjrKERk7YZHMt6Dy29b5Ka1liTRS0vTzTjPg/qU3P3zukfqkHfN6Q+qT987pH6pB3zekPqqp2PAsPTN4Sl6E3WYq4Vj6ZvCUvQm6zFXClr94ylo74aPz+rMsFK998DHPtvwtc63rsNiy/2VN+5l/lP/op9oZ8JVdCL6vVpqSnbqcdbJVutJOhVdNRzj2PN39lTfuZf5T/AOisvPBhGQqcEEEClBBFiN2whWMobpY8nu9rD1lLsdnGTz4FPpzua1NNYw0UsiLYp6QvZK8f4bWuPqL2s/5Kiejbx1nRzOq9VXUr727qxp9T+R/yXoFzrC54LzPFIWkOG9pBHrBuFf2X8pgZPmnadhp3OB6beT1grltLEWcHS1LWqQa8d35/ZQ+UarWyyy/vJHv+Jxd+q10WzXUmrLAd7oo3/GL/AEVPr3ndWI4iaynGcXkTJvtHfSVQdXxo+aDk2lvt5Duu5T0I6za8jn6Qq7FQnjOH9mUOi9Maocw9wXnrObxyq/ETdcrFWjs1nJmzvukya1cY8/8ADmIivzMiMHJ9LcDwTeHrWtKntHjJLeXXRoqWM5Kw0Wj/AKjH7ObqorsEYG4D3IuhSp7NYPM3dz0ievjHgVNpj8Zg9ieuVX6sDTH4zB7E9cqv1z63bZ6aw+Hh+eJtz0BbDDNwkdK384y2/wAnBTPRBlHDUywE7JI8QH+ph+1x9y1osm63IJkAuYap77+g2a75H5LgZq5R7HrKeW9gJGh3RdyXfIraP7JxfI0qfz0akPFNr+t6ObP3zukfqkHfN6Q+qT987pO+pSDvm9IfVQl7wLD0zeEpehN1mKuFY+mbwlL0JusxVwpa/eMpaO+Gj8/qzqZCzlnoi91O4NLwA67Q69rkb928rsdtCv8A3rP5TP6KM09G+S4jY+S28MY51vXhBss/9i1Hm838mT7VqpTS3Nk06VCUszSz54JDFpOry4Ayt2kf4TOf1Kd6V/JzvaxdZVNBkWfE3uE28f4MnP0VbOlfyc72sXWVim5OEtY5lxTpwuKOzSW/w+RSykOaVHrmV7P/AAnu/Nkkbx1VHlOdEcQdVTtO51M8H1F7AVXpLMkjpXctSjKXD3IMrOyxle+b8O25fq4T/A43HuYq2q6cxvfGd7HOaf4SR+i6dTlfFQQUt9sc877cwIbh+bnrMJaueRrcUtq6bXg0zkAX2BSLP+l1VYYh+xBTM+GNo/RaOatHrq2mjIuDMwkehpxH5NXX0oeUpehD1AsJfsb8zMp/9EYeTfqiJq+dHvk2l6Duu5UMr50e+TaXoO67lNa9plHS/dR5/ZkiXnfOfxyq/ETdcr0QvO+c/jlV+Im65Ut11Iq6H7cuRzFf2Y3k+l9k39VQKv7MbyfS+yb+qjte0yzpfuo8/sd1ERXzzZUmmPxmD2J65VfqwNMfjMHsT1yq/XKrdtnsbD4eH54lu6OaET5JlhdukfO33gC/vVSSRlpLXCxaSCOYg2I96uXRL5P/AN6X9FXmkLJuoyhOOEhEo/j2n/2upasf44sp2dTF1VhxeSOEr7g75vSH1WNZIO+b0h9VVOu+osPTN4Sl6E3WYq4Vj6ZvCUvQm6zFXCmr94ylo74aPz+rLI0M+EquhF9Xq01VmhnwlV0Ivq9Wmrtv3aOBpL4mXy+iChuljye72sPWUyUN0seT3e1h6y3q9hkNn38OaKWU70PeOS/h3f8A0jUEU70PeOS/h3deNc6j20envvh58jh5+UmqyhUt534x/GA76krgKd6X6TDVxycHwj3tcQfkQoIsVVibRvaT16EH5f4TDRVR468O/dxyP99mDrLHpQ8pS9CHqBSHQzR+NTezjHzc7b+bVHtKHlKXoQ9QKVrFFcynCetfyXBY+jImr50e+TaXoO67lQyvnR75Npeg7ruWbXtM00v3Uef2ZIl53zn8cqvxE3XK9ELzvnP45VfiJuuVLddSKuh+3LkcxX9mN5PpfZN/VUCr+zG8n0vsm/qo7XtMs6X7qPP7HdREV882VJpj8Zg9ieuVX6uPPfKVKyfBU0rZ3ClfI17nlu5zrRbja9nG/wAlrZRGSoWykUoe6OxLAyQXGMRuLXkWIDjYlUKlPWk3lHpLW7dOlCOo3yx7m7ol8n/70v6Lj6ZMmbKepA3YonH18tn0d71Isj5wUlO3UsaIQZpGhjQ9wHddUHyHD3PE6w27jsuvuuzioaqNzJbysBYcBik5Vy4NcwWu4Xa7aOYqdpOnqZOdGpOFy6yi8Z+pRayQd83pD6q2m0WT3MqpI6Nj208McrXXI1gfG54FiOT3tuKw5Pbk4xsknpYYy4jCIpDOAORte5jRqyC8CxVXYeaOv+oJrsP058TnaZvCUvQm6zFXCuvLeUqGpc0PjbO5krYhrMbBZ8mrc5jsNngPbbZxG8LhU1Rk9wiLqBo1hhFmue/DrI5H8qzeGC3pBJsLWW9WnrTzlEFpdOlRUHB7uXMw6GfCVXQi+r1aahuQ8s5Ppmh7Gsp3Pia9+HG5uxpkDNZYAuw7bWB9C6WVs8GRUb6yJjpQ14Zq3YozcuDSDdpI38ys08QhhvqOXdKdes5Ri1nCWf65EgUN0seT3e1h6y2aPP2N8szCwhkbIXB7bvLzIAcIja2+y++53FfddnFQVQbBMdYx+Bwux+G5aZGXcBYEta4gegrMpRlFpM0o06lKrGTi92H9yilO9D3jkv4d3XjUjw5Hw4zABynAtMUuIYWCQkstcNDXA39IW9Q5QyZSPe+FojcG2Lmsfyhdl2tNuUQXNuBuuq1OlqyTyjrXN7tabgoSy/I5emSkvBTy/wCSVzfye2/1YFU6vKuzloKqMxz3e0EO1b4pAXOD9XZotdzg/k2HFcssyPswwtcXNaRaOU981zmtJtYOOBwseIKzVpqcspo0tLqVClqShLd5G5oppMGTw63hJJH+vcwfJqgOlDylL0IeoFYsOc0VPk2KqihwRnCGxF2EMxOIu5xB5N+IB3rBnJSwOpv7QkoWyvwMc9kjyxzW4dxNjcjYLWW84p01FPq3kFCtKFzKrKPabXh15W7rKVV86PfJtL0Hddy4kdLkxpDKmmjhkDcTmjG9rbtc8AygAXLGk2XQgzxpacRRRMLIcEpJwPBiwFhs6ItxAESB1+a3OtaMFTeW0SXtd3MFCEH159H1EtXnfOfxyq/ETdcq7HZ50oc9uM3ZcHkP2kPEZazZyzjIFhzhR2SXJsk0hfTNcHNbJrLPL3vke9pj1Vr4g5p/ot60VNJJkFhUlbycpRe8qJX9mN5PpfZN/VcB7MjC3cmEFrXBwjkI5THSAYhsvgY429CleRKqB0ZjpbYIsLLAEBt2teGi+/kvHvWtCnqPrRJf3W3gkotY37zooiK2cYjucmZjK0vc95aXRMjFmg4cMhkxi/HbZak2j9rzOTO861r23LWlzcUrZhd37Vi2wB4WHBS1Fo4Re/BPG4qRSSfURQ5hNL8evdypC6UBre6DXdkBo/yWfxHDYvh+j1uBrBM4YWMZ3rSHBskknLZucDrNx5gVLkTZx4Gek1eJHKLM1sUM8OscddBFCXYRyRGxzA4DiTiuvjKeZDZmwMbIY2xMw4QxpDiMBEljsa/kb+YkbFJkTUjjBrt6mc5/MYIwzMm1m9kPMbJmSsiwtsy0hlI/1EkkYjuGxYqfMFsbWBszrsNOQSxp8EySPaPSJT6tiliJs4mekVOrJD4NHTGEETHwYYe5RFxIj1QcHuBIbY3LNxK34Mz2ilFK6QuGuZMThAAwyNk1bGbmM5NrcLqQompFB3FR9bIe3RyxrMEczmizBtY1wcGyPks9pNnCzrWOzYPUvuHR81jGsE8gwuicHAAOGrikiFiNxtJe/oUtRNnHgZ6TV4lf5SzAljjw0zsbnmUOddkQAkhZCbtwuxA4ASdhvfbt2dFmjxgLjrbYix2yKO4cHRvcdZbE4Es2A7sR3qXosbOJs7qq0lkidRo+Y/fKbjWFt2NcLvqOyBiadjmg8kg7wstLmMyMtIlccLqZ3esAJhEo3NAAvrTu3WCk6LOzjwNHc1WsZIzNmUHUkFLrj3Akte6NjgQWuZhdGdh5Lzt57FZqbNBrKGSgEji14eNYWjFyje54OPpUgRNSJh16j3Z8c/MjFdmJHNM+VzzZ8YY5uBl7iMxgtkIxNFjcgbyB6l8TZjGRtpal73amaLFhaABJgAwtGxoaIxs4kkqVImpEyriosb+oi1RmG11yJnNOKV7ThacLnztqAbcQHNtbiF8NzBDSJGzuEgwOEhYw8tsj5C8s3EEyHk/NSxE1IjpFTGMkDbmTLDPEIeVBFheWukb3RzIJIuU3DdpdjtvIA4c0hzOyGaOkjhfbHdznWNxdxva/GwsPyXbRIwUXlGalxOpHVl5ff3CIi3K4REQBERAEREAREQBERAEREAREQBERAEREAREQBERAEREAREQBERAEREAREQBERAEREAREQBERAEREAREQBERA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00" name="Picture 12" descr="http://t0.gstatic.com/images?q=tbn:ANd9GcSopVUG19HKBmcw4OkkABh56bFvmTdF8qW3ABTHnkzDFIKikcglW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5105400"/>
            <a:ext cx="1295400" cy="1168677"/>
          </a:xfrm>
          <a:prstGeom prst="rect">
            <a:avLst/>
          </a:prstGeom>
          <a:noFill/>
        </p:spPr>
      </p:pic>
      <p:sp>
        <p:nvSpPr>
          <p:cNvPr id="19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21-Dec-11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2" descr="R120_G137_B251-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8718" y="4191000"/>
            <a:ext cx="1905000" cy="765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5574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07-Dec-2011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3124200" y="6477000"/>
            <a:ext cx="2895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COBie CMMS/CAFM Challenge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3622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process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03780"/>
            <a:ext cx="8562931" cy="600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 bwMode="auto">
          <a:xfrm>
            <a:off x="990600" y="533400"/>
            <a:ext cx="1478756" cy="666750"/>
          </a:xfrm>
          <a:prstGeom prst="ellipse">
            <a:avLst/>
          </a:prstGeom>
          <a:solidFill>
            <a:schemeClr val="accent1">
              <a:alpha val="7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05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Current </a:t>
            </a:r>
            <a:r>
              <a:rPr lang="en-US" sz="105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Maximo</a:t>
            </a:r>
            <a:r>
              <a:rPr lang="en-US" sz="105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record tracks model selection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6665118" y="3093244"/>
            <a:ext cx="1671638" cy="688180"/>
          </a:xfrm>
          <a:prstGeom prst="ellipse">
            <a:avLst/>
          </a:prstGeom>
          <a:solidFill>
            <a:schemeClr val="accent1">
              <a:alpha val="8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05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Property Sheets for all model properties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4114800" y="5410200"/>
            <a:ext cx="1631155" cy="740568"/>
          </a:xfrm>
          <a:prstGeom prst="ellipse">
            <a:avLst/>
          </a:prstGeom>
          <a:solidFill>
            <a:schemeClr val="accent1">
              <a:alpha val="7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05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Predefined views may be associated with the model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1676400" y="4572001"/>
            <a:ext cx="2133600" cy="685799"/>
          </a:xfrm>
          <a:prstGeom prst="ellipse">
            <a:avLst/>
          </a:prstGeom>
          <a:solidFill>
            <a:schemeClr val="accent1">
              <a:alpha val="7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05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 selection and focus track </a:t>
            </a:r>
            <a:r>
              <a:rPr lang="en-US" sz="105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Maximo</a:t>
            </a:r>
            <a:r>
              <a:rPr lang="en-US" sz="105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selected asset or location</a:t>
            </a:r>
          </a:p>
        </p:txBody>
      </p:sp>
      <p:sp>
        <p:nvSpPr>
          <p:cNvPr id="17" name="Oval Callout 16"/>
          <p:cNvSpPr/>
          <p:nvPr/>
        </p:nvSpPr>
        <p:spPr bwMode="auto">
          <a:xfrm>
            <a:off x="2057400" y="2057400"/>
            <a:ext cx="2667000" cy="609600"/>
          </a:xfrm>
          <a:prstGeom prst="wedgeEllipseCallout">
            <a:avLst>
              <a:gd name="adj1" fmla="val 15553"/>
              <a:gd name="adj2" fmla="val -128942"/>
            </a:avLst>
          </a:prstGeom>
          <a:solidFill>
            <a:schemeClr val="accent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</a:sp3d>
        </p:spPr>
        <p:txBody>
          <a:bodyPr lIns="0" rIns="0" anchor="ctr"/>
          <a:lstStyle/>
          <a:p>
            <a:pPr algn="ctr">
              <a:defRPr/>
            </a:pPr>
            <a:r>
              <a:rPr lang="en-US" sz="105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Work orders can be created for the asset selected in the model</a:t>
            </a:r>
          </a:p>
        </p:txBody>
      </p:sp>
      <p:sp>
        <p:nvSpPr>
          <p:cNvPr id="18" name="Oval Callout 17"/>
          <p:cNvSpPr/>
          <p:nvPr/>
        </p:nvSpPr>
        <p:spPr bwMode="auto">
          <a:xfrm>
            <a:off x="6553200" y="685800"/>
            <a:ext cx="2133600" cy="578644"/>
          </a:xfrm>
          <a:prstGeom prst="wedgeEllipseCallout">
            <a:avLst>
              <a:gd name="adj1" fmla="val -58301"/>
              <a:gd name="adj2" fmla="val 42372"/>
            </a:avLst>
          </a:prstGeom>
          <a:solidFill>
            <a:schemeClr val="accent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</a:sp3d>
        </p:spPr>
        <p:txBody>
          <a:bodyPr lIns="0" rIns="0" anchor="ctr"/>
          <a:lstStyle/>
          <a:p>
            <a:pPr algn="ctr">
              <a:defRPr/>
            </a:pPr>
            <a:r>
              <a:rPr lang="en-US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IFC GUID Binds Maximo records to import source</a:t>
            </a:r>
            <a:endParaRPr lang="en-US" sz="105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419600" y="1600200"/>
            <a:ext cx="2514600" cy="762000"/>
          </a:xfrm>
          <a:prstGeom prst="ellipse">
            <a:avLst/>
          </a:prstGeom>
          <a:solidFill>
            <a:schemeClr val="accent1">
              <a:alpha val="7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05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COBie</a:t>
            </a:r>
            <a:r>
              <a:rPr lang="en-US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Systems and Zone are imported as Maximo Systems and can be viewed and edited</a:t>
            </a:r>
            <a:endParaRPr lang="en-US" sz="105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Callout 19"/>
          <p:cNvSpPr/>
          <p:nvPr/>
        </p:nvSpPr>
        <p:spPr bwMode="auto">
          <a:xfrm>
            <a:off x="3124200" y="76200"/>
            <a:ext cx="2636043" cy="919162"/>
          </a:xfrm>
          <a:prstGeom prst="wedgeEllipseCallout">
            <a:avLst>
              <a:gd name="adj1" fmla="val -10327"/>
              <a:gd name="adj2" fmla="val 99740"/>
            </a:avLst>
          </a:prstGeom>
          <a:solidFill>
            <a:schemeClr val="accent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</a:sp3d>
        </p:spPr>
        <p:txBody>
          <a:bodyPr lIns="0" tIns="91440" rIns="0" bIns="91440" anchor="ctr"/>
          <a:lstStyle/>
          <a:p>
            <a:pPr algn="ctr">
              <a:defRPr/>
            </a:pPr>
            <a:r>
              <a:rPr lang="en-US" sz="105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Assets with open work order, service requests, or preventive maintenance due can be highlighted in the model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066800" y="1524000"/>
            <a:ext cx="1762282" cy="605388"/>
          </a:xfrm>
          <a:prstGeom prst="ellipse">
            <a:avLst/>
          </a:prstGeom>
          <a:solidFill>
            <a:schemeClr val="accent1">
              <a:alpha val="7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05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search of key model properties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6705600" y="5562600"/>
            <a:ext cx="2259806" cy="502443"/>
          </a:xfrm>
          <a:prstGeom prst="ellipse">
            <a:avLst/>
          </a:prstGeom>
          <a:solidFill>
            <a:schemeClr val="accent1">
              <a:alpha val="8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05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Selection sets hide or display model elements</a:t>
            </a:r>
          </a:p>
        </p:txBody>
      </p:sp>
    </p:spTree>
    <p:extLst>
      <p:ext uri="{BB962C8B-B14F-4D97-AF65-F5344CB8AC3E}">
        <p14:creationId xmlns:p14="http://schemas.microsoft.com/office/powerpoint/2010/main" val="2912993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735" y="152400"/>
            <a:ext cx="8061325" cy="316485"/>
          </a:xfrm>
        </p:spPr>
        <p:txBody>
          <a:bodyPr>
            <a:normAutofit fontScale="90000"/>
          </a:bodyPr>
          <a:lstStyle/>
          <a:p>
            <a:r>
              <a:rPr lang="en-US" dirty="0"/>
              <a:t>Work order viewer integration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35" y="720553"/>
            <a:ext cx="8097191" cy="5769802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1268818" y="678196"/>
            <a:ext cx="1903227" cy="503101"/>
          </a:xfrm>
          <a:prstGeom prst="wedgeEllipseCallout">
            <a:avLst>
              <a:gd name="adj1" fmla="val -23251"/>
              <a:gd name="adj2" fmla="val 145475"/>
            </a:avLst>
          </a:prstGeom>
          <a:solidFill>
            <a:schemeClr val="accent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</a:sp3d>
        </p:spPr>
        <p:txBody>
          <a:bodyPr lIns="0" rIns="0" anchor="ctr"/>
          <a:lstStyle/>
          <a:p>
            <a:pPr algn="ctr"/>
            <a:r>
              <a:rPr lang="en-US" sz="1000" b="0" dirty="0" smtClean="0">
                <a:solidFill>
                  <a:schemeClr val="tx1"/>
                </a:solidFill>
              </a:rPr>
              <a:t>Selecting the facility to display in the viewer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1980253" y="3335339"/>
            <a:ext cx="2719337" cy="673222"/>
          </a:xfrm>
          <a:prstGeom prst="wedgeEllipseCallout">
            <a:avLst>
              <a:gd name="adj1" fmla="val -70591"/>
              <a:gd name="adj2" fmla="val -51782"/>
            </a:avLst>
          </a:prstGeom>
          <a:solidFill>
            <a:schemeClr val="accent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</a:sp3d>
        </p:spPr>
        <p:txBody>
          <a:bodyPr lIns="0" rIns="0" anchor="ctr"/>
          <a:lstStyle/>
          <a:p>
            <a:pPr algn="ctr"/>
            <a:r>
              <a:rPr lang="en-US" sz="1000" b="0" dirty="0" smtClean="0">
                <a:solidFill>
                  <a:schemeClr val="tx1"/>
                </a:solidFill>
              </a:rPr>
              <a:t>Tree has list of all assets and locations associates with the work order and shows path to top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2154587" y="4618248"/>
            <a:ext cx="2133877" cy="673222"/>
          </a:xfrm>
          <a:prstGeom prst="wedgeEllipseCallout">
            <a:avLst>
              <a:gd name="adj1" fmla="val -100487"/>
              <a:gd name="adj2" fmla="val -73893"/>
            </a:avLst>
          </a:prstGeom>
          <a:solidFill>
            <a:schemeClr val="accent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</a:sp3d>
        </p:spPr>
        <p:txBody>
          <a:bodyPr lIns="0" rIns="0" anchor="ctr"/>
          <a:lstStyle/>
          <a:p>
            <a:pPr algn="ctr"/>
            <a:r>
              <a:rPr lang="en-US" sz="1000" b="0" dirty="0" smtClean="0">
                <a:solidFill>
                  <a:schemeClr val="tx1"/>
                </a:solidFill>
              </a:rPr>
              <a:t>Selecting an item in the tree displays and highlights it in the viewer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 bwMode="auto">
          <a:xfrm>
            <a:off x="5846960" y="2440932"/>
            <a:ext cx="1931166" cy="580611"/>
          </a:xfrm>
          <a:prstGeom prst="wedgeEllipseCallout">
            <a:avLst>
              <a:gd name="adj1" fmla="val -31636"/>
              <a:gd name="adj2" fmla="val -147280"/>
            </a:avLst>
          </a:prstGeom>
          <a:solidFill>
            <a:schemeClr val="accent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</a:sp3d>
        </p:spPr>
        <p:txBody>
          <a:bodyPr lIns="0" rIns="0" anchor="ctr"/>
          <a:lstStyle/>
          <a:p>
            <a:pPr algn="ctr"/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 bwMode="auto">
          <a:xfrm>
            <a:off x="5815681" y="2440932"/>
            <a:ext cx="1931166" cy="580611"/>
          </a:xfrm>
          <a:prstGeom prst="wedgeEllipseCallout">
            <a:avLst>
              <a:gd name="adj1" fmla="val -15486"/>
              <a:gd name="adj2" fmla="val -136293"/>
            </a:avLst>
          </a:prstGeom>
          <a:solidFill>
            <a:schemeClr val="accent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</a:sp3d>
        </p:spPr>
        <p:txBody>
          <a:bodyPr lIns="0" rIns="0" anchor="ctr"/>
          <a:lstStyle/>
          <a:p>
            <a:pPr algn="ctr"/>
            <a:r>
              <a:rPr lang="en-US" sz="1000" b="0" dirty="0" smtClean="0">
                <a:solidFill>
                  <a:schemeClr val="tx1"/>
                </a:solidFill>
              </a:rPr>
              <a:t>Add or remove selection list from work order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12" name="Oval Callout 11"/>
          <p:cNvSpPr/>
          <p:nvPr/>
        </p:nvSpPr>
        <p:spPr bwMode="auto">
          <a:xfrm>
            <a:off x="3855129" y="2440931"/>
            <a:ext cx="1931166" cy="580611"/>
          </a:xfrm>
          <a:prstGeom prst="wedgeEllipseCallout">
            <a:avLst>
              <a:gd name="adj1" fmla="val 42141"/>
              <a:gd name="adj2" fmla="val -135072"/>
            </a:avLst>
          </a:prstGeom>
          <a:solidFill>
            <a:schemeClr val="accent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</a:sp3d>
        </p:spPr>
        <p:txBody>
          <a:bodyPr lIns="0" rIns="0" anchor="ctr"/>
          <a:lstStyle/>
          <a:p>
            <a:pPr algn="ctr"/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3855129" y="2440931"/>
            <a:ext cx="1931166" cy="580611"/>
          </a:xfrm>
          <a:prstGeom prst="wedgeEllipseCallout">
            <a:avLst>
              <a:gd name="adj1" fmla="val 59760"/>
              <a:gd name="adj2" fmla="val -142397"/>
            </a:avLst>
          </a:prstGeom>
          <a:solidFill>
            <a:schemeClr val="accent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</a:sp3d>
        </p:spPr>
        <p:txBody>
          <a:bodyPr lIns="0" rIns="0" anchor="ctr"/>
          <a:lstStyle/>
          <a:p>
            <a:pPr algn="ctr"/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14" name="Oval Callout 13"/>
          <p:cNvSpPr/>
          <p:nvPr/>
        </p:nvSpPr>
        <p:spPr bwMode="auto">
          <a:xfrm>
            <a:off x="3855129" y="2440931"/>
            <a:ext cx="1931166" cy="580611"/>
          </a:xfrm>
          <a:prstGeom prst="wedgeEllipseCallout">
            <a:avLst>
              <a:gd name="adj1" fmla="val 27459"/>
              <a:gd name="adj2" fmla="val -135072"/>
            </a:avLst>
          </a:prstGeom>
          <a:solidFill>
            <a:schemeClr val="accent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</a:sp3d>
        </p:spPr>
        <p:txBody>
          <a:bodyPr lIns="0" rIns="0" anchor="ctr"/>
          <a:lstStyle/>
          <a:p>
            <a:pPr algn="ctr"/>
            <a:r>
              <a:rPr lang="en-US" sz="1000" b="0" dirty="0" smtClean="0">
                <a:solidFill>
                  <a:schemeClr val="tx1"/>
                </a:solidFill>
              </a:rPr>
              <a:t>Many ways to search and create a selection list</a:t>
            </a:r>
            <a:endParaRPr 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32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contacts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18418"/>
            <a:ext cx="2362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COBie support</a:t>
            </a:r>
          </a:p>
          <a:p>
            <a:pPr marL="0" indent="0" algn="r">
              <a:buNone/>
            </a:pPr>
            <a:r>
              <a:rPr lang="en-US" sz="2400" dirty="0" smtClean="0"/>
              <a:t>name:</a:t>
            </a:r>
          </a:p>
          <a:p>
            <a:pPr marL="0" indent="0" algn="r">
              <a:buNone/>
            </a:pPr>
            <a:r>
              <a:rPr lang="en-US" sz="2400" dirty="0" smtClean="0"/>
              <a:t>email: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marketing POC</a:t>
            </a:r>
          </a:p>
          <a:p>
            <a:pPr marL="0" indent="0" algn="r">
              <a:buNone/>
            </a:pPr>
            <a:r>
              <a:rPr lang="en-US" sz="2400" dirty="0" smtClean="0"/>
              <a:t>name:</a:t>
            </a:r>
          </a:p>
          <a:p>
            <a:pPr marL="0" indent="0" algn="r">
              <a:buNone/>
            </a:pPr>
            <a:r>
              <a:rPr lang="en-US" sz="2400" dirty="0" smtClean="0"/>
              <a:t> phone:</a:t>
            </a:r>
          </a:p>
          <a:p>
            <a:pPr marL="0" indent="0" algn="r">
              <a:buNone/>
            </a:pPr>
            <a:r>
              <a:rPr lang="en-US" sz="2400" dirty="0" smtClean="0"/>
              <a:t> email: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05400" y="1295400"/>
            <a:ext cx="2133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1295400"/>
            <a:ext cx="4953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r">
              <a:spcBef>
                <a:spcPct val="20000"/>
              </a:spcBef>
              <a:buFont typeface="Arial" pitchFamily="34" charset="0"/>
              <a:buNone/>
              <a:defRPr sz="24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/>
            <a:endParaRPr lang="en-US" dirty="0" smtClean="0"/>
          </a:p>
          <a:p>
            <a:pPr algn="l"/>
            <a:r>
              <a:rPr lang="en-US" dirty="0" smtClean="0"/>
              <a:t> Doug Wood</a:t>
            </a:r>
            <a:endParaRPr lang="en-US" dirty="0"/>
          </a:p>
          <a:p>
            <a:pPr algn="l"/>
            <a:r>
              <a:rPr lang="en-US" dirty="0" smtClean="0"/>
              <a:t>Doug.wood@us.ibm.com 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 </a:t>
            </a:r>
            <a:r>
              <a:rPr lang="en-US" b="1" dirty="0"/>
              <a:t>Kim </a:t>
            </a:r>
            <a:r>
              <a:rPr lang="en-US" b="1" dirty="0" smtClean="0"/>
              <a:t>Woodbury</a:t>
            </a:r>
          </a:p>
          <a:p>
            <a:pPr algn="l"/>
            <a:r>
              <a:rPr lang="en-US"/>
              <a:t>(978) </a:t>
            </a:r>
            <a:r>
              <a:rPr lang="en-US" smtClean="0"/>
              <a:t>899-2644</a:t>
            </a:r>
          </a:p>
          <a:p>
            <a:pPr algn="l"/>
            <a:r>
              <a:rPr lang="en-US" b="1" smtClean="0"/>
              <a:t>Kim </a:t>
            </a:r>
            <a:r>
              <a:rPr lang="en-US" b="1" dirty="0"/>
              <a:t>Woodbury/Bedford/IBM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07-Dec-2011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3124200" y="6477000"/>
            <a:ext cx="2895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COBie CMMS/CAFM Challenge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26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724400" cy="565150"/>
          </a:xfrm>
        </p:spPr>
        <p:txBody>
          <a:bodyPr>
            <a:normAutofit/>
          </a:bodyPr>
          <a:lstStyle/>
          <a:p>
            <a:pPr algn="ctr"/>
            <a:r>
              <a:rPr lang="en-US" sz="2400" smtClean="0">
                <a:solidFill>
                  <a:srgbClr val="376092"/>
                </a:solidFill>
              </a:rPr>
              <a:t> Maximo Asset Management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399213"/>
            <a:ext cx="9144000" cy="4587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365" name="Date Placeholder 3"/>
          <p:cNvSpPr txBox="1">
            <a:spLocks/>
          </p:cNvSpPr>
          <p:nvPr/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>
                <a:solidFill>
                  <a:srgbClr val="F2F2F2"/>
                </a:solidFill>
                <a:latin typeface="Calibri" pitchFamily="34" charset="0"/>
              </a:rPr>
              <a:t>07-Dec-2011</a:t>
            </a:r>
          </a:p>
        </p:txBody>
      </p:sp>
      <p:sp>
        <p:nvSpPr>
          <p:cNvPr id="15366" name="Footer Placeholder 4"/>
          <p:cNvSpPr txBox="1">
            <a:spLocks/>
          </p:cNvSpPr>
          <p:nvPr/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>
                <a:solidFill>
                  <a:srgbClr val="F2F2F2"/>
                </a:solidFill>
                <a:latin typeface="Calibri" pitchFamily="34" charset="0"/>
              </a:rPr>
              <a:t>COBie CMMS/CAFM Challenge</a:t>
            </a:r>
          </a:p>
        </p:txBody>
      </p:sp>
      <p:sp>
        <p:nvSpPr>
          <p:cNvPr id="15367" name="Slide Number Placeholder 5"/>
          <p:cNvSpPr txBox="1">
            <a:spLocks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F67BA65-C163-489D-BD9E-A010F12BC0C6}" type="slidenum">
              <a:rPr lang="en-US" sz="1000">
                <a:solidFill>
                  <a:srgbClr val="F2F2F2"/>
                </a:solidFill>
                <a:latin typeface="Calibri" pitchFamily="34" charset="0"/>
              </a:rPr>
              <a:pPr algn="r"/>
              <a:t>2</a:t>
            </a:fld>
            <a:endParaRPr lang="en-US" sz="1000">
              <a:solidFill>
                <a:srgbClr val="F2F2F2"/>
              </a:solidFill>
              <a:latin typeface="Calibri" pitchFamily="34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416425" y="990600"/>
            <a:ext cx="4727575" cy="5368925"/>
            <a:chOff x="0" y="586"/>
            <a:chExt cx="2978" cy="3382"/>
          </a:xfrm>
        </p:grpSpPr>
        <p:pic>
          <p:nvPicPr>
            <p:cNvPr id="15370" name="Picture 10" descr="slide-10-opt2"/>
            <p:cNvPicPr>
              <a:picLocks noChangeAspect="1" noChangeArrowheads="1"/>
            </p:cNvPicPr>
            <p:nvPr/>
          </p:nvPicPr>
          <p:blipFill>
            <a:blip r:embed="rId2" cstate="print"/>
            <a:srcRect l="12070" r="13049"/>
            <a:stretch>
              <a:fillRect/>
            </a:stretch>
          </p:blipFill>
          <p:spPr bwMode="auto">
            <a:xfrm>
              <a:off x="0" y="586"/>
              <a:ext cx="2978" cy="3382"/>
            </a:xfrm>
            <a:prstGeom prst="rect">
              <a:avLst/>
            </a:prstGeom>
            <a:noFill/>
          </p:spPr>
        </p:pic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86" y="960"/>
              <a:ext cx="2396" cy="2518"/>
              <a:chOff x="286" y="960"/>
              <a:chExt cx="2396" cy="2518"/>
            </a:xfrm>
          </p:grpSpPr>
          <p:pic>
            <p:nvPicPr>
              <p:cNvPr id="15372" name="Picture 12" descr="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81" y="2779"/>
                <a:ext cx="272" cy="272"/>
              </a:xfrm>
              <a:prstGeom prst="rect">
                <a:avLst/>
              </a:prstGeom>
              <a:noFill/>
            </p:spPr>
          </p:pic>
          <p:pic>
            <p:nvPicPr>
              <p:cNvPr id="15373" name="Picture 13" descr="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86" y="2772"/>
                <a:ext cx="266" cy="272"/>
              </a:xfrm>
              <a:prstGeom prst="rect">
                <a:avLst/>
              </a:prstGeom>
              <a:noFill/>
            </p:spPr>
          </p:pic>
          <p:pic>
            <p:nvPicPr>
              <p:cNvPr id="15374" name="Picture 14" descr="a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3" y="2098"/>
                <a:ext cx="278" cy="278"/>
              </a:xfrm>
              <a:prstGeom prst="rect">
                <a:avLst/>
              </a:prstGeom>
              <a:noFill/>
            </p:spPr>
          </p:pic>
          <p:pic>
            <p:nvPicPr>
              <p:cNvPr id="15375" name="Picture 15" descr="b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09" y="1407"/>
                <a:ext cx="272" cy="278"/>
              </a:xfrm>
              <a:prstGeom prst="rect">
                <a:avLst/>
              </a:prstGeom>
              <a:noFill/>
            </p:spPr>
          </p:pic>
          <p:pic>
            <p:nvPicPr>
              <p:cNvPr id="15376" name="Picture 16" descr="c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705" y="1419"/>
                <a:ext cx="266" cy="266"/>
              </a:xfrm>
              <a:prstGeom prst="rect">
                <a:avLst/>
              </a:prstGeom>
              <a:noFill/>
            </p:spPr>
          </p:pic>
          <p:pic>
            <p:nvPicPr>
              <p:cNvPr id="15377" name="Picture 17" descr="d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137" y="2088"/>
                <a:ext cx="282" cy="276"/>
              </a:xfrm>
              <a:prstGeom prst="rect">
                <a:avLst/>
              </a:prstGeom>
              <a:noFill/>
            </p:spPr>
          </p:pic>
          <p:sp>
            <p:nvSpPr>
              <p:cNvPr id="15378" name="WordArt 18"/>
              <p:cNvSpPr>
                <a:spLocks noChangeArrowheads="1" noChangeShapeType="1" noTextEdit="1"/>
              </p:cNvSpPr>
              <p:nvPr/>
            </p:nvSpPr>
            <p:spPr bwMode="auto">
              <a:xfrm rot="-3574169">
                <a:off x="-30" y="1276"/>
                <a:ext cx="1686" cy="1053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457796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Management</a:t>
                </a:r>
              </a:p>
            </p:txBody>
          </p:sp>
          <p:sp>
            <p:nvSpPr>
              <p:cNvPr id="15379" name="WordArt 19"/>
              <p:cNvSpPr>
                <a:spLocks noChangeArrowheads="1" noChangeShapeType="1" noTextEdit="1"/>
              </p:cNvSpPr>
              <p:nvPr/>
            </p:nvSpPr>
            <p:spPr bwMode="auto">
              <a:xfrm rot="-14537931">
                <a:off x="1313" y="2108"/>
                <a:ext cx="1686" cy="1053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457796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Management</a:t>
                </a:r>
              </a:p>
            </p:txBody>
          </p:sp>
          <p:sp>
            <p:nvSpPr>
              <p:cNvPr id="15380" name="WordArt 20"/>
              <p:cNvSpPr>
                <a:spLocks noChangeArrowheads="1" noChangeShapeType="1" noTextEdit="1"/>
              </p:cNvSpPr>
              <p:nvPr/>
            </p:nvSpPr>
            <p:spPr bwMode="auto">
              <a:xfrm rot="-23454943">
                <a:off x="599" y="1078"/>
                <a:ext cx="1686" cy="2123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5565619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"/>
                    <a:cs typeface="Arial"/>
                  </a:rPr>
                  <a:t>ASSET</a:t>
                </a:r>
              </a:p>
            </p:txBody>
          </p:sp>
          <p:sp>
            <p:nvSpPr>
              <p:cNvPr id="15381" name="WordArt 21"/>
              <p:cNvSpPr>
                <a:spLocks noChangeArrowheads="1" noChangeShapeType="1" noTextEdit="1"/>
              </p:cNvSpPr>
              <p:nvPr/>
            </p:nvSpPr>
            <p:spPr bwMode="auto">
              <a:xfrm rot="16200000">
                <a:off x="309" y="1378"/>
                <a:ext cx="1686" cy="1646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4579064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"/>
                    <a:cs typeface="Arial"/>
                  </a:rPr>
                  <a:t>PROCUREMENT</a:t>
                </a:r>
              </a:p>
            </p:txBody>
          </p:sp>
          <p:sp>
            <p:nvSpPr>
              <p:cNvPr id="15382" name="WordArt 22"/>
              <p:cNvSpPr>
                <a:spLocks noChangeArrowheads="1" noChangeShapeType="1" noTextEdit="1"/>
              </p:cNvSpPr>
              <p:nvPr/>
            </p:nvSpPr>
            <p:spPr bwMode="auto">
              <a:xfrm rot="1935794">
                <a:off x="806" y="1115"/>
                <a:ext cx="1686" cy="1646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5489878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"/>
                    <a:cs typeface="Arial"/>
                  </a:rPr>
                  <a:t>WORK</a:t>
                </a:r>
              </a:p>
            </p:txBody>
          </p:sp>
          <p:sp>
            <p:nvSpPr>
              <p:cNvPr id="15383" name="WordArt 23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1101" y="1553"/>
                <a:ext cx="1686" cy="1400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5024633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"/>
                    <a:cs typeface="Arial"/>
                  </a:rPr>
                  <a:t>SERVICE</a:t>
                </a:r>
              </a:p>
            </p:txBody>
          </p:sp>
          <p:sp>
            <p:nvSpPr>
              <p:cNvPr id="15384" name="WordArt 24"/>
              <p:cNvSpPr>
                <a:spLocks noChangeArrowheads="1" noChangeShapeType="1" noTextEdit="1"/>
              </p:cNvSpPr>
              <p:nvPr/>
            </p:nvSpPr>
            <p:spPr bwMode="auto">
              <a:xfrm rot="-1887017">
                <a:off x="905" y="1924"/>
                <a:ext cx="1686" cy="1400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Down">
                  <a:avLst>
                    <a:gd name="adj" fmla="val 3974683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"/>
                    <a:cs typeface="Arial"/>
                  </a:rPr>
                  <a:t>CONTRACT</a:t>
                </a:r>
              </a:p>
            </p:txBody>
          </p:sp>
          <p:sp>
            <p:nvSpPr>
              <p:cNvPr id="15385" name="WordArt 25"/>
              <p:cNvSpPr>
                <a:spLocks noChangeArrowheads="1" noChangeShapeType="1" noTextEdit="1"/>
              </p:cNvSpPr>
              <p:nvPr/>
            </p:nvSpPr>
            <p:spPr bwMode="auto">
              <a:xfrm rot="1873195">
                <a:off x="413" y="1948"/>
                <a:ext cx="1686" cy="1400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Down">
                  <a:avLst>
                    <a:gd name="adj" fmla="val 3974683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"/>
                    <a:cs typeface="Arial"/>
                  </a:rPr>
                  <a:t>MATERIALS</a:t>
                </a:r>
              </a:p>
            </p:txBody>
          </p:sp>
          <p:pic>
            <p:nvPicPr>
              <p:cNvPr id="15386" name="Picture 26" descr="arrow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719" y="2171"/>
                <a:ext cx="375" cy="104"/>
              </a:xfrm>
              <a:prstGeom prst="rect">
                <a:avLst/>
              </a:prstGeom>
              <a:noFill/>
            </p:spPr>
          </p:pic>
          <p:pic>
            <p:nvPicPr>
              <p:cNvPr id="15387" name="Picture 27" descr="arrow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880" y="2164"/>
                <a:ext cx="375" cy="104"/>
              </a:xfrm>
              <a:prstGeom prst="rect">
                <a:avLst/>
              </a:prstGeom>
              <a:noFill/>
            </p:spPr>
          </p:pic>
          <p:pic>
            <p:nvPicPr>
              <p:cNvPr id="15388" name="Picture 28" descr="arrow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 rot="-2016725">
                <a:off x="1234" y="1676"/>
                <a:ext cx="104" cy="375"/>
              </a:xfrm>
              <a:prstGeom prst="rect">
                <a:avLst/>
              </a:prstGeom>
              <a:noFill/>
            </p:spPr>
          </p:pic>
          <p:pic>
            <p:nvPicPr>
              <p:cNvPr id="15389" name="Picture 29" descr="arrow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 rot="1864621">
                <a:off x="1640" y="1679"/>
                <a:ext cx="104" cy="375"/>
              </a:xfrm>
              <a:prstGeom prst="rect">
                <a:avLst/>
              </a:prstGeom>
              <a:noFill/>
            </p:spPr>
          </p:pic>
          <p:pic>
            <p:nvPicPr>
              <p:cNvPr id="15390" name="Picture 30" descr="arrow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1993060">
                <a:off x="1231" y="2409"/>
                <a:ext cx="104" cy="375"/>
              </a:xfrm>
              <a:prstGeom prst="rect">
                <a:avLst/>
              </a:prstGeom>
              <a:noFill/>
            </p:spPr>
          </p:pic>
          <p:pic>
            <p:nvPicPr>
              <p:cNvPr id="15391" name="Picture 31" descr="arrow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-1634991">
                <a:off x="1633" y="2416"/>
                <a:ext cx="104" cy="375"/>
              </a:xfrm>
              <a:prstGeom prst="rect">
                <a:avLst/>
              </a:prstGeom>
              <a:noFill/>
            </p:spPr>
          </p:pic>
          <p:pic>
            <p:nvPicPr>
              <p:cNvPr id="15392" name="Picture 32" descr="Untitled-1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244" y="1965"/>
                <a:ext cx="484" cy="531"/>
              </a:xfrm>
              <a:prstGeom prst="rect">
                <a:avLst/>
              </a:prstGeom>
              <a:noFill/>
            </p:spPr>
          </p:pic>
          <p:sp>
            <p:nvSpPr>
              <p:cNvPr id="15393" name="Text Box 33"/>
              <p:cNvSpPr txBox="1">
                <a:spLocks noChangeArrowheads="1"/>
              </p:cNvSpPr>
              <p:nvPr/>
            </p:nvSpPr>
            <p:spPr bwMode="auto">
              <a:xfrm>
                <a:off x="1279" y="2200"/>
                <a:ext cx="432" cy="134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rgbClr val="DDDDDD"/>
                </a:outerShdw>
              </a:effectLst>
            </p:spPr>
            <p:txBody>
              <a:bodyPr wrap="none" lIns="0" tIns="0" rIns="0" bIns="0" anchor="ctr"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chemeClr val="accent2"/>
                  </a:buClr>
                  <a:buFont typeface="Wingdings" pitchFamily="2" charset="2"/>
                  <a:buNone/>
                </a:pPr>
                <a:r>
                  <a:rPr lang="en-US" sz="700" b="1"/>
                  <a:t>MAXIMO ASSET</a:t>
                </a:r>
                <a:br>
                  <a:rPr lang="en-US" sz="700" b="1"/>
                </a:br>
                <a:r>
                  <a:rPr lang="en-US" sz="700" b="1"/>
                  <a:t>MANAGEMENT </a:t>
                </a:r>
              </a:p>
            </p:txBody>
          </p:sp>
        </p:grpSp>
      </p:grpSp>
      <p:sp>
        <p:nvSpPr>
          <p:cNvPr id="15394" name="Rectangle 34"/>
          <p:cNvSpPr>
            <a:spLocks noChangeArrowheads="1"/>
          </p:cNvSpPr>
          <p:nvPr/>
        </p:nvSpPr>
        <p:spPr bwMode="auto">
          <a:xfrm>
            <a:off x="457200" y="1143000"/>
            <a:ext cx="3886200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3038" indent="-173038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400" b="1">
                <a:latin typeface="Calibri" pitchFamily="34" charset="0"/>
              </a:rPr>
              <a:t>Asset Management</a:t>
            </a:r>
          </a:p>
          <a:p>
            <a:pPr marL="685800" lvl="1" indent="-2222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1200">
                <a:latin typeface="Calibri" pitchFamily="34" charset="0"/>
              </a:rPr>
              <a:t>Facilities, Operations, IT, Fleet</a:t>
            </a:r>
          </a:p>
          <a:p>
            <a:pPr marL="685800" lvl="1" indent="-2222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1200">
                <a:latin typeface="Calibri" pitchFamily="34" charset="0"/>
              </a:rPr>
              <a:t>Assets, Locations, Failure Reporting, Condition Monitoring, Meters</a:t>
            </a:r>
          </a:p>
          <a:p>
            <a:pPr marL="173038" indent="-173038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400" b="1">
                <a:latin typeface="Calibri" pitchFamily="34" charset="0"/>
              </a:rPr>
              <a:t>Work Management</a:t>
            </a:r>
          </a:p>
          <a:p>
            <a:pPr marL="685800" lvl="1" indent="-2222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1200">
                <a:latin typeface="Calibri" pitchFamily="34" charset="0"/>
              </a:rPr>
              <a:t>Preventive, Corrective, Projects, Emergency, Safety Plans</a:t>
            </a:r>
          </a:p>
          <a:p>
            <a:pPr marL="685800" lvl="1" indent="-2222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1200">
                <a:latin typeface="Calibri" pitchFamily="34" charset="0"/>
              </a:rPr>
              <a:t>Work Hierarchies, Planning, Status, Assignments, Actual Metrics</a:t>
            </a:r>
          </a:p>
          <a:p>
            <a:pPr marL="173038" indent="-173038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400" b="1">
                <a:latin typeface="Calibri" pitchFamily="34" charset="0"/>
              </a:rPr>
              <a:t>Procurement Management</a:t>
            </a:r>
          </a:p>
          <a:p>
            <a:pPr marL="685800" lvl="1" indent="-2222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1200">
                <a:latin typeface="Calibri" pitchFamily="34" charset="0"/>
              </a:rPr>
              <a:t>PR’s, PO’s, Receipts, Invoices</a:t>
            </a:r>
          </a:p>
          <a:p>
            <a:pPr marL="173038" indent="-173038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400" b="1">
                <a:latin typeface="Calibri" pitchFamily="34" charset="0"/>
              </a:rPr>
              <a:t>Materials Management</a:t>
            </a:r>
          </a:p>
          <a:p>
            <a:pPr marL="685800" lvl="1" indent="-2222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1200">
                <a:latin typeface="Calibri" pitchFamily="34" charset="0"/>
              </a:rPr>
              <a:t>Items, Storerooms, Inventory, Reorder, Issues, Returns</a:t>
            </a:r>
          </a:p>
          <a:p>
            <a:pPr marL="173038" indent="-173038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400" b="1">
                <a:latin typeface="Calibri" pitchFamily="34" charset="0"/>
              </a:rPr>
              <a:t>Contract Management</a:t>
            </a:r>
          </a:p>
          <a:p>
            <a:pPr marL="685800" lvl="1" indent="-2222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1200">
                <a:latin typeface="Calibri" pitchFamily="34" charset="0"/>
              </a:rPr>
              <a:t>Master, Purchase, Warranty, Lease/Rental, Labor Rate</a:t>
            </a:r>
          </a:p>
          <a:p>
            <a:pPr marL="173038" indent="-173038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400" b="1">
                <a:latin typeface="Calibri" pitchFamily="34" charset="0"/>
              </a:rPr>
              <a:t>Service Management</a:t>
            </a:r>
          </a:p>
          <a:p>
            <a:pPr marL="685800" lvl="1" indent="-2222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1200">
                <a:latin typeface="Calibri" pitchFamily="34" charset="0"/>
              </a:rPr>
              <a:t>Self Service Requests &amp; Status</a:t>
            </a:r>
          </a:p>
          <a:p>
            <a:pPr marL="685800" lvl="1" indent="-2222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1200">
                <a:latin typeface="Calibri" pitchFamily="34" charset="0"/>
              </a:rPr>
              <a:t>Platform for asset owners, asset managers and service providers</a:t>
            </a:r>
          </a:p>
          <a:p>
            <a:pPr marL="173038" indent="-173038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400" b="1">
                <a:latin typeface="Calibri" pitchFamily="34" charset="0"/>
              </a:rPr>
              <a:t>Next Generation Architecture</a:t>
            </a:r>
          </a:p>
          <a:p>
            <a:pPr marL="685800" lvl="1" indent="-2222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1200">
                <a:latin typeface="Calibri" pitchFamily="34" charset="0"/>
              </a:rPr>
              <a:t>J2EE Platform</a:t>
            </a:r>
          </a:p>
          <a:p>
            <a:pPr marL="685800" lvl="1" indent="-2222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1200">
                <a:latin typeface="Calibri" pitchFamily="34" charset="0"/>
              </a:rPr>
              <a:t>Standards-based</a:t>
            </a:r>
          </a:p>
          <a:p>
            <a:pPr marL="685800" lvl="1" indent="-2222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1200">
                <a:latin typeface="Calibri" pitchFamily="34" charset="0"/>
              </a:rPr>
              <a:t>Service Oriented Architecture (SOA) </a:t>
            </a:r>
          </a:p>
          <a:p>
            <a:pPr marL="685800" lvl="1" indent="-2222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endParaRPr lang="en-US" sz="14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73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3750"/>
          </a:xfrm>
        </p:spPr>
        <p:txBody>
          <a:bodyPr>
            <a:normAutofit/>
          </a:bodyPr>
          <a:lstStyle/>
          <a:p>
            <a:r>
              <a:rPr lang="en-US" sz="2400" smtClean="0">
                <a:solidFill>
                  <a:srgbClr val="376092"/>
                </a:solidFill>
              </a:rPr>
              <a:t> Maximo Capabilities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399213"/>
            <a:ext cx="9144000" cy="4587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389" name="Date Placeholder 3"/>
          <p:cNvSpPr txBox="1">
            <a:spLocks/>
          </p:cNvSpPr>
          <p:nvPr/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>
                <a:solidFill>
                  <a:srgbClr val="F2F2F2"/>
                </a:solidFill>
                <a:latin typeface="Calibri" pitchFamily="34" charset="0"/>
              </a:rPr>
              <a:t>07-Dec-2011</a:t>
            </a:r>
          </a:p>
        </p:txBody>
      </p:sp>
      <p:sp>
        <p:nvSpPr>
          <p:cNvPr id="16390" name="Footer Placeholder 4"/>
          <p:cNvSpPr txBox="1">
            <a:spLocks/>
          </p:cNvSpPr>
          <p:nvPr/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>
                <a:solidFill>
                  <a:srgbClr val="F2F2F2"/>
                </a:solidFill>
                <a:latin typeface="Calibri" pitchFamily="34" charset="0"/>
              </a:rPr>
              <a:t>COBie CMMS/CAFM Challenge</a:t>
            </a:r>
          </a:p>
        </p:txBody>
      </p:sp>
      <p:sp>
        <p:nvSpPr>
          <p:cNvPr id="16391" name="Slide Number Placeholder 5"/>
          <p:cNvSpPr txBox="1">
            <a:spLocks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1F42F85-0EF6-46F2-A86C-FE5868F63A55}" type="slidenum">
              <a:rPr lang="en-US" sz="1000">
                <a:solidFill>
                  <a:srgbClr val="F2F2F2"/>
                </a:solidFill>
                <a:latin typeface="Calibri" pitchFamily="34" charset="0"/>
              </a:rPr>
              <a:pPr algn="r"/>
              <a:t>3</a:t>
            </a:fld>
            <a:endParaRPr lang="en-US" sz="1000">
              <a:solidFill>
                <a:srgbClr val="F2F2F2"/>
              </a:solidFill>
              <a:latin typeface="Calibri" pitchFamily="34" charset="0"/>
            </a:endParaRP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304800" y="1143000"/>
            <a:ext cx="44196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buFontTx/>
              <a:buChar char="•"/>
            </a:pPr>
            <a:r>
              <a:rPr lang="en-US" sz="1400" u="sng"/>
              <a:t>Documented maintenance plans</a:t>
            </a:r>
            <a:r>
              <a:rPr lang="en-US" sz="1400"/>
              <a:t> through knowledge based solution leads to timely problem identification and resolution</a:t>
            </a:r>
          </a:p>
          <a:p>
            <a:pPr marL="231775" indent="-231775">
              <a:buFontTx/>
              <a:buChar char="•"/>
            </a:pPr>
            <a:r>
              <a:rPr lang="en-US" sz="1400"/>
              <a:t>Increase wrench time through the use of </a:t>
            </a:r>
            <a:r>
              <a:rPr lang="en-US" sz="1400" u="sng"/>
              <a:t>advanced scheduling tools</a:t>
            </a:r>
          </a:p>
          <a:p>
            <a:pPr marL="231775" indent="-231775">
              <a:buFontTx/>
              <a:buChar char="•"/>
            </a:pPr>
            <a:r>
              <a:rPr lang="en-US" sz="1400"/>
              <a:t>Clear </a:t>
            </a:r>
            <a:r>
              <a:rPr lang="en-US" sz="1400" u="sng"/>
              <a:t>tracking of responsibilities</a:t>
            </a:r>
            <a:r>
              <a:rPr lang="en-US" sz="1400"/>
              <a:t> and asset maintenance strategy leading to reduced asset downtime</a:t>
            </a:r>
            <a:endParaRPr lang="en-US" sz="1400" u="sng"/>
          </a:p>
          <a:p>
            <a:pPr marL="231775" indent="-231775">
              <a:buFontTx/>
              <a:buChar char="•"/>
            </a:pPr>
            <a:r>
              <a:rPr lang="en-US" sz="1400"/>
              <a:t>Decreased capital investment through Improved asset useful life by identification of manufacturer related issues and accurate </a:t>
            </a:r>
            <a:r>
              <a:rPr lang="en-US" sz="1400" u="sng"/>
              <a:t>warranty tracking</a:t>
            </a:r>
          </a:p>
          <a:p>
            <a:pPr marL="231775" indent="-231775">
              <a:buFontTx/>
              <a:buChar char="•"/>
            </a:pPr>
            <a:r>
              <a:rPr lang="en-US" sz="1400"/>
              <a:t>Manage contractors/vendors and </a:t>
            </a:r>
            <a:r>
              <a:rPr lang="en-US" sz="1400" u="sng"/>
              <a:t>service providers</a:t>
            </a:r>
            <a:r>
              <a:rPr lang="en-US" sz="1400"/>
              <a:t> increasing the quality of services rendered</a:t>
            </a:r>
          </a:p>
          <a:p>
            <a:pPr marL="231775" indent="-231775">
              <a:buFontTx/>
              <a:buChar char="•"/>
            </a:pPr>
            <a:r>
              <a:rPr lang="en-US" sz="1400" u="sng"/>
              <a:t>Stock management</a:t>
            </a:r>
            <a:r>
              <a:rPr lang="en-US" sz="1400"/>
              <a:t> for critical spares, linking to maintenance schedules, leading to reduced carrying costs</a:t>
            </a:r>
          </a:p>
          <a:p>
            <a:pPr marL="231775" indent="-231775">
              <a:buFontTx/>
              <a:buChar char="•"/>
            </a:pPr>
            <a:r>
              <a:rPr lang="en-US" sz="1400" u="sng"/>
              <a:t>Mobile devices</a:t>
            </a:r>
            <a:r>
              <a:rPr lang="en-US" sz="1400"/>
              <a:t> support real-time access to assigned work and asset details for improved resolution times</a:t>
            </a:r>
          </a:p>
          <a:p>
            <a:pPr marL="231775" indent="-231775">
              <a:buFontTx/>
              <a:buChar char="•"/>
            </a:pPr>
            <a:r>
              <a:rPr lang="en-US" sz="1400"/>
              <a:t>Facilities </a:t>
            </a:r>
            <a:r>
              <a:rPr lang="en-US" sz="1400" u="sng"/>
              <a:t>service desk</a:t>
            </a:r>
            <a:r>
              <a:rPr lang="en-US" sz="1400"/>
              <a:t> to publish available services and provide increased customer satisfaction</a:t>
            </a:r>
          </a:p>
          <a:p>
            <a:pPr marL="231775" indent="-231775">
              <a:lnSpc>
                <a:spcPct val="80000"/>
              </a:lnSpc>
              <a:spcBef>
                <a:spcPct val="50000"/>
              </a:spcBef>
              <a:buFont typeface="Arial" charset="0"/>
              <a:buChar char="•"/>
            </a:pPr>
            <a:endParaRPr lang="en-US" sz="1000">
              <a:latin typeface="Calibri" pitchFamily="34" charset="0"/>
            </a:endParaRPr>
          </a:p>
        </p:txBody>
      </p:sp>
      <p:pic>
        <p:nvPicPr>
          <p:cNvPr id="16420" name="Picture 36" descr="Conve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43000"/>
            <a:ext cx="4017963" cy="17351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4876800" y="3581400"/>
            <a:ext cx="4710113" cy="20685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22325" eaLnBrk="0" hangingPunct="0">
              <a:spcAft>
                <a:spcPct val="15000"/>
              </a:spcAft>
            </a:pPr>
            <a:r>
              <a:rPr lang="en-US" b="1">
                <a:solidFill>
                  <a:schemeClr val="accent1"/>
                </a:solidFill>
              </a:rPr>
              <a:t>Benefits:</a:t>
            </a:r>
            <a:r>
              <a:rPr lang="en-US">
                <a:solidFill>
                  <a:schemeClr val="accent1"/>
                </a:solidFill>
              </a:rPr>
              <a:t> </a:t>
            </a:r>
          </a:p>
          <a:p>
            <a:pPr defTabSz="822325" eaLnBrk="0" hangingPunct="0">
              <a:spcAft>
                <a:spcPct val="15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accent1"/>
                </a:solidFill>
              </a:rPr>
              <a:t> </a:t>
            </a:r>
            <a:r>
              <a:rPr lang="en-US" sz="1400"/>
              <a:t>Improved warehouse productivity</a:t>
            </a:r>
          </a:p>
          <a:p>
            <a:pPr defTabSz="822325" eaLnBrk="0" hangingPunct="0">
              <a:spcAft>
                <a:spcPct val="15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/>
              <a:t> Support for Sarbanes-Oxley compliance</a:t>
            </a:r>
          </a:p>
          <a:p>
            <a:pPr defTabSz="822325" eaLnBrk="0" hangingPunct="0">
              <a:spcAft>
                <a:spcPct val="15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/>
              <a:t> Improved regulatory/safety  compliance</a:t>
            </a:r>
          </a:p>
          <a:p>
            <a:pPr defTabSz="822325" eaLnBrk="0" hangingPunct="0">
              <a:spcAft>
                <a:spcPct val="15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/>
              <a:t> More accurate data for improved decision making</a:t>
            </a:r>
          </a:p>
          <a:p>
            <a:pPr defTabSz="822325" eaLnBrk="0" hangingPunct="0">
              <a:spcAft>
                <a:spcPct val="15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/>
              <a:t> Improved work planning/coordination</a:t>
            </a:r>
          </a:p>
          <a:p>
            <a:pPr defTabSz="822325" eaLnBrk="0" hangingPunct="0">
              <a:spcAft>
                <a:spcPct val="15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/>
              <a:t> Sales growth through improved</a:t>
            </a:r>
            <a:r>
              <a:rPr lang="en-US" sz="1600"/>
              <a:t> </a:t>
            </a:r>
            <a:r>
              <a:rPr lang="en-US" sz="1400"/>
              <a:t>service</a:t>
            </a:r>
          </a:p>
          <a:p>
            <a:pPr defTabSz="822325" eaLnBrk="0" hangingPunct="0">
              <a:spcAft>
                <a:spcPct val="15000"/>
              </a:spcAft>
              <a:buFont typeface="Wingdings" pitchFamily="2" charset="2"/>
              <a:buChar char="§"/>
            </a:pPr>
            <a:endParaRPr lang="en-US" sz="1400" b="1"/>
          </a:p>
        </p:txBody>
      </p:sp>
    </p:spTree>
    <p:extLst>
      <p:ext uri="{BB962C8B-B14F-4D97-AF65-F5344CB8AC3E}">
        <p14:creationId xmlns:p14="http://schemas.microsoft.com/office/powerpoint/2010/main" val="1492996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om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352800"/>
            <a:ext cx="1806575" cy="754063"/>
          </a:xfrm>
          <a:prstGeom prst="rect">
            <a:avLst/>
          </a:prstGeom>
          <a:noFill/>
        </p:spPr>
      </p:pic>
      <p:pic>
        <p:nvPicPr>
          <p:cNvPr id="28675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895600"/>
            <a:ext cx="1066800" cy="352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1219200"/>
            <a:ext cx="29718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 descr="cocacol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3124200"/>
            <a:ext cx="762000" cy="762000"/>
          </a:xfrm>
          <a:prstGeom prst="rect">
            <a:avLst/>
          </a:prstGeom>
          <a:noFill/>
          <a:effectLst/>
        </p:spPr>
      </p:pic>
      <p:pic>
        <p:nvPicPr>
          <p:cNvPr id="28678" name="Picture 6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3429000"/>
            <a:ext cx="990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9" name="Picture 7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4400" y="3429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0" name="Picture 8" descr="dupon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1200" y="1295400"/>
            <a:ext cx="1381125" cy="558800"/>
          </a:xfrm>
          <a:prstGeom prst="rect">
            <a:avLst/>
          </a:prstGeom>
          <a:noFill/>
        </p:spPr>
      </p:pic>
      <p:pic>
        <p:nvPicPr>
          <p:cNvPr id="28681" name="Picture 9" descr="weyerhaeus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34200" y="2209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2" name="Picture 10" descr="3M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72400" y="3429000"/>
            <a:ext cx="10033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28683" name="Picture 11" descr="Eli Lill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38800" y="2286000"/>
            <a:ext cx="1333500" cy="723900"/>
          </a:xfrm>
          <a:prstGeom prst="rect">
            <a:avLst/>
          </a:prstGeom>
          <a:noFill/>
        </p:spPr>
      </p:pic>
      <p:sp>
        <p:nvSpPr>
          <p:cNvPr id="28684" name="Rectangle 1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45475" cy="498475"/>
          </a:xfrm>
        </p:spPr>
        <p:txBody>
          <a:bodyPr>
            <a:normAutofit fontScale="90000"/>
          </a:bodyPr>
          <a:lstStyle/>
          <a:p>
            <a:r>
              <a:rPr lang="en-US" sz="2800" smtClean="0"/>
              <a:t>Who uses Maximo?  Asset Intensive Organizations</a:t>
            </a: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044825"/>
            <a:ext cx="9144000" cy="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8686" name="Picture 14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1143000"/>
            <a:ext cx="1828800" cy="509588"/>
          </a:xfrm>
          <a:prstGeom prst="rect">
            <a:avLst/>
          </a:prstGeom>
          <a:noFill/>
        </p:spPr>
      </p:pic>
      <p:pic>
        <p:nvPicPr>
          <p:cNvPr id="28687" name="Picture 15" descr="Ford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76600" y="3200400"/>
            <a:ext cx="1533525" cy="692150"/>
          </a:xfrm>
          <a:prstGeom prst="rect">
            <a:avLst/>
          </a:prstGeom>
          <a:noFill/>
        </p:spPr>
      </p:pic>
      <p:pic>
        <p:nvPicPr>
          <p:cNvPr id="28688" name="Picture 16" descr="DTE Energy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343400" y="2514600"/>
            <a:ext cx="1219200" cy="730250"/>
          </a:xfrm>
          <a:prstGeom prst="rect">
            <a:avLst/>
          </a:prstGeom>
          <a:noFill/>
        </p:spPr>
      </p:pic>
      <p:pic>
        <p:nvPicPr>
          <p:cNvPr id="28689" name="Picture 17" descr="Tube Lines Logo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8600" y="1905000"/>
            <a:ext cx="1600200" cy="609600"/>
          </a:xfrm>
          <a:prstGeom prst="rect">
            <a:avLst/>
          </a:prstGeom>
          <a:noFill/>
        </p:spPr>
      </p:pic>
      <p:pic>
        <p:nvPicPr>
          <p:cNvPr id="28690" name="Picture 18" descr="Click for bt.com homepage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162800" y="1219200"/>
            <a:ext cx="1444625" cy="679450"/>
          </a:xfrm>
          <a:prstGeom prst="rect">
            <a:avLst/>
          </a:prstGeom>
          <a:noFill/>
        </p:spPr>
      </p:pic>
      <p:pic>
        <p:nvPicPr>
          <p:cNvPr id="28691" name="Picture 19" descr="bp-logo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133600" y="1295400"/>
            <a:ext cx="617538" cy="811213"/>
          </a:xfrm>
          <a:prstGeom prst="rect">
            <a:avLst/>
          </a:prstGeom>
          <a:noFill/>
        </p:spPr>
      </p:pic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228600" y="4276725"/>
            <a:ext cx="8686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n-GB" sz="1400" b="1">
                <a:solidFill>
                  <a:srgbClr val="000000"/>
                </a:solidFill>
              </a:rPr>
              <a:t>11 of the 12 largest </a:t>
            </a:r>
            <a:r>
              <a:rPr lang="en-GB" sz="1400">
                <a:solidFill>
                  <a:srgbClr val="000000"/>
                </a:solidFill>
              </a:rPr>
              <a:t>PHARMACEUTICALS</a:t>
            </a:r>
            <a:r>
              <a:rPr lang="en-GB" sz="1400" b="1">
                <a:solidFill>
                  <a:srgbClr val="000000"/>
                </a:solidFill>
              </a:rPr>
              <a:t> companies in the world are using Maximo</a:t>
            </a:r>
          </a:p>
          <a:p>
            <a:pPr eaLnBrk="0" hangingPunct="0">
              <a:lnSpc>
                <a:spcPct val="70000"/>
              </a:lnSpc>
            </a:pPr>
            <a:endParaRPr lang="en-GB" sz="1400" b="1">
              <a:solidFill>
                <a:srgbClr val="000000"/>
              </a:solidFill>
            </a:endParaRPr>
          </a:p>
          <a:p>
            <a:pPr eaLnBrk="0" hangingPunct="0">
              <a:lnSpc>
                <a:spcPct val="70000"/>
              </a:lnSpc>
            </a:pPr>
            <a:r>
              <a:rPr lang="en-GB" sz="1400" b="1">
                <a:solidFill>
                  <a:srgbClr val="000000"/>
                </a:solidFill>
              </a:rPr>
              <a:t>7 of the 10 largest </a:t>
            </a:r>
            <a:r>
              <a:rPr lang="en-GB" sz="1400">
                <a:solidFill>
                  <a:srgbClr val="000000"/>
                </a:solidFill>
              </a:rPr>
              <a:t>AUTOMOTIVE</a:t>
            </a:r>
            <a:r>
              <a:rPr lang="en-GB" sz="1400" b="1">
                <a:solidFill>
                  <a:srgbClr val="000000"/>
                </a:solidFill>
              </a:rPr>
              <a:t> companies in the world are using Maximo</a:t>
            </a:r>
          </a:p>
          <a:p>
            <a:pPr eaLnBrk="0" hangingPunct="0">
              <a:lnSpc>
                <a:spcPct val="70000"/>
              </a:lnSpc>
            </a:pPr>
            <a:endParaRPr lang="en-GB" sz="1400" b="1">
              <a:solidFill>
                <a:srgbClr val="000000"/>
              </a:solidFill>
            </a:endParaRPr>
          </a:p>
          <a:p>
            <a:pPr eaLnBrk="0" hangingPunct="0">
              <a:lnSpc>
                <a:spcPct val="70000"/>
              </a:lnSpc>
            </a:pPr>
            <a:r>
              <a:rPr lang="en-GB" sz="1400" b="1">
                <a:solidFill>
                  <a:srgbClr val="000000"/>
                </a:solidFill>
              </a:rPr>
              <a:t>8 of the 10 largest </a:t>
            </a:r>
            <a:r>
              <a:rPr lang="en-GB" sz="1400">
                <a:solidFill>
                  <a:srgbClr val="000000"/>
                </a:solidFill>
              </a:rPr>
              <a:t>OIL &amp; GAS</a:t>
            </a:r>
            <a:r>
              <a:rPr lang="en-GB" sz="1400" b="1">
                <a:solidFill>
                  <a:srgbClr val="000000"/>
                </a:solidFill>
              </a:rPr>
              <a:t> companies in the world are using Maximo</a:t>
            </a:r>
          </a:p>
          <a:p>
            <a:pPr eaLnBrk="0" hangingPunct="0">
              <a:lnSpc>
                <a:spcPct val="70000"/>
              </a:lnSpc>
            </a:pPr>
            <a:endParaRPr lang="en-GB" sz="1400" b="1">
              <a:solidFill>
                <a:srgbClr val="000000"/>
              </a:solidFill>
            </a:endParaRPr>
          </a:p>
          <a:p>
            <a:pPr eaLnBrk="0" hangingPunct="0">
              <a:lnSpc>
                <a:spcPct val="70000"/>
              </a:lnSpc>
            </a:pPr>
            <a:r>
              <a:rPr lang="en-GB" sz="1400" b="1">
                <a:solidFill>
                  <a:srgbClr val="000000"/>
                </a:solidFill>
              </a:rPr>
              <a:t>11 of the 20 largest diversified </a:t>
            </a:r>
            <a:r>
              <a:rPr lang="en-GB" sz="1400">
                <a:solidFill>
                  <a:srgbClr val="000000"/>
                </a:solidFill>
              </a:rPr>
              <a:t>UTILTY</a:t>
            </a:r>
            <a:r>
              <a:rPr lang="en-GB" sz="1400" b="1">
                <a:solidFill>
                  <a:srgbClr val="000000"/>
                </a:solidFill>
              </a:rPr>
              <a:t> companies are using Maximo</a:t>
            </a:r>
          </a:p>
          <a:p>
            <a:pPr eaLnBrk="0" hangingPunct="0">
              <a:lnSpc>
                <a:spcPct val="70000"/>
              </a:lnSpc>
            </a:pPr>
            <a:endParaRPr lang="en-GB" sz="1400" b="1">
              <a:solidFill>
                <a:srgbClr val="000000"/>
              </a:solidFill>
            </a:endParaRPr>
          </a:p>
          <a:p>
            <a:pPr eaLnBrk="0" hangingPunct="0">
              <a:lnSpc>
                <a:spcPct val="70000"/>
              </a:lnSpc>
            </a:pPr>
            <a:r>
              <a:rPr lang="en-GB" sz="1400" b="1">
                <a:solidFill>
                  <a:srgbClr val="000000"/>
                </a:solidFill>
              </a:rPr>
              <a:t>11 of the 12 major </a:t>
            </a:r>
            <a:r>
              <a:rPr lang="en-GB" sz="1400">
                <a:solidFill>
                  <a:srgbClr val="000000"/>
                </a:solidFill>
              </a:rPr>
              <a:t>AEROSPACE &amp; DEFENSE</a:t>
            </a:r>
            <a:r>
              <a:rPr lang="en-GB" sz="1400" b="1">
                <a:solidFill>
                  <a:srgbClr val="000000"/>
                </a:solidFill>
              </a:rPr>
              <a:t> companies in the world are using Maximo </a:t>
            </a:r>
          </a:p>
          <a:p>
            <a:pPr eaLnBrk="0" hangingPunct="0">
              <a:lnSpc>
                <a:spcPct val="70000"/>
              </a:lnSpc>
            </a:pPr>
            <a:endParaRPr lang="en-GB" sz="1400" b="1">
              <a:solidFill>
                <a:srgbClr val="000000"/>
              </a:solidFill>
            </a:endParaRPr>
          </a:p>
          <a:p>
            <a:pPr eaLnBrk="0" hangingPunct="0">
              <a:lnSpc>
                <a:spcPct val="70000"/>
              </a:lnSpc>
            </a:pPr>
            <a:r>
              <a:rPr lang="en-GB" sz="1400" b="1">
                <a:solidFill>
                  <a:srgbClr val="000000"/>
                </a:solidFill>
              </a:rPr>
              <a:t>9 of the 15 busiest </a:t>
            </a:r>
            <a:r>
              <a:rPr lang="en-GB" sz="1400">
                <a:solidFill>
                  <a:srgbClr val="000000"/>
                </a:solidFill>
              </a:rPr>
              <a:t>AIRPORTS </a:t>
            </a:r>
            <a:r>
              <a:rPr lang="en-GB" sz="1400" b="1">
                <a:solidFill>
                  <a:srgbClr val="000000"/>
                </a:solidFill>
              </a:rPr>
              <a:t>in the world are using Maximo </a:t>
            </a:r>
          </a:p>
          <a:p>
            <a:pPr eaLnBrk="0" hangingPunct="0">
              <a:lnSpc>
                <a:spcPct val="70000"/>
              </a:lnSpc>
            </a:pPr>
            <a:endParaRPr lang="en-GB" sz="1400" b="1">
              <a:solidFill>
                <a:srgbClr val="000000"/>
              </a:solidFill>
            </a:endParaRPr>
          </a:p>
          <a:p>
            <a:pPr eaLnBrk="0" hangingPunct="0">
              <a:lnSpc>
                <a:spcPct val="70000"/>
              </a:lnSpc>
            </a:pPr>
            <a:r>
              <a:rPr lang="en-GB" sz="1400" b="1">
                <a:solidFill>
                  <a:srgbClr val="000000"/>
                </a:solidFill>
              </a:rPr>
              <a:t>6 of the 10 largest </a:t>
            </a:r>
            <a:r>
              <a:rPr lang="en-GB" sz="1400">
                <a:solidFill>
                  <a:srgbClr val="000000"/>
                </a:solidFill>
              </a:rPr>
              <a:t>ENERGY</a:t>
            </a:r>
            <a:r>
              <a:rPr lang="en-GB" sz="1400" b="1">
                <a:solidFill>
                  <a:srgbClr val="000000"/>
                </a:solidFill>
              </a:rPr>
              <a:t> companies in the world are using Maximo</a:t>
            </a:r>
          </a:p>
        </p:txBody>
      </p:sp>
      <p:pic>
        <p:nvPicPr>
          <p:cNvPr id="28693" name="Picture 7" descr="covanta logo.gif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96200" y="2057400"/>
            <a:ext cx="1295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4" name="Picture 17" descr="PUC05_4C_outline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447800" y="2362200"/>
            <a:ext cx="82073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5" name="Picture 1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438400" y="2362200"/>
            <a:ext cx="1857375" cy="523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28696" name="Picture 24" descr="Compass Airlines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352800" y="1676400"/>
            <a:ext cx="1905000" cy="690563"/>
          </a:xfrm>
          <a:prstGeom prst="rect">
            <a:avLst/>
          </a:prstGeom>
          <a:noFill/>
        </p:spPr>
      </p:pic>
      <p:pic>
        <p:nvPicPr>
          <p:cNvPr id="28697" name="Picture 25" descr="Delta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038600" y="1600200"/>
            <a:ext cx="1104900" cy="381000"/>
          </a:xfrm>
          <a:prstGeom prst="rect">
            <a:avLst/>
          </a:prstGeom>
          <a:noFill/>
        </p:spPr>
      </p:pic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7543800" y="6248400"/>
            <a:ext cx="1600200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900"/>
              <a:t>May 2010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399213"/>
            <a:ext cx="9144000" cy="4587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700" name="Date Placeholder 3"/>
          <p:cNvSpPr txBox="1">
            <a:spLocks/>
          </p:cNvSpPr>
          <p:nvPr/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>
                <a:solidFill>
                  <a:srgbClr val="F2F2F2"/>
                </a:solidFill>
                <a:latin typeface="Calibri" pitchFamily="34" charset="0"/>
              </a:rPr>
              <a:t>07-Dec-2011</a:t>
            </a:r>
          </a:p>
        </p:txBody>
      </p:sp>
      <p:sp>
        <p:nvSpPr>
          <p:cNvPr id="28701" name="Footer Placeholder 4"/>
          <p:cNvSpPr txBox="1">
            <a:spLocks/>
          </p:cNvSpPr>
          <p:nvPr/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>
                <a:solidFill>
                  <a:srgbClr val="F2F2F2"/>
                </a:solidFill>
                <a:latin typeface="Calibri" pitchFamily="34" charset="0"/>
              </a:rPr>
              <a:t>COBie CMMS/CAFM Challenge</a:t>
            </a:r>
          </a:p>
        </p:txBody>
      </p:sp>
      <p:sp>
        <p:nvSpPr>
          <p:cNvPr id="28702" name="Slide Number Placeholder 5"/>
          <p:cNvSpPr txBox="1">
            <a:spLocks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BBEC45D-C9B1-4D93-A77C-792E04EF9382}" type="slidenum">
              <a:rPr lang="en-US" sz="1000">
                <a:solidFill>
                  <a:srgbClr val="F2F2F2"/>
                </a:solidFill>
                <a:latin typeface="Calibri" pitchFamily="34" charset="0"/>
              </a:rPr>
              <a:pPr algn="r"/>
              <a:t>4</a:t>
            </a:fld>
            <a:endParaRPr lang="en-US" sz="1000">
              <a:solidFill>
                <a:srgbClr val="F2F2F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59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tested product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2667000" cy="45720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400" dirty="0" smtClean="0"/>
              <a:t> product name: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 algn="r">
              <a:buNone/>
            </a:pPr>
            <a:r>
              <a:rPr lang="en-US" sz="2400" dirty="0" smtClean="0"/>
              <a:t> product version: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 algn="r">
              <a:buNone/>
            </a:pPr>
            <a:r>
              <a:rPr lang="en-US" sz="2400" dirty="0" smtClean="0"/>
              <a:t>PC or Cloud: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 algn="r">
              <a:buNone/>
            </a:pPr>
            <a:r>
              <a:rPr lang="en-US" sz="2400" dirty="0" smtClean="0"/>
              <a:t>website:</a:t>
            </a:r>
          </a:p>
          <a:p>
            <a:pPr marL="0" indent="0" algn="r">
              <a:buNone/>
            </a:pP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1295400"/>
            <a:ext cx="5181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r">
              <a:spcBef>
                <a:spcPct val="20000"/>
              </a:spcBef>
              <a:buFont typeface="Arial" pitchFamily="34" charset="0"/>
              <a:buNone/>
              <a:defRPr sz="24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/>
            <a:r>
              <a:rPr lang="en-US" dirty="0"/>
              <a:t> </a:t>
            </a:r>
            <a:r>
              <a:rPr lang="en-US" dirty="0" smtClean="0"/>
              <a:t>Maximo Enterprise Asset Management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 </a:t>
            </a:r>
            <a:r>
              <a:rPr lang="en-US" dirty="0" smtClean="0"/>
              <a:t>7.5.0 test, 7.1.1.8+ supported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Cloud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 </a:t>
            </a:r>
            <a:r>
              <a:rPr lang="en-US" sz="1300" dirty="0">
                <a:hlinkClick r:id="rId2"/>
              </a:rPr>
              <a:t>http://www-01.ibm.com/software/tivoli/products/maximo-asset-mgmt</a:t>
            </a:r>
            <a:r>
              <a:rPr lang="en-US" sz="1300" dirty="0" smtClean="0">
                <a:hlinkClick r:id="rId2"/>
              </a:rPr>
              <a:t>/</a:t>
            </a:r>
            <a:endParaRPr lang="en-US" sz="1300" dirty="0" smtClean="0"/>
          </a:p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3124200" y="6477000"/>
            <a:ext cx="2895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COBie CMMS/CAFM Challenge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21-Dec-11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227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challenge scope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166265"/>
              </p:ext>
            </p:extLst>
          </p:nvPr>
        </p:nvGraphicFramePr>
        <p:xfrm>
          <a:off x="525213" y="914400"/>
          <a:ext cx="815340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28194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information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COBie.Sheet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Imported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spaces and equipment </a:t>
                      </a:r>
                      <a:endParaRPr lang="en-US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Space,</a:t>
                      </a:r>
                      <a:r>
                        <a:rPr lang="en-US" baseline="0" dirty="0" smtClean="0"/>
                        <a:t> Type, Component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PM schedules</a:t>
                      </a:r>
                      <a:endParaRPr lang="en-US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24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safety</a:t>
                      </a:r>
                      <a:r>
                        <a:rPr lang="en-US" b="0" baseline="0" dirty="0" smtClean="0">
                          <a:latin typeface="+mn-lt"/>
                        </a:rPr>
                        <a:t> procedures</a:t>
                      </a:r>
                      <a:endParaRPr lang="en-US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24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systems</a:t>
                      </a:r>
                      <a:endParaRPr lang="en-US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24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system procedures</a:t>
                      </a:r>
                      <a:endParaRPr lang="en-US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24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materials,</a:t>
                      </a:r>
                      <a:r>
                        <a:rPr lang="en-US" b="0" baseline="0" dirty="0" smtClean="0">
                          <a:latin typeface="+mn-lt"/>
                        </a:rPr>
                        <a:t> tools, </a:t>
                      </a:r>
                      <a:r>
                        <a:rPr lang="en-US" b="0" baseline="0" dirty="0" smtClean="0">
                          <a:latin typeface="+mn-lt"/>
                        </a:rPr>
                        <a:t>training (Tools Only)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24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associated documents</a:t>
                      </a:r>
                      <a:endParaRPr lang="en-US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24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replacement parts</a:t>
                      </a:r>
                      <a:endParaRPr lang="en-US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24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space and equipment properties</a:t>
                      </a:r>
                      <a:endParaRPr lang="en-US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Attribute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24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space zones</a:t>
                      </a:r>
                      <a:endParaRPr lang="en-US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24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Footer Placeholder 4"/>
          <p:cNvSpPr txBox="1">
            <a:spLocks/>
          </p:cNvSpPr>
          <p:nvPr/>
        </p:nvSpPr>
        <p:spPr>
          <a:xfrm>
            <a:off x="3124200" y="6477000"/>
            <a:ext cx="2895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COBie CMMS/CAFM Challenge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21-Dec-11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943600"/>
            <a:ext cx="784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tested, but support validate, merge, update and export or all of the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79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862" y="152400"/>
            <a:ext cx="8061325" cy="458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COBie</a:t>
            </a:r>
            <a:r>
              <a:rPr lang="en-US" dirty="0" smtClean="0"/>
              <a:t> Data exchange application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320" y="807571"/>
            <a:ext cx="6453963" cy="48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" y="4554054"/>
            <a:ext cx="5052407" cy="205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5036778" y="5961750"/>
            <a:ext cx="3124200" cy="788052"/>
          </a:xfrm>
          <a:prstGeom prst="ellipse">
            <a:avLst/>
          </a:prstGeom>
          <a:solidFill>
            <a:schemeClr val="accent1">
              <a:alpha val="8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</a:sp3d>
        </p:spPr>
        <p:txBody>
          <a:bodyPr lIns="0" tIns="0" rIns="0" bIns="0" anchor="ctr"/>
          <a:lstStyle/>
          <a:p>
            <a:pPr algn="ctr"/>
            <a:r>
              <a:rPr lang="en-US" sz="1000" b="0">
                <a:solidFill>
                  <a:schemeClr val="tx1"/>
                </a:solidFill>
              </a:rPr>
              <a:t>Browser based import completely driven by Maximo user 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(No IT involvement required)</a:t>
            </a:r>
            <a:endParaRPr lang="en-US" sz="1000" b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660578" y="6089402"/>
            <a:ext cx="2598947" cy="535780"/>
          </a:xfrm>
          <a:prstGeom prst="ellipse">
            <a:avLst/>
          </a:prstGeom>
          <a:solidFill>
            <a:schemeClr val="accent1">
              <a:alpha val="8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</a:sp3d>
        </p:spPr>
        <p:txBody>
          <a:bodyPr lIns="0" tIns="0" rIns="0" bIns="0" anchor="ctr"/>
          <a:lstStyle/>
          <a:p>
            <a:pPr algn="ctr"/>
            <a:r>
              <a:rPr lang="en-US" sz="1000" b="0">
                <a:solidFill>
                  <a:schemeClr val="tx1"/>
                </a:solidFill>
              </a:rPr>
              <a:t>Import from native Excel format and CSV format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3733800" y="2849192"/>
            <a:ext cx="2415248" cy="731413"/>
          </a:xfrm>
          <a:prstGeom prst="ellipse">
            <a:avLst/>
          </a:prstGeom>
          <a:solidFill>
            <a:schemeClr val="accent1">
              <a:alpha val="8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</a:sp3d>
        </p:spPr>
        <p:txBody>
          <a:bodyPr lIns="0" tIns="0" rIns="0" bIns="0" anchor="ctr"/>
          <a:lstStyle/>
          <a:p>
            <a:pPr algn="ctr"/>
            <a:r>
              <a:rPr lang="en-US" sz="1000" b="0" dirty="0">
                <a:solidFill>
                  <a:schemeClr val="tx1"/>
                </a:solidFill>
              </a:rPr>
              <a:t>Session based </a:t>
            </a:r>
            <a:r>
              <a:rPr lang="en-US" sz="1000" b="0" dirty="0" smtClean="0">
                <a:solidFill>
                  <a:schemeClr val="tx1"/>
                </a:solidFill>
              </a:rPr>
              <a:t>import/Export/Update/Validate </a:t>
            </a:r>
            <a:r>
              <a:rPr lang="en-US" sz="1000" b="0" dirty="0">
                <a:solidFill>
                  <a:schemeClr val="tx1"/>
                </a:solidFill>
              </a:rPr>
              <a:t>utility that provides audit trail of imports</a:t>
            </a:r>
          </a:p>
        </p:txBody>
      </p:sp>
    </p:spTree>
    <p:extLst>
      <p:ext uri="{BB962C8B-B14F-4D97-AF65-F5344CB8AC3E}">
        <p14:creationId xmlns:p14="http://schemas.microsoft.com/office/powerpoint/2010/main" val="61319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457200" y="66804"/>
            <a:ext cx="8061325" cy="41116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COBie</a:t>
            </a:r>
            <a:r>
              <a:rPr lang="en-US" dirty="0" smtClean="0"/>
              <a:t> import</a:t>
            </a:r>
          </a:p>
        </p:txBody>
      </p:sp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3193" y="302475"/>
            <a:ext cx="5095875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5489943" y="146226"/>
            <a:ext cx="2598947" cy="535780"/>
          </a:xfrm>
          <a:prstGeom prst="ellipse">
            <a:avLst/>
          </a:prstGeom>
          <a:solidFill>
            <a:schemeClr val="accent1">
              <a:alpha val="8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</a:sp3d>
        </p:spPr>
        <p:txBody>
          <a:bodyPr lIns="0" tIns="0" rIns="0" bIns="0" anchor="ctr"/>
          <a:lstStyle/>
          <a:p>
            <a:pPr algn="ctr"/>
            <a:r>
              <a:rPr lang="en-US" sz="1000" b="0">
                <a:solidFill>
                  <a:schemeClr val="tx1"/>
                </a:solidFill>
              </a:rPr>
              <a:t>Import from native Excel format and CSV format</a:t>
            </a:r>
          </a:p>
        </p:txBody>
      </p:sp>
      <p:pic>
        <p:nvPicPr>
          <p:cNvPr id="70668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6513" y="3687763"/>
            <a:ext cx="5297487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 bwMode="auto">
          <a:xfrm>
            <a:off x="5700823" y="3615069"/>
            <a:ext cx="2057400" cy="500063"/>
          </a:xfrm>
          <a:prstGeom prst="ellipse">
            <a:avLst/>
          </a:prstGeom>
          <a:solidFill>
            <a:schemeClr val="accent1">
              <a:alpha val="8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</a:sp3d>
        </p:spPr>
        <p:txBody>
          <a:bodyPr lIns="0" tIns="0" rIns="0" bIns="0" anchor="ctr"/>
          <a:lstStyle/>
          <a:p>
            <a:pPr algn="ctr"/>
            <a:r>
              <a:rPr lang="en-US" sz="1000" b="0">
                <a:solidFill>
                  <a:schemeClr val="tx1"/>
                </a:solidFill>
              </a:rPr>
              <a:t>Full log of import session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9" y="2158250"/>
            <a:ext cx="5356225" cy="30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 bwMode="auto">
          <a:xfrm>
            <a:off x="759279" y="1590731"/>
            <a:ext cx="2895600" cy="688180"/>
          </a:xfrm>
          <a:prstGeom prst="ellipse">
            <a:avLst/>
          </a:prstGeom>
          <a:solidFill>
            <a:schemeClr val="accent1">
              <a:alpha val="8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</a:sp3d>
        </p:spPr>
        <p:txBody>
          <a:bodyPr lIns="0" tIns="0" rIns="0" bIns="0" anchor="ctr"/>
          <a:lstStyle/>
          <a:p>
            <a:pPr algn="ctr"/>
            <a:r>
              <a:rPr lang="en-US" sz="1000" b="0">
                <a:solidFill>
                  <a:schemeClr val="tx1"/>
                </a:solidFill>
              </a:rPr>
              <a:t>Many Import configuration options to deal with import data quality and custom configurations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02" y="4834244"/>
            <a:ext cx="3619158" cy="177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840480" y="6071228"/>
            <a:ext cx="1816952" cy="535780"/>
          </a:xfrm>
          <a:prstGeom prst="ellipse">
            <a:avLst/>
          </a:prstGeom>
          <a:solidFill>
            <a:schemeClr val="accent1">
              <a:alpha val="8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</a:sp3d>
        </p:spPr>
        <p:txBody>
          <a:bodyPr lIns="0" tIns="0" rIns="0" bIns="0" anchor="ctr"/>
          <a:lstStyle/>
          <a:p>
            <a:pPr algn="ctr"/>
            <a:r>
              <a:rPr lang="en-US" sz="1000" b="0" dirty="0" smtClean="0">
                <a:solidFill>
                  <a:schemeClr val="tx1"/>
                </a:solidFill>
              </a:rPr>
              <a:t>View import history for any asset or location</a:t>
            </a:r>
            <a:endParaRPr 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34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75779" y="152400"/>
            <a:ext cx="8915821" cy="452438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OmniClass</a:t>
            </a:r>
            <a:r>
              <a:rPr lang="en-US" sz="2800" dirty="0" smtClean="0"/>
              <a:t> Import and Building </a:t>
            </a:r>
            <a:r>
              <a:rPr lang="en-US" sz="2800" dirty="0"/>
              <a:t>Commission Application</a:t>
            </a:r>
            <a:endParaRPr lang="en-US" sz="2800" dirty="0" smtClean="0"/>
          </a:p>
        </p:txBody>
      </p:sp>
      <p:pic>
        <p:nvPicPr>
          <p:cNvPr id="696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429" y="833955"/>
            <a:ext cx="3668713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 bwMode="auto">
          <a:xfrm>
            <a:off x="1048566" y="896873"/>
            <a:ext cx="2057400" cy="500063"/>
          </a:xfrm>
          <a:prstGeom prst="ellipse">
            <a:avLst/>
          </a:prstGeom>
          <a:solidFill>
            <a:schemeClr val="accent1">
              <a:alpha val="8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</a:sp3d>
        </p:spPr>
        <p:txBody>
          <a:bodyPr lIns="0" tIns="0" rIns="0" bIns="0" anchor="ctr"/>
          <a:lstStyle/>
          <a:p>
            <a:pPr algn="ctr"/>
            <a:r>
              <a:rPr lang="en-US" sz="1000" b="0">
                <a:solidFill>
                  <a:schemeClr val="tx1"/>
                </a:solidFill>
              </a:rPr>
              <a:t>OmniClass import utility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94" y="1146904"/>
            <a:ext cx="4332749" cy="231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 bwMode="auto">
          <a:xfrm>
            <a:off x="5046208" y="896873"/>
            <a:ext cx="2467920" cy="611980"/>
          </a:xfrm>
          <a:prstGeom prst="ellipse">
            <a:avLst/>
          </a:prstGeom>
          <a:solidFill>
            <a:schemeClr val="accent1">
              <a:alpha val="8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</a:sp3d>
        </p:spPr>
        <p:txBody>
          <a:bodyPr lIns="0" tIns="0" rIns="0" bIns="0" anchor="ctr"/>
          <a:lstStyle/>
          <a:p>
            <a:pPr algn="ctr"/>
            <a:r>
              <a:rPr lang="en-US" sz="1000" b="0" dirty="0">
                <a:solidFill>
                  <a:schemeClr val="tx1"/>
                </a:solidFill>
              </a:rPr>
              <a:t>Default Classification provides a fallback for uncategorized </a:t>
            </a:r>
            <a:r>
              <a:rPr lang="en-US" sz="1000" b="0" dirty="0" err="1">
                <a:solidFill>
                  <a:schemeClr val="tx1"/>
                </a:solidFill>
              </a:rPr>
              <a:t>COBie</a:t>
            </a:r>
            <a:r>
              <a:rPr lang="en-US" sz="1000" b="0" dirty="0">
                <a:solidFill>
                  <a:schemeClr val="tx1"/>
                </a:solidFill>
              </a:rPr>
              <a:t> data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281" y="3510804"/>
            <a:ext cx="4369774" cy="334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3713339" y="6070895"/>
            <a:ext cx="2467920" cy="611980"/>
          </a:xfrm>
          <a:prstGeom prst="ellipse">
            <a:avLst/>
          </a:prstGeom>
          <a:solidFill>
            <a:schemeClr val="accent1">
              <a:alpha val="8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</a:sp3d>
        </p:spPr>
        <p:txBody>
          <a:bodyPr lIns="0" tIns="0" rIns="0" bIns="0" anchor="ctr"/>
          <a:lstStyle/>
          <a:p>
            <a:pPr algn="ctr"/>
            <a:r>
              <a:rPr lang="en-US" sz="1000" b="0" dirty="0" smtClean="0">
                <a:solidFill>
                  <a:schemeClr val="tx1"/>
                </a:solidFill>
              </a:rPr>
              <a:t>Bulk status update utility to move imported data into production</a:t>
            </a:r>
            <a:endParaRPr lang="en-US" sz="1000" b="0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9" y="3858953"/>
            <a:ext cx="3354093" cy="265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 bwMode="auto">
          <a:xfrm>
            <a:off x="195429" y="5917305"/>
            <a:ext cx="2047630" cy="544118"/>
          </a:xfrm>
          <a:prstGeom prst="ellipse">
            <a:avLst/>
          </a:prstGeom>
          <a:solidFill>
            <a:schemeClr val="accent1">
              <a:alpha val="8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</a:sp3d>
        </p:spPr>
        <p:txBody>
          <a:bodyPr lIns="0" tIns="0" rIns="0" bIns="0" anchor="ctr"/>
          <a:lstStyle/>
          <a:p>
            <a:pPr algn="ctr"/>
            <a:r>
              <a:rPr lang="en-US" sz="1000" b="0" dirty="0" smtClean="0">
                <a:solidFill>
                  <a:schemeClr val="tx1"/>
                </a:solidFill>
              </a:rPr>
              <a:t>User configurable mapping of import data</a:t>
            </a:r>
            <a:endParaRPr 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78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826</Words>
  <Application>Microsoft Office PowerPoint</Application>
  <PresentationFormat>On-screen Show (4:3)</PresentationFormat>
  <Paragraphs>186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IBM Maximo Asset Management</vt:lpstr>
      <vt:lpstr> Maximo Asset Management</vt:lpstr>
      <vt:lpstr> Maximo Capabilities</vt:lpstr>
      <vt:lpstr>Who uses Maximo?  Asset Intensive Organizations</vt:lpstr>
      <vt:lpstr> tested product</vt:lpstr>
      <vt:lpstr> challenge scope</vt:lpstr>
      <vt:lpstr>COBie Data exchange application</vt:lpstr>
      <vt:lpstr>COBie import</vt:lpstr>
      <vt:lpstr>OmniClass Import and Building Commission Application</vt:lpstr>
      <vt:lpstr> process</vt:lpstr>
      <vt:lpstr>Work order viewer integration</vt:lpstr>
      <vt:lpstr> contacts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name</dc:title>
  <dc:creator>Bill East</dc:creator>
  <cp:lastModifiedBy>Doug Wood</cp:lastModifiedBy>
  <cp:revision>18</cp:revision>
  <dcterms:created xsi:type="dcterms:W3CDTF">2011-09-21T17:31:46Z</dcterms:created>
  <dcterms:modified xsi:type="dcterms:W3CDTF">2013-03-06T15:54:33Z</dcterms:modified>
</cp:coreProperties>
</file>