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2" r:id="rId4"/>
    <p:sldId id="278" r:id="rId5"/>
    <p:sldId id="257" r:id="rId6"/>
    <p:sldId id="268" r:id="rId7"/>
    <p:sldId id="264" r:id="rId8"/>
    <p:sldId id="269" r:id="rId9"/>
    <p:sldId id="270" r:id="rId10"/>
    <p:sldId id="272" r:id="rId11"/>
    <p:sldId id="279" r:id="rId12"/>
    <p:sldId id="265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fus.no/en/support-services.html" TargetMode="External"/><Relationship Id="rId2" Type="http://schemas.openxmlformats.org/officeDocument/2006/relationships/hyperlink" Target="mailto:okk@drofu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lf@drofu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fu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dRofus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dRofus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629400" cy="11461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 Kristian Kvarsvik, Head of business &amp; technology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783" y="4114800"/>
            <a:ext cx="106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Company</a:t>
            </a:r>
          </a:p>
          <a:p>
            <a:pPr algn="ctr"/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5486400"/>
            <a:ext cx="1905000" cy="76200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nibs.org/resource/resmgr/homepage/banner_BI13.jpg"/>
          <p:cNvPicPr>
            <a:picLocks noChangeAspect="1" noChangeArrowheads="1"/>
          </p:cNvPicPr>
          <p:nvPr/>
        </p:nvPicPr>
        <p:blipFill>
          <a:blip r:embed="rId4" cstate="print"/>
          <a:srcRect l="3137" t="4444" r="53987" b="6667"/>
          <a:stretch>
            <a:fillRect/>
          </a:stretch>
        </p:blipFill>
        <p:spPr bwMode="auto">
          <a:xfrm>
            <a:off x="6934200" y="5410200"/>
            <a:ext cx="1752600" cy="8549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Bilde 15" descr="bakgrunn_drofus.jpg"/>
          <p:cNvPicPr>
            <a:picLocks noChangeAspect="1"/>
          </p:cNvPicPr>
          <p:nvPr/>
        </p:nvPicPr>
        <p:blipFill rotWithShape="1">
          <a:blip r:embed="rId5"/>
          <a:srcRect t="1930" r="70690" b="84940"/>
          <a:stretch/>
        </p:blipFill>
        <p:spPr>
          <a:xfrm>
            <a:off x="3231931" y="3988303"/>
            <a:ext cx="2680138" cy="8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10146" r="33489" b="24445"/>
          <a:stretch/>
        </p:blipFill>
        <p:spPr bwMode="auto">
          <a:xfrm>
            <a:off x="496494" y="990600"/>
            <a:ext cx="7389011" cy="54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ktangel 41"/>
          <p:cNvSpPr/>
          <p:nvPr/>
        </p:nvSpPr>
        <p:spPr>
          <a:xfrm>
            <a:off x="990600" y="16002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ildeforklaring formet som et rektangel 42"/>
          <p:cNvSpPr/>
          <p:nvPr/>
        </p:nvSpPr>
        <p:spPr>
          <a:xfrm>
            <a:off x="2362200" y="1309195"/>
            <a:ext cx="1343573" cy="443405"/>
          </a:xfrm>
          <a:prstGeom prst="wedgeRectCallout">
            <a:avLst>
              <a:gd name="adj1" fmla="val -119999"/>
              <a:gd name="adj2" fmla="val 24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Syncronize</a:t>
            </a:r>
            <a:r>
              <a:rPr lang="en-US" sz="1400" dirty="0" smtClean="0"/>
              <a:t> to model</a:t>
            </a:r>
            <a:endParaRPr lang="en-US" sz="1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2971800" y="2503714"/>
            <a:ext cx="4800600" cy="1763486"/>
            <a:chOff x="2971800" y="2503714"/>
            <a:chExt cx="4800600" cy="1763486"/>
          </a:xfrm>
        </p:grpSpPr>
        <p:sp>
          <p:nvSpPr>
            <p:cNvPr id="3" name="Rektangel 2"/>
            <p:cNvSpPr/>
            <p:nvPr/>
          </p:nvSpPr>
          <p:spPr>
            <a:xfrm>
              <a:off x="2971800" y="2503714"/>
              <a:ext cx="2438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/>
          </p:nvSpPr>
          <p:spPr>
            <a:xfrm>
              <a:off x="2971800" y="3124200"/>
              <a:ext cx="2438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2971800" y="3810000"/>
              <a:ext cx="24384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Bildeforklaring formet som et rektangel 43"/>
            <p:cNvSpPr/>
            <p:nvPr/>
          </p:nvSpPr>
          <p:spPr>
            <a:xfrm>
              <a:off x="5410200" y="3196314"/>
              <a:ext cx="2362200" cy="994686"/>
            </a:xfrm>
            <a:custGeom>
              <a:avLst/>
              <a:gdLst>
                <a:gd name="connsiteX0" fmla="*/ 0 w 1343573"/>
                <a:gd name="connsiteY0" fmla="*/ 0 h 443405"/>
                <a:gd name="connsiteX1" fmla="*/ 223929 w 1343573"/>
                <a:gd name="connsiteY1" fmla="*/ 0 h 443405"/>
                <a:gd name="connsiteX2" fmla="*/ 223929 w 1343573"/>
                <a:gd name="connsiteY2" fmla="*/ 0 h 443405"/>
                <a:gd name="connsiteX3" fmla="*/ 559822 w 1343573"/>
                <a:gd name="connsiteY3" fmla="*/ 0 h 443405"/>
                <a:gd name="connsiteX4" fmla="*/ 1343573 w 1343573"/>
                <a:gd name="connsiteY4" fmla="*/ 0 h 443405"/>
                <a:gd name="connsiteX5" fmla="*/ 1343573 w 1343573"/>
                <a:gd name="connsiteY5" fmla="*/ 258653 h 443405"/>
                <a:gd name="connsiteX6" fmla="*/ 1343573 w 1343573"/>
                <a:gd name="connsiteY6" fmla="*/ 258653 h 443405"/>
                <a:gd name="connsiteX7" fmla="*/ 1343573 w 1343573"/>
                <a:gd name="connsiteY7" fmla="*/ 369504 h 443405"/>
                <a:gd name="connsiteX8" fmla="*/ 1343573 w 1343573"/>
                <a:gd name="connsiteY8" fmla="*/ 443405 h 443405"/>
                <a:gd name="connsiteX9" fmla="*/ 559822 w 1343573"/>
                <a:gd name="connsiteY9" fmla="*/ 443405 h 443405"/>
                <a:gd name="connsiteX10" fmla="*/ 223929 w 1343573"/>
                <a:gd name="connsiteY10" fmla="*/ 443405 h 443405"/>
                <a:gd name="connsiteX11" fmla="*/ 223929 w 1343573"/>
                <a:gd name="connsiteY11" fmla="*/ 443405 h 443405"/>
                <a:gd name="connsiteX12" fmla="*/ 0 w 1343573"/>
                <a:gd name="connsiteY12" fmla="*/ 443405 h 443405"/>
                <a:gd name="connsiteX13" fmla="*/ 0 w 1343573"/>
                <a:gd name="connsiteY13" fmla="*/ 369504 h 443405"/>
                <a:gd name="connsiteX14" fmla="*/ -646568 w 1343573"/>
                <a:gd name="connsiteY14" fmla="*/ 613367 h 443405"/>
                <a:gd name="connsiteX15" fmla="*/ 0 w 1343573"/>
                <a:gd name="connsiteY15" fmla="*/ 258653 h 443405"/>
                <a:gd name="connsiteX16" fmla="*/ 0 w 1343573"/>
                <a:gd name="connsiteY16" fmla="*/ 0 h 443405"/>
                <a:gd name="connsiteX0" fmla="*/ 646568 w 1990141"/>
                <a:gd name="connsiteY0" fmla="*/ 0 h 613367"/>
                <a:gd name="connsiteX1" fmla="*/ 870497 w 1990141"/>
                <a:gd name="connsiteY1" fmla="*/ 0 h 613367"/>
                <a:gd name="connsiteX2" fmla="*/ 870497 w 1990141"/>
                <a:gd name="connsiteY2" fmla="*/ 0 h 613367"/>
                <a:gd name="connsiteX3" fmla="*/ 1206390 w 1990141"/>
                <a:gd name="connsiteY3" fmla="*/ 0 h 613367"/>
                <a:gd name="connsiteX4" fmla="*/ 1990141 w 1990141"/>
                <a:gd name="connsiteY4" fmla="*/ 0 h 613367"/>
                <a:gd name="connsiteX5" fmla="*/ 1990141 w 1990141"/>
                <a:gd name="connsiteY5" fmla="*/ 258653 h 613367"/>
                <a:gd name="connsiteX6" fmla="*/ 1990141 w 1990141"/>
                <a:gd name="connsiteY6" fmla="*/ 258653 h 613367"/>
                <a:gd name="connsiteX7" fmla="*/ 1990141 w 1990141"/>
                <a:gd name="connsiteY7" fmla="*/ 369504 h 613367"/>
                <a:gd name="connsiteX8" fmla="*/ 1990141 w 1990141"/>
                <a:gd name="connsiteY8" fmla="*/ 443405 h 613367"/>
                <a:gd name="connsiteX9" fmla="*/ 1206390 w 1990141"/>
                <a:gd name="connsiteY9" fmla="*/ 443405 h 613367"/>
                <a:gd name="connsiteX10" fmla="*/ 870497 w 1990141"/>
                <a:gd name="connsiteY10" fmla="*/ 443405 h 613367"/>
                <a:gd name="connsiteX11" fmla="*/ 870497 w 1990141"/>
                <a:gd name="connsiteY11" fmla="*/ 443405 h 613367"/>
                <a:gd name="connsiteX12" fmla="*/ 646568 w 1990141"/>
                <a:gd name="connsiteY12" fmla="*/ 443405 h 613367"/>
                <a:gd name="connsiteX13" fmla="*/ 646568 w 1990141"/>
                <a:gd name="connsiteY13" fmla="*/ 369504 h 613367"/>
                <a:gd name="connsiteX14" fmla="*/ 0 w 1990141"/>
                <a:gd name="connsiteY14" fmla="*/ 613367 h 613367"/>
                <a:gd name="connsiteX15" fmla="*/ 330882 w 1990141"/>
                <a:gd name="connsiteY15" fmla="*/ 128024 h 613367"/>
                <a:gd name="connsiteX16" fmla="*/ 646568 w 1990141"/>
                <a:gd name="connsiteY16" fmla="*/ 0 h 613367"/>
                <a:gd name="connsiteX0" fmla="*/ 646568 w 1990141"/>
                <a:gd name="connsiteY0" fmla="*/ 0 h 613367"/>
                <a:gd name="connsiteX1" fmla="*/ 870497 w 1990141"/>
                <a:gd name="connsiteY1" fmla="*/ 0 h 613367"/>
                <a:gd name="connsiteX2" fmla="*/ 870497 w 1990141"/>
                <a:gd name="connsiteY2" fmla="*/ 0 h 613367"/>
                <a:gd name="connsiteX3" fmla="*/ 1206390 w 1990141"/>
                <a:gd name="connsiteY3" fmla="*/ 0 h 613367"/>
                <a:gd name="connsiteX4" fmla="*/ 1990141 w 1990141"/>
                <a:gd name="connsiteY4" fmla="*/ 0 h 613367"/>
                <a:gd name="connsiteX5" fmla="*/ 1990141 w 1990141"/>
                <a:gd name="connsiteY5" fmla="*/ 258653 h 613367"/>
                <a:gd name="connsiteX6" fmla="*/ 1990141 w 1990141"/>
                <a:gd name="connsiteY6" fmla="*/ 258653 h 613367"/>
                <a:gd name="connsiteX7" fmla="*/ 1990141 w 1990141"/>
                <a:gd name="connsiteY7" fmla="*/ 369504 h 613367"/>
                <a:gd name="connsiteX8" fmla="*/ 1990141 w 1990141"/>
                <a:gd name="connsiteY8" fmla="*/ 443405 h 613367"/>
                <a:gd name="connsiteX9" fmla="*/ 1206390 w 1990141"/>
                <a:gd name="connsiteY9" fmla="*/ 443405 h 613367"/>
                <a:gd name="connsiteX10" fmla="*/ 870497 w 1990141"/>
                <a:gd name="connsiteY10" fmla="*/ 443405 h 613367"/>
                <a:gd name="connsiteX11" fmla="*/ 870497 w 1990141"/>
                <a:gd name="connsiteY11" fmla="*/ 443405 h 613367"/>
                <a:gd name="connsiteX12" fmla="*/ 646568 w 1990141"/>
                <a:gd name="connsiteY12" fmla="*/ 443405 h 613367"/>
                <a:gd name="connsiteX13" fmla="*/ 646568 w 1990141"/>
                <a:gd name="connsiteY13" fmla="*/ 369504 h 613367"/>
                <a:gd name="connsiteX14" fmla="*/ 0 w 1990141"/>
                <a:gd name="connsiteY14" fmla="*/ 613367 h 613367"/>
                <a:gd name="connsiteX15" fmla="*/ 330882 w 1990141"/>
                <a:gd name="connsiteY15" fmla="*/ 128024 h 613367"/>
                <a:gd name="connsiteX16" fmla="*/ 646568 w 1990141"/>
                <a:gd name="connsiteY16" fmla="*/ 0 h 613367"/>
                <a:gd name="connsiteX0" fmla="*/ 646568 w 1990141"/>
                <a:gd name="connsiteY0" fmla="*/ 89690 h 703057"/>
                <a:gd name="connsiteX1" fmla="*/ 870497 w 1990141"/>
                <a:gd name="connsiteY1" fmla="*/ 89690 h 703057"/>
                <a:gd name="connsiteX2" fmla="*/ 870497 w 1990141"/>
                <a:gd name="connsiteY2" fmla="*/ 89690 h 703057"/>
                <a:gd name="connsiteX3" fmla="*/ 1206390 w 1990141"/>
                <a:gd name="connsiteY3" fmla="*/ 89690 h 703057"/>
                <a:gd name="connsiteX4" fmla="*/ 1990141 w 1990141"/>
                <a:gd name="connsiteY4" fmla="*/ 89690 h 703057"/>
                <a:gd name="connsiteX5" fmla="*/ 1990141 w 1990141"/>
                <a:gd name="connsiteY5" fmla="*/ 348343 h 703057"/>
                <a:gd name="connsiteX6" fmla="*/ 1990141 w 1990141"/>
                <a:gd name="connsiteY6" fmla="*/ 348343 h 703057"/>
                <a:gd name="connsiteX7" fmla="*/ 1990141 w 1990141"/>
                <a:gd name="connsiteY7" fmla="*/ 459194 h 703057"/>
                <a:gd name="connsiteX8" fmla="*/ 1990141 w 1990141"/>
                <a:gd name="connsiteY8" fmla="*/ 533095 h 703057"/>
                <a:gd name="connsiteX9" fmla="*/ 1206390 w 1990141"/>
                <a:gd name="connsiteY9" fmla="*/ 533095 h 703057"/>
                <a:gd name="connsiteX10" fmla="*/ 870497 w 1990141"/>
                <a:gd name="connsiteY10" fmla="*/ 533095 h 703057"/>
                <a:gd name="connsiteX11" fmla="*/ 870497 w 1990141"/>
                <a:gd name="connsiteY11" fmla="*/ 533095 h 703057"/>
                <a:gd name="connsiteX12" fmla="*/ 646568 w 1990141"/>
                <a:gd name="connsiteY12" fmla="*/ 533095 h 703057"/>
                <a:gd name="connsiteX13" fmla="*/ 646568 w 1990141"/>
                <a:gd name="connsiteY13" fmla="*/ 459194 h 703057"/>
                <a:gd name="connsiteX14" fmla="*/ 0 w 1990141"/>
                <a:gd name="connsiteY14" fmla="*/ 703057 h 703057"/>
                <a:gd name="connsiteX15" fmla="*/ 124054 w 1990141"/>
                <a:gd name="connsiteY15" fmla="*/ 0 h 703057"/>
                <a:gd name="connsiteX16" fmla="*/ 646568 w 1990141"/>
                <a:gd name="connsiteY16" fmla="*/ 89690 h 703057"/>
                <a:gd name="connsiteX0" fmla="*/ 651358 w 1994931"/>
                <a:gd name="connsiteY0" fmla="*/ 89690 h 703057"/>
                <a:gd name="connsiteX1" fmla="*/ 875287 w 1994931"/>
                <a:gd name="connsiteY1" fmla="*/ 89690 h 703057"/>
                <a:gd name="connsiteX2" fmla="*/ 875287 w 1994931"/>
                <a:gd name="connsiteY2" fmla="*/ 89690 h 703057"/>
                <a:gd name="connsiteX3" fmla="*/ 1211180 w 1994931"/>
                <a:gd name="connsiteY3" fmla="*/ 89690 h 703057"/>
                <a:gd name="connsiteX4" fmla="*/ 1994931 w 1994931"/>
                <a:gd name="connsiteY4" fmla="*/ 89690 h 703057"/>
                <a:gd name="connsiteX5" fmla="*/ 1994931 w 1994931"/>
                <a:gd name="connsiteY5" fmla="*/ 348343 h 703057"/>
                <a:gd name="connsiteX6" fmla="*/ 1994931 w 1994931"/>
                <a:gd name="connsiteY6" fmla="*/ 348343 h 703057"/>
                <a:gd name="connsiteX7" fmla="*/ 1994931 w 1994931"/>
                <a:gd name="connsiteY7" fmla="*/ 459194 h 703057"/>
                <a:gd name="connsiteX8" fmla="*/ 1994931 w 1994931"/>
                <a:gd name="connsiteY8" fmla="*/ 533095 h 703057"/>
                <a:gd name="connsiteX9" fmla="*/ 1211180 w 1994931"/>
                <a:gd name="connsiteY9" fmla="*/ 533095 h 703057"/>
                <a:gd name="connsiteX10" fmla="*/ 875287 w 1994931"/>
                <a:gd name="connsiteY10" fmla="*/ 533095 h 703057"/>
                <a:gd name="connsiteX11" fmla="*/ 875287 w 1994931"/>
                <a:gd name="connsiteY11" fmla="*/ 533095 h 703057"/>
                <a:gd name="connsiteX12" fmla="*/ 651358 w 1994931"/>
                <a:gd name="connsiteY12" fmla="*/ 533095 h 703057"/>
                <a:gd name="connsiteX13" fmla="*/ 651358 w 1994931"/>
                <a:gd name="connsiteY13" fmla="*/ 459194 h 703057"/>
                <a:gd name="connsiteX14" fmla="*/ 4790 w 1994931"/>
                <a:gd name="connsiteY14" fmla="*/ 703057 h 703057"/>
                <a:gd name="connsiteX15" fmla="*/ 593802 w 1994931"/>
                <a:gd name="connsiteY15" fmla="*/ 263861 h 703057"/>
                <a:gd name="connsiteX16" fmla="*/ 128844 w 1994931"/>
                <a:gd name="connsiteY16" fmla="*/ 0 h 703057"/>
                <a:gd name="connsiteX17" fmla="*/ 651358 w 1994931"/>
                <a:gd name="connsiteY17" fmla="*/ 89690 h 703057"/>
                <a:gd name="connsiteX0" fmla="*/ 651358 w 1994931"/>
                <a:gd name="connsiteY0" fmla="*/ 89690 h 703057"/>
                <a:gd name="connsiteX1" fmla="*/ 875287 w 1994931"/>
                <a:gd name="connsiteY1" fmla="*/ 89690 h 703057"/>
                <a:gd name="connsiteX2" fmla="*/ 875287 w 1994931"/>
                <a:gd name="connsiteY2" fmla="*/ 89690 h 703057"/>
                <a:gd name="connsiteX3" fmla="*/ 1211180 w 1994931"/>
                <a:gd name="connsiteY3" fmla="*/ 89690 h 703057"/>
                <a:gd name="connsiteX4" fmla="*/ 1994931 w 1994931"/>
                <a:gd name="connsiteY4" fmla="*/ 89690 h 703057"/>
                <a:gd name="connsiteX5" fmla="*/ 1994931 w 1994931"/>
                <a:gd name="connsiteY5" fmla="*/ 348343 h 703057"/>
                <a:gd name="connsiteX6" fmla="*/ 1994931 w 1994931"/>
                <a:gd name="connsiteY6" fmla="*/ 348343 h 703057"/>
                <a:gd name="connsiteX7" fmla="*/ 1994931 w 1994931"/>
                <a:gd name="connsiteY7" fmla="*/ 459194 h 703057"/>
                <a:gd name="connsiteX8" fmla="*/ 1994931 w 1994931"/>
                <a:gd name="connsiteY8" fmla="*/ 533095 h 703057"/>
                <a:gd name="connsiteX9" fmla="*/ 1211180 w 1994931"/>
                <a:gd name="connsiteY9" fmla="*/ 533095 h 703057"/>
                <a:gd name="connsiteX10" fmla="*/ 875287 w 1994931"/>
                <a:gd name="connsiteY10" fmla="*/ 533095 h 703057"/>
                <a:gd name="connsiteX11" fmla="*/ 875287 w 1994931"/>
                <a:gd name="connsiteY11" fmla="*/ 533095 h 703057"/>
                <a:gd name="connsiteX12" fmla="*/ 651358 w 1994931"/>
                <a:gd name="connsiteY12" fmla="*/ 533095 h 703057"/>
                <a:gd name="connsiteX13" fmla="*/ 632971 w 1994931"/>
                <a:gd name="connsiteY13" fmla="*/ 521002 h 703057"/>
                <a:gd name="connsiteX14" fmla="*/ 4790 w 1994931"/>
                <a:gd name="connsiteY14" fmla="*/ 703057 h 703057"/>
                <a:gd name="connsiteX15" fmla="*/ 593802 w 1994931"/>
                <a:gd name="connsiteY15" fmla="*/ 263861 h 703057"/>
                <a:gd name="connsiteX16" fmla="*/ 128844 w 1994931"/>
                <a:gd name="connsiteY16" fmla="*/ 0 h 703057"/>
                <a:gd name="connsiteX17" fmla="*/ 651358 w 1994931"/>
                <a:gd name="connsiteY17" fmla="*/ 89690 h 703057"/>
                <a:gd name="connsiteX0" fmla="*/ 651358 w 1994931"/>
                <a:gd name="connsiteY0" fmla="*/ 90337 h 703704"/>
                <a:gd name="connsiteX1" fmla="*/ 875287 w 1994931"/>
                <a:gd name="connsiteY1" fmla="*/ 90337 h 703704"/>
                <a:gd name="connsiteX2" fmla="*/ 875287 w 1994931"/>
                <a:gd name="connsiteY2" fmla="*/ 90337 h 703704"/>
                <a:gd name="connsiteX3" fmla="*/ 1211180 w 1994931"/>
                <a:gd name="connsiteY3" fmla="*/ 90337 h 703704"/>
                <a:gd name="connsiteX4" fmla="*/ 1994931 w 1994931"/>
                <a:gd name="connsiteY4" fmla="*/ 90337 h 703704"/>
                <a:gd name="connsiteX5" fmla="*/ 1994931 w 1994931"/>
                <a:gd name="connsiteY5" fmla="*/ 348990 h 703704"/>
                <a:gd name="connsiteX6" fmla="*/ 1994931 w 1994931"/>
                <a:gd name="connsiteY6" fmla="*/ 348990 h 703704"/>
                <a:gd name="connsiteX7" fmla="*/ 1994931 w 1994931"/>
                <a:gd name="connsiteY7" fmla="*/ 459841 h 703704"/>
                <a:gd name="connsiteX8" fmla="*/ 1994931 w 1994931"/>
                <a:gd name="connsiteY8" fmla="*/ 533742 h 703704"/>
                <a:gd name="connsiteX9" fmla="*/ 1211180 w 1994931"/>
                <a:gd name="connsiteY9" fmla="*/ 533742 h 703704"/>
                <a:gd name="connsiteX10" fmla="*/ 875287 w 1994931"/>
                <a:gd name="connsiteY10" fmla="*/ 533742 h 703704"/>
                <a:gd name="connsiteX11" fmla="*/ 875287 w 1994931"/>
                <a:gd name="connsiteY11" fmla="*/ 533742 h 703704"/>
                <a:gd name="connsiteX12" fmla="*/ 651358 w 1994931"/>
                <a:gd name="connsiteY12" fmla="*/ 533742 h 703704"/>
                <a:gd name="connsiteX13" fmla="*/ 632971 w 1994931"/>
                <a:gd name="connsiteY13" fmla="*/ 521649 h 703704"/>
                <a:gd name="connsiteX14" fmla="*/ 4790 w 1994931"/>
                <a:gd name="connsiteY14" fmla="*/ 703704 h 703704"/>
                <a:gd name="connsiteX15" fmla="*/ 593802 w 1994931"/>
                <a:gd name="connsiteY15" fmla="*/ 264508 h 703704"/>
                <a:gd name="connsiteX16" fmla="*/ 128844 w 1994931"/>
                <a:gd name="connsiteY16" fmla="*/ 647 h 703704"/>
                <a:gd name="connsiteX17" fmla="*/ 651358 w 1994931"/>
                <a:gd name="connsiteY17" fmla="*/ 90337 h 703704"/>
                <a:gd name="connsiteX0" fmla="*/ 651358 w 1994931"/>
                <a:gd name="connsiteY0" fmla="*/ 92590 h 705957"/>
                <a:gd name="connsiteX1" fmla="*/ 875287 w 1994931"/>
                <a:gd name="connsiteY1" fmla="*/ 92590 h 705957"/>
                <a:gd name="connsiteX2" fmla="*/ 875287 w 1994931"/>
                <a:gd name="connsiteY2" fmla="*/ 92590 h 705957"/>
                <a:gd name="connsiteX3" fmla="*/ 1211180 w 1994931"/>
                <a:gd name="connsiteY3" fmla="*/ 92590 h 705957"/>
                <a:gd name="connsiteX4" fmla="*/ 1994931 w 1994931"/>
                <a:gd name="connsiteY4" fmla="*/ 92590 h 705957"/>
                <a:gd name="connsiteX5" fmla="*/ 1994931 w 1994931"/>
                <a:gd name="connsiteY5" fmla="*/ 351243 h 705957"/>
                <a:gd name="connsiteX6" fmla="*/ 1994931 w 1994931"/>
                <a:gd name="connsiteY6" fmla="*/ 351243 h 705957"/>
                <a:gd name="connsiteX7" fmla="*/ 1994931 w 1994931"/>
                <a:gd name="connsiteY7" fmla="*/ 462094 h 705957"/>
                <a:gd name="connsiteX8" fmla="*/ 1994931 w 1994931"/>
                <a:gd name="connsiteY8" fmla="*/ 535995 h 705957"/>
                <a:gd name="connsiteX9" fmla="*/ 1211180 w 1994931"/>
                <a:gd name="connsiteY9" fmla="*/ 535995 h 705957"/>
                <a:gd name="connsiteX10" fmla="*/ 875287 w 1994931"/>
                <a:gd name="connsiteY10" fmla="*/ 535995 h 705957"/>
                <a:gd name="connsiteX11" fmla="*/ 875287 w 1994931"/>
                <a:gd name="connsiteY11" fmla="*/ 535995 h 705957"/>
                <a:gd name="connsiteX12" fmla="*/ 651358 w 1994931"/>
                <a:gd name="connsiteY12" fmla="*/ 535995 h 705957"/>
                <a:gd name="connsiteX13" fmla="*/ 632971 w 1994931"/>
                <a:gd name="connsiteY13" fmla="*/ 523902 h 705957"/>
                <a:gd name="connsiteX14" fmla="*/ 4790 w 1994931"/>
                <a:gd name="connsiteY14" fmla="*/ 705957 h 705957"/>
                <a:gd name="connsiteX15" fmla="*/ 593802 w 1994931"/>
                <a:gd name="connsiteY15" fmla="*/ 266761 h 705957"/>
                <a:gd name="connsiteX16" fmla="*/ 128844 w 1994931"/>
                <a:gd name="connsiteY16" fmla="*/ 2900 h 705957"/>
                <a:gd name="connsiteX17" fmla="*/ 651358 w 1994931"/>
                <a:gd name="connsiteY17" fmla="*/ 92590 h 70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4931" h="705957">
                  <a:moveTo>
                    <a:pt x="651358" y="92590"/>
                  </a:moveTo>
                  <a:lnTo>
                    <a:pt x="875287" y="92590"/>
                  </a:lnTo>
                  <a:lnTo>
                    <a:pt x="875287" y="92590"/>
                  </a:lnTo>
                  <a:lnTo>
                    <a:pt x="1211180" y="92590"/>
                  </a:lnTo>
                  <a:lnTo>
                    <a:pt x="1994931" y="92590"/>
                  </a:lnTo>
                  <a:lnTo>
                    <a:pt x="1994931" y="351243"/>
                  </a:lnTo>
                  <a:lnTo>
                    <a:pt x="1994931" y="351243"/>
                  </a:lnTo>
                  <a:lnTo>
                    <a:pt x="1994931" y="462094"/>
                  </a:lnTo>
                  <a:lnTo>
                    <a:pt x="1994931" y="535995"/>
                  </a:lnTo>
                  <a:lnTo>
                    <a:pt x="1211180" y="535995"/>
                  </a:lnTo>
                  <a:lnTo>
                    <a:pt x="875287" y="535995"/>
                  </a:lnTo>
                  <a:lnTo>
                    <a:pt x="875287" y="535995"/>
                  </a:lnTo>
                  <a:lnTo>
                    <a:pt x="651358" y="535995"/>
                  </a:lnTo>
                  <a:lnTo>
                    <a:pt x="632971" y="523902"/>
                  </a:lnTo>
                  <a:lnTo>
                    <a:pt x="4790" y="705957"/>
                  </a:lnTo>
                  <a:cubicBezTo>
                    <a:pt x="-61045" y="671587"/>
                    <a:pt x="573126" y="383937"/>
                    <a:pt x="593802" y="266761"/>
                  </a:cubicBezTo>
                  <a:cubicBezTo>
                    <a:pt x="614478" y="149585"/>
                    <a:pt x="12667" y="-24604"/>
                    <a:pt x="128844" y="2900"/>
                  </a:cubicBezTo>
                  <a:cubicBezTo>
                    <a:pt x="300809" y="43611"/>
                    <a:pt x="477187" y="62693"/>
                    <a:pt x="651358" y="9259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 smtClean="0"/>
                <a:t>Check which data </a:t>
              </a:r>
            </a:p>
            <a:p>
              <a:pPr algn="r"/>
              <a:r>
                <a:rPr lang="en-US" sz="1400" dirty="0" smtClean="0"/>
                <a:t>to write to model</a:t>
              </a:r>
            </a:p>
            <a:p>
              <a:pPr algn="r"/>
              <a:r>
                <a:rPr lang="en-US" sz="1400" dirty="0" smtClean="0"/>
                <a:t>NB: </a:t>
              </a:r>
              <a:r>
                <a:rPr lang="en-US" sz="1400" dirty="0" err="1" smtClean="0"/>
                <a:t>COBie</a:t>
              </a:r>
              <a:r>
                <a:rPr lang="en-US" sz="1400" dirty="0" smtClean="0"/>
                <a:t> compliant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6767511" cy="53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609600" y="3808868"/>
            <a:ext cx="5257799" cy="2256969"/>
            <a:chOff x="609600" y="3808868"/>
            <a:chExt cx="5257799" cy="2256969"/>
          </a:xfrm>
        </p:grpSpPr>
        <p:sp>
          <p:nvSpPr>
            <p:cNvPr id="40" name="Rektangel 39"/>
            <p:cNvSpPr/>
            <p:nvPr/>
          </p:nvSpPr>
          <p:spPr>
            <a:xfrm>
              <a:off x="609600" y="3808868"/>
              <a:ext cx="2514600" cy="225696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Bildeforklaring formet som et rektangel 40"/>
            <p:cNvSpPr/>
            <p:nvPr/>
          </p:nvSpPr>
          <p:spPr>
            <a:xfrm>
              <a:off x="3745798" y="3962400"/>
              <a:ext cx="2121601" cy="1523999"/>
            </a:xfrm>
            <a:prstGeom prst="wedgeRectCallout">
              <a:avLst>
                <a:gd name="adj1" fmla="val -80646"/>
                <a:gd name="adj2" fmla="val 148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Ifc</a:t>
              </a:r>
              <a:r>
                <a:rPr lang="en-US" sz="1400" dirty="0" smtClean="0"/>
                <a:t> file according to </a:t>
              </a:r>
              <a:r>
                <a:rPr lang="en-US" sz="1400" dirty="0" err="1" smtClean="0"/>
                <a:t>BPie</a:t>
              </a:r>
              <a:r>
                <a:rPr lang="en-US" sz="1400" dirty="0" smtClean="0"/>
                <a:t> created, inclusive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Identification (contact)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Rooms, </a:t>
              </a:r>
              <a:r>
                <a:rPr lang="en-US" sz="1400" dirty="0" err="1" smtClean="0"/>
                <a:t>R.Types</a:t>
              </a:r>
              <a:r>
                <a:rPr lang="en-US" sz="1400" dirty="0" smtClean="0"/>
                <a:t> &amp; RDS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Zones/dep.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Classification</a:t>
              </a:r>
              <a:endParaRPr lang="en-US" sz="1400" dirty="0"/>
            </a:p>
          </p:txBody>
        </p:sp>
      </p:grpSp>
      <p:grpSp>
        <p:nvGrpSpPr>
          <p:cNvPr id="4" name="Gruppe 3"/>
          <p:cNvGrpSpPr/>
          <p:nvPr/>
        </p:nvGrpSpPr>
        <p:grpSpPr>
          <a:xfrm>
            <a:off x="1288255" y="1480458"/>
            <a:ext cx="1661216" cy="424542"/>
            <a:chOff x="1288255" y="1480458"/>
            <a:chExt cx="1661216" cy="424542"/>
          </a:xfrm>
        </p:grpSpPr>
        <p:sp>
          <p:nvSpPr>
            <p:cNvPr id="43" name="Rektangel 42"/>
            <p:cNvSpPr/>
            <p:nvPr/>
          </p:nvSpPr>
          <p:spPr>
            <a:xfrm>
              <a:off x="1288255" y="1676399"/>
              <a:ext cx="235745" cy="228601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Bildeforklaring formet som et rektangel 43"/>
            <p:cNvSpPr/>
            <p:nvPr/>
          </p:nvSpPr>
          <p:spPr>
            <a:xfrm>
              <a:off x="1888671" y="1480458"/>
              <a:ext cx="1060800" cy="380999"/>
            </a:xfrm>
            <a:prstGeom prst="wedgeRectCallout">
              <a:avLst>
                <a:gd name="adj1" fmla="val -80646"/>
                <a:gd name="adj2" fmla="val 148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/>
                <a:t>Save </a:t>
              </a:r>
              <a:r>
                <a:rPr lang="en-US" sz="1400" dirty="0" err="1" smtClean="0"/>
                <a:t>Ifc</a:t>
              </a:r>
              <a:r>
                <a:rPr lang="en-US" sz="1400" dirty="0" smtClean="0"/>
                <a:t> file</a:t>
              </a:r>
              <a:endParaRPr lang="en-US" sz="1400" dirty="0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52" y="847833"/>
            <a:ext cx="5193214" cy="540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2219325"/>
            <a:ext cx="46196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7772400" y="16002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r="26500"/>
          <a:stretch/>
        </p:blipFill>
        <p:spPr bwMode="auto">
          <a:xfrm>
            <a:off x="2114506" y="2122740"/>
            <a:ext cx="6999757" cy="406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6619496"/>
              </p:ext>
            </p:extLst>
          </p:nvPr>
        </p:nvGraphicFramePr>
        <p:xfrm>
          <a:off x="2515607" y="1053699"/>
          <a:ext cx="4341386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3" imgW="6817614" imgH="8394954" progId="">
                  <p:embed/>
                </p:oleObj>
              </mc:Choice>
              <mc:Fallback>
                <p:oleObj r:id="rId3" imgW="6817614" imgH="8394954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607" y="1053699"/>
                        <a:ext cx="4341386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7054" r="22438" b="6660"/>
          <a:stretch/>
        </p:blipFill>
        <p:spPr bwMode="auto">
          <a:xfrm>
            <a:off x="3360429" y="1447800"/>
            <a:ext cx="5783571" cy="363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5" b="21953"/>
          <a:stretch/>
        </p:blipFill>
        <p:spPr bwMode="auto">
          <a:xfrm>
            <a:off x="0" y="3266298"/>
            <a:ext cx="5239929" cy="29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ildeforklaring formet som et rektangel 9"/>
          <p:cNvSpPr/>
          <p:nvPr/>
        </p:nvSpPr>
        <p:spPr>
          <a:xfrm>
            <a:off x="457200" y="2208694"/>
            <a:ext cx="2100943" cy="840827"/>
          </a:xfrm>
          <a:prstGeom prst="wedgeRectCallout">
            <a:avLst>
              <a:gd name="adj1" fmla="val 72646"/>
              <a:gd name="adj2" fmla="val 1683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Upload</a:t>
            </a:r>
            <a:r>
              <a:rPr lang="nb-NO" dirty="0" smtClean="0"/>
              <a:t> </a:t>
            </a:r>
            <a:r>
              <a:rPr lang="nb-NO" dirty="0" err="1" smtClean="0"/>
              <a:t>COBie</a:t>
            </a:r>
            <a:r>
              <a:rPr lang="nb-NO" dirty="0" smtClean="0"/>
              <a:t> </a:t>
            </a:r>
            <a:r>
              <a:rPr lang="nb-NO" dirty="0" err="1" smtClean="0"/>
              <a:t>clinic</a:t>
            </a:r>
            <a:r>
              <a:rPr lang="nb-NO" dirty="0" smtClean="0"/>
              <a:t> (</a:t>
            </a:r>
            <a:r>
              <a:rPr lang="nb-NO" dirty="0" err="1" smtClean="0"/>
              <a:t>ifc</a:t>
            </a:r>
            <a:r>
              <a:rPr lang="nb-NO" dirty="0" smtClean="0"/>
              <a:t>) design file to </a:t>
            </a:r>
            <a:r>
              <a:rPr lang="nb-NO" dirty="0" err="1" smtClean="0"/>
              <a:t>ModelServer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6550" r="23829" b="13084"/>
          <a:stretch/>
        </p:blipFill>
        <p:spPr bwMode="auto">
          <a:xfrm>
            <a:off x="1085312" y="1469572"/>
            <a:ext cx="80586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29200" y="2209801"/>
            <a:ext cx="1981200" cy="1524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t rektangel 10"/>
          <p:cNvSpPr/>
          <p:nvPr/>
        </p:nvSpPr>
        <p:spPr>
          <a:xfrm>
            <a:off x="2688771" y="3902529"/>
            <a:ext cx="2779550" cy="1638860"/>
          </a:xfrm>
          <a:custGeom>
            <a:avLst/>
            <a:gdLst>
              <a:gd name="connsiteX0" fmla="*/ 0 w 1524000"/>
              <a:gd name="connsiteY0" fmla="*/ 0 h 381000"/>
              <a:gd name="connsiteX1" fmla="*/ 889000 w 1524000"/>
              <a:gd name="connsiteY1" fmla="*/ 0 h 381000"/>
              <a:gd name="connsiteX2" fmla="*/ 2202607 w 1524000"/>
              <a:gd name="connsiteY2" fmla="*/ -1257860 h 381000"/>
              <a:gd name="connsiteX3" fmla="*/ 1270000 w 1524000"/>
              <a:gd name="connsiteY3" fmla="*/ 0 h 381000"/>
              <a:gd name="connsiteX4" fmla="*/ 1524000 w 1524000"/>
              <a:gd name="connsiteY4" fmla="*/ 0 h 381000"/>
              <a:gd name="connsiteX5" fmla="*/ 1524000 w 1524000"/>
              <a:gd name="connsiteY5" fmla="*/ 63500 h 381000"/>
              <a:gd name="connsiteX6" fmla="*/ 1524000 w 1524000"/>
              <a:gd name="connsiteY6" fmla="*/ 63500 h 381000"/>
              <a:gd name="connsiteX7" fmla="*/ 1524000 w 1524000"/>
              <a:gd name="connsiteY7" fmla="*/ 158750 h 381000"/>
              <a:gd name="connsiteX8" fmla="*/ 1524000 w 1524000"/>
              <a:gd name="connsiteY8" fmla="*/ 381000 h 381000"/>
              <a:gd name="connsiteX9" fmla="*/ 1270000 w 1524000"/>
              <a:gd name="connsiteY9" fmla="*/ 381000 h 381000"/>
              <a:gd name="connsiteX10" fmla="*/ 889000 w 1524000"/>
              <a:gd name="connsiteY10" fmla="*/ 381000 h 381000"/>
              <a:gd name="connsiteX11" fmla="*/ 889000 w 1524000"/>
              <a:gd name="connsiteY11" fmla="*/ 381000 h 381000"/>
              <a:gd name="connsiteX12" fmla="*/ 0 w 1524000"/>
              <a:gd name="connsiteY12" fmla="*/ 381000 h 381000"/>
              <a:gd name="connsiteX13" fmla="*/ 0 w 1524000"/>
              <a:gd name="connsiteY13" fmla="*/ 158750 h 381000"/>
              <a:gd name="connsiteX14" fmla="*/ 0 w 1524000"/>
              <a:gd name="connsiteY14" fmla="*/ 63500 h 381000"/>
              <a:gd name="connsiteX15" fmla="*/ 0 w 1524000"/>
              <a:gd name="connsiteY15" fmla="*/ 63500 h 381000"/>
              <a:gd name="connsiteX16" fmla="*/ 0 w 1524000"/>
              <a:gd name="connsiteY16" fmla="*/ 0 h 381000"/>
              <a:gd name="connsiteX0" fmla="*/ 576943 w 2779550"/>
              <a:gd name="connsiteY0" fmla="*/ 1257860 h 1638860"/>
              <a:gd name="connsiteX1" fmla="*/ 1465943 w 2779550"/>
              <a:gd name="connsiteY1" fmla="*/ 1257860 h 1638860"/>
              <a:gd name="connsiteX2" fmla="*/ 2779550 w 2779550"/>
              <a:gd name="connsiteY2" fmla="*/ 0 h 1638860"/>
              <a:gd name="connsiteX3" fmla="*/ 1846943 w 2779550"/>
              <a:gd name="connsiteY3" fmla="*/ 1257860 h 1638860"/>
              <a:gd name="connsiteX4" fmla="*/ 2100943 w 2779550"/>
              <a:gd name="connsiteY4" fmla="*/ 1257860 h 1638860"/>
              <a:gd name="connsiteX5" fmla="*/ 2100943 w 2779550"/>
              <a:gd name="connsiteY5" fmla="*/ 1321360 h 1638860"/>
              <a:gd name="connsiteX6" fmla="*/ 2100943 w 2779550"/>
              <a:gd name="connsiteY6" fmla="*/ 1321360 h 1638860"/>
              <a:gd name="connsiteX7" fmla="*/ 2100943 w 2779550"/>
              <a:gd name="connsiteY7" fmla="*/ 1416610 h 1638860"/>
              <a:gd name="connsiteX8" fmla="*/ 2100943 w 2779550"/>
              <a:gd name="connsiteY8" fmla="*/ 1638860 h 1638860"/>
              <a:gd name="connsiteX9" fmla="*/ 1846943 w 2779550"/>
              <a:gd name="connsiteY9" fmla="*/ 1638860 h 1638860"/>
              <a:gd name="connsiteX10" fmla="*/ 1465943 w 2779550"/>
              <a:gd name="connsiteY10" fmla="*/ 1638860 h 1638860"/>
              <a:gd name="connsiteX11" fmla="*/ 1465943 w 2779550"/>
              <a:gd name="connsiteY11" fmla="*/ 1638860 h 1638860"/>
              <a:gd name="connsiteX12" fmla="*/ 576943 w 2779550"/>
              <a:gd name="connsiteY12" fmla="*/ 1638860 h 1638860"/>
              <a:gd name="connsiteX13" fmla="*/ 576943 w 2779550"/>
              <a:gd name="connsiteY13" fmla="*/ 1416610 h 1638860"/>
              <a:gd name="connsiteX14" fmla="*/ 576943 w 2779550"/>
              <a:gd name="connsiteY14" fmla="*/ 1321360 h 1638860"/>
              <a:gd name="connsiteX15" fmla="*/ 0 w 2779550"/>
              <a:gd name="connsiteY15" fmla="*/ 1038332 h 1638860"/>
              <a:gd name="connsiteX16" fmla="*/ 576943 w 2779550"/>
              <a:gd name="connsiteY16" fmla="*/ 1257860 h 16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9550" h="1638860">
                <a:moveTo>
                  <a:pt x="576943" y="1257860"/>
                </a:moveTo>
                <a:lnTo>
                  <a:pt x="1465943" y="1257860"/>
                </a:lnTo>
                <a:lnTo>
                  <a:pt x="2779550" y="0"/>
                </a:lnTo>
                <a:lnTo>
                  <a:pt x="1846943" y="1257860"/>
                </a:lnTo>
                <a:lnTo>
                  <a:pt x="2100943" y="1257860"/>
                </a:lnTo>
                <a:lnTo>
                  <a:pt x="2100943" y="1321360"/>
                </a:lnTo>
                <a:lnTo>
                  <a:pt x="2100943" y="1321360"/>
                </a:lnTo>
                <a:lnTo>
                  <a:pt x="2100943" y="1416610"/>
                </a:lnTo>
                <a:lnTo>
                  <a:pt x="2100943" y="1638860"/>
                </a:lnTo>
                <a:lnTo>
                  <a:pt x="1846943" y="1638860"/>
                </a:lnTo>
                <a:lnTo>
                  <a:pt x="1465943" y="1638860"/>
                </a:lnTo>
                <a:lnTo>
                  <a:pt x="1465943" y="1638860"/>
                </a:lnTo>
                <a:lnTo>
                  <a:pt x="576943" y="1638860"/>
                </a:lnTo>
                <a:lnTo>
                  <a:pt x="576943" y="1416610"/>
                </a:lnTo>
                <a:lnTo>
                  <a:pt x="576943" y="1321360"/>
                </a:lnTo>
                <a:lnTo>
                  <a:pt x="0" y="1038332"/>
                </a:lnTo>
                <a:lnTo>
                  <a:pt x="576943" y="125786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Comparison</a:t>
            </a:r>
          </a:p>
          <a:p>
            <a:pPr algn="ctr"/>
            <a:r>
              <a:rPr lang="en-US" sz="1400" dirty="0" smtClean="0"/>
              <a:t>Area validation</a:t>
            </a:r>
            <a:endParaRPr lang="en-US" sz="1400" dirty="0"/>
          </a:p>
        </p:txBody>
      </p:sp>
      <p:sp>
        <p:nvSpPr>
          <p:cNvPr id="12" name="Rektangel 11"/>
          <p:cNvSpPr/>
          <p:nvPr/>
        </p:nvSpPr>
        <p:spPr>
          <a:xfrm>
            <a:off x="1143000" y="4267200"/>
            <a:ext cx="1981200" cy="533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6292" r="36965" b="18551"/>
          <a:stretch/>
        </p:blipFill>
        <p:spPr bwMode="auto">
          <a:xfrm>
            <a:off x="685800" y="1524000"/>
            <a:ext cx="6001014" cy="420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968063" y="3352801"/>
            <a:ext cx="1707734" cy="178676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ldeforklaring formet som et rektangel 10"/>
          <p:cNvSpPr/>
          <p:nvPr/>
        </p:nvSpPr>
        <p:spPr>
          <a:xfrm>
            <a:off x="4143703" y="2286000"/>
            <a:ext cx="2732689" cy="1056289"/>
          </a:xfrm>
          <a:prstGeom prst="wedgeRectCallout">
            <a:avLst>
              <a:gd name="adj1" fmla="val -70899"/>
              <a:gd name="adj2" fmla="val 680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Syncronize</a:t>
            </a:r>
            <a:r>
              <a:rPr lang="en-US" dirty="0" smtClean="0"/>
              <a:t> updated </a:t>
            </a:r>
            <a:r>
              <a:rPr lang="en-US" dirty="0" err="1" smtClean="0"/>
              <a:t>BPie</a:t>
            </a:r>
            <a:r>
              <a:rPr lang="en-US" dirty="0" smtClean="0"/>
              <a:t> data back to design model</a:t>
            </a:r>
          </a:p>
          <a:p>
            <a:pPr algn="ctr"/>
            <a:r>
              <a:rPr lang="en-US" dirty="0" smtClean="0"/>
              <a:t>- Check «</a:t>
            </a:r>
            <a:r>
              <a:rPr lang="en-US" dirty="0" err="1" smtClean="0"/>
              <a:t>COBie</a:t>
            </a:r>
            <a:r>
              <a:rPr lang="en-US" dirty="0" smtClean="0"/>
              <a:t> compliant»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533400" y="1676400"/>
            <a:ext cx="8502868" cy="4391645"/>
            <a:chOff x="641132" y="2084114"/>
            <a:chExt cx="8502868" cy="439164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t="6832" r="26018" b="5569"/>
            <a:stretch/>
          </p:blipFill>
          <p:spPr bwMode="auto">
            <a:xfrm>
              <a:off x="641132" y="2084114"/>
              <a:ext cx="5896303" cy="4391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Bildeforklaring formet som et rektangel 9"/>
            <p:cNvSpPr/>
            <p:nvPr/>
          </p:nvSpPr>
          <p:spPr>
            <a:xfrm>
              <a:off x="6611007" y="2102068"/>
              <a:ext cx="2532993" cy="1776249"/>
            </a:xfrm>
            <a:prstGeom prst="wedgeRectCallout">
              <a:avLst>
                <a:gd name="adj1" fmla="val -192616"/>
                <a:gd name="adj2" fmla="val 5954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COBie/BPie properties in the IfcSpace object</a:t>
              </a:r>
            </a:p>
            <a:p>
              <a:pPr algn="ctr"/>
              <a:endParaRPr lang="en-US" smtClean="0"/>
            </a:p>
            <a:p>
              <a:pPr algn="ctr"/>
              <a:r>
                <a:rPr lang="en-US" smtClean="0"/>
                <a:t>Can be converted back to COBie spreadsheet format 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 –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through design development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388881" y="1905000"/>
            <a:ext cx="8438630" cy="4347019"/>
            <a:chOff x="388881" y="2263988"/>
            <a:chExt cx="8438630" cy="434701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 t="7091" r="25614" b="5704"/>
            <a:stretch/>
          </p:blipFill>
          <p:spPr bwMode="auto">
            <a:xfrm>
              <a:off x="388881" y="2263988"/>
              <a:ext cx="6651871" cy="434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Bildeforklaring formet som et rektangel 12"/>
            <p:cNvSpPr/>
            <p:nvPr/>
          </p:nvSpPr>
          <p:spPr>
            <a:xfrm>
              <a:off x="7040752" y="2932387"/>
              <a:ext cx="1786759" cy="1072056"/>
            </a:xfrm>
            <a:prstGeom prst="wedgeRectCallout">
              <a:avLst>
                <a:gd name="adj1" fmla="val -267034"/>
                <a:gd name="adj2" fmla="val 8332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err="1" smtClean="0"/>
                <a:t>Omniclass</a:t>
              </a:r>
              <a:r>
                <a:rPr lang="nb-NO" dirty="0" smtClean="0"/>
                <a:t> </a:t>
              </a:r>
              <a:r>
                <a:rPr lang="nb-NO" dirty="0" err="1" smtClean="0"/>
                <a:t>classification</a:t>
              </a:r>
              <a:r>
                <a:rPr lang="nb-NO" dirty="0" smtClean="0"/>
                <a:t> </a:t>
              </a:r>
              <a:r>
                <a:rPr lang="nb-NO" dirty="0" err="1" smtClean="0"/>
                <a:t>reference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2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savings – single project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type </a:t>
            </a:r>
          </a:p>
          <a:p>
            <a:r>
              <a:rPr lang="en-US" dirty="0" smtClean="0"/>
              <a:t>floors</a:t>
            </a:r>
          </a:p>
          <a:p>
            <a:r>
              <a:rPr lang="en-US" dirty="0" smtClean="0"/>
              <a:t>total SF</a:t>
            </a:r>
          </a:p>
          <a:p>
            <a:r>
              <a:rPr lang="en-US" dirty="0" smtClean="0"/>
              <a:t>equipment 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3886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Hospital/Health facility</a:t>
            </a:r>
          </a:p>
          <a:p>
            <a:r>
              <a:rPr lang="en-US" dirty="0" smtClean="0"/>
              <a:t>6-10 floors</a:t>
            </a:r>
          </a:p>
          <a:p>
            <a:r>
              <a:rPr lang="en-US" dirty="0" smtClean="0"/>
              <a:t>1 </a:t>
            </a:r>
            <a:r>
              <a:rPr lang="en-US" dirty="0"/>
              <a:t>000 000 SF</a:t>
            </a:r>
          </a:p>
          <a:p>
            <a:r>
              <a:rPr lang="en-US" dirty="0" smtClean="0"/>
              <a:t>70 000 (</a:t>
            </a:r>
            <a:r>
              <a:rPr lang="en-US" dirty="0" err="1" smtClean="0"/>
              <a:t>approx</a:t>
            </a:r>
            <a:r>
              <a:rPr lang="en-US" dirty="0" smtClean="0"/>
              <a:t> 40 000 to be Modeled)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“back of napkin” savings: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in data capture from user criteria</a:t>
            </a:r>
          </a:p>
          <a:p>
            <a:pPr>
              <a:buFontTx/>
              <a:buChar char="-"/>
            </a:pPr>
            <a:r>
              <a:rPr lang="en-US" dirty="0" smtClean="0"/>
              <a:t> in capture in planning workflow</a:t>
            </a:r>
          </a:p>
          <a:p>
            <a:pPr>
              <a:buFontTx/>
              <a:buChar char="-"/>
            </a:pPr>
            <a:r>
              <a:rPr lang="en-US" dirty="0" smtClean="0"/>
              <a:t> in use downstream</a:t>
            </a:r>
          </a:p>
          <a:p>
            <a:pPr>
              <a:buFontTx/>
              <a:buChar char="-"/>
            </a:pPr>
            <a:r>
              <a:rPr lang="en-US" dirty="0" smtClean="0"/>
              <a:t> other, etc…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Total $ expected savings on this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4822371" y="3124200"/>
            <a:ext cx="35814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Savings in time consumption and quality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QA &amp; validation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Do it right the first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Deviation handling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Area- and cost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you order is what you 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Information available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0513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savings – facility portfolio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295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types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number of buildings</a:t>
            </a:r>
          </a:p>
          <a:p>
            <a:r>
              <a:rPr lang="en-US" dirty="0" smtClean="0"/>
              <a:t>total SF</a:t>
            </a:r>
          </a:p>
          <a:p>
            <a:r>
              <a:rPr lang="en-US" dirty="0" smtClean="0"/>
              <a:t>equipment 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1295400"/>
            <a:ext cx="3810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Health, educational, office, cultural buildings (museums, concert halls,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3048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“back of napkin” savings: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in data capture from user criteria</a:t>
            </a:r>
          </a:p>
          <a:p>
            <a:pPr>
              <a:buFontTx/>
              <a:buChar char="-"/>
            </a:pPr>
            <a:r>
              <a:rPr lang="en-US" dirty="0" smtClean="0"/>
              <a:t> in capture in planning workflow</a:t>
            </a:r>
          </a:p>
          <a:p>
            <a:pPr>
              <a:buFontTx/>
              <a:buChar char="-"/>
            </a:pPr>
            <a:r>
              <a:rPr lang="en-US" dirty="0" smtClean="0"/>
              <a:t> in use downstream</a:t>
            </a:r>
          </a:p>
          <a:p>
            <a:pPr>
              <a:buFontTx/>
              <a:buChar char="-"/>
            </a:pPr>
            <a:r>
              <a:rPr lang="en-US" dirty="0" smtClean="0"/>
              <a:t> other, etc…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Total $ expected savings on this 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2371" y="3124200"/>
            <a:ext cx="35814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for one single project 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Quality of the handed over facilities!!!!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Reuse of data/knowledge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Implement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description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Client requirement management </a:t>
            </a:r>
            <a:endParaRPr lang="en-US" sz="3000" b="1" dirty="0"/>
          </a:p>
          <a:p>
            <a:r>
              <a:rPr lang="en-US" sz="2600" b="1" dirty="0"/>
              <a:t>Areas/space </a:t>
            </a:r>
            <a:r>
              <a:rPr lang="en-US" sz="2600" dirty="0"/>
              <a:t>planning and administration</a:t>
            </a:r>
          </a:p>
          <a:p>
            <a:r>
              <a:rPr lang="en-US" sz="2600" b="1" dirty="0"/>
              <a:t>Room data sheet </a:t>
            </a:r>
            <a:r>
              <a:rPr lang="en-US" sz="2600" dirty="0"/>
              <a:t>planning</a:t>
            </a:r>
          </a:p>
          <a:p>
            <a:r>
              <a:rPr lang="en-US" sz="2600" b="1" dirty="0"/>
              <a:t>FF &amp; E </a:t>
            </a:r>
            <a:r>
              <a:rPr lang="en-US" sz="2600" dirty="0"/>
              <a:t>planning</a:t>
            </a:r>
          </a:p>
          <a:p>
            <a:r>
              <a:rPr lang="en-US" sz="2600" b="1" dirty="0"/>
              <a:t>Data sync </a:t>
            </a:r>
            <a:r>
              <a:rPr lang="en-US" sz="2600" dirty="0"/>
              <a:t>and</a:t>
            </a:r>
            <a:r>
              <a:rPr lang="en-US" sz="2600" b="1" dirty="0"/>
              <a:t> validation </a:t>
            </a:r>
            <a:r>
              <a:rPr lang="en-US" sz="2600" dirty="0"/>
              <a:t>design model </a:t>
            </a:r>
            <a:r>
              <a:rPr lang="en-US" sz="2600" b="1" dirty="0"/>
              <a:t>↔ </a:t>
            </a:r>
            <a:r>
              <a:rPr lang="en-US" sz="2600" dirty="0"/>
              <a:t>program</a:t>
            </a:r>
          </a:p>
          <a:p>
            <a:r>
              <a:rPr lang="en-US" sz="2600" b="1" dirty="0"/>
              <a:t>Client and end user </a:t>
            </a:r>
            <a:r>
              <a:rPr lang="en-US" sz="2600" dirty="0"/>
              <a:t>involvement</a:t>
            </a:r>
          </a:p>
          <a:p>
            <a:r>
              <a:rPr lang="en-US" sz="2600" b="1" dirty="0"/>
              <a:t>Purchase </a:t>
            </a:r>
            <a:r>
              <a:rPr lang="en-US" sz="2600" dirty="0"/>
              <a:t>of (moveable) FF&amp;E</a:t>
            </a:r>
          </a:p>
          <a:p>
            <a:r>
              <a:rPr lang="en-US" sz="2600" b="1" dirty="0"/>
              <a:t>Log. Tracking </a:t>
            </a:r>
            <a:r>
              <a:rPr lang="en-US" sz="2600" dirty="0"/>
              <a:t>of all changes in the project</a:t>
            </a:r>
          </a:p>
          <a:p>
            <a:pPr>
              <a:buNone/>
            </a:pPr>
            <a:endParaRPr lang="en-US" sz="2600" dirty="0"/>
          </a:p>
          <a:p>
            <a:r>
              <a:rPr lang="en-US" sz="2600" dirty="0"/>
              <a:t>TIDA - Separate module for complete </a:t>
            </a:r>
            <a:r>
              <a:rPr lang="en-US" sz="2600" b="1" dirty="0"/>
              <a:t>FM documentation</a:t>
            </a:r>
            <a:r>
              <a:rPr lang="en-US" sz="2600" dirty="0"/>
              <a:t> and </a:t>
            </a:r>
            <a:r>
              <a:rPr lang="en-US" sz="2600" b="1" dirty="0"/>
              <a:t>punch lists. </a:t>
            </a:r>
          </a:p>
          <a:p>
            <a:pPr>
              <a:buNone/>
            </a:pPr>
            <a:r>
              <a:rPr lang="en-US" sz="2600" b="1" dirty="0"/>
              <a:t>	</a:t>
            </a:r>
            <a:r>
              <a:rPr lang="en-US" sz="2200" dirty="0"/>
              <a:t>Not yet for the international market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dRofus</a:t>
            </a:r>
            <a:r>
              <a:rPr lang="en-US" dirty="0" smtClean="0"/>
              <a:t>® is a unique, </a:t>
            </a:r>
            <a:r>
              <a:rPr lang="en-US" b="1" dirty="0" smtClean="0"/>
              <a:t>cloud based </a:t>
            </a:r>
            <a:r>
              <a:rPr lang="en-US" dirty="0" smtClean="0"/>
              <a:t>tool for planning, program validation and data management. </a:t>
            </a:r>
            <a:r>
              <a:rPr lang="en-US" dirty="0" err="1" smtClean="0"/>
              <a:t>dRofus</a:t>
            </a:r>
            <a:r>
              <a:rPr lang="en-US" dirty="0" smtClean="0"/>
              <a:t> is a collaboration tool and a project can have “unlimited” number of users (without additional cost). </a:t>
            </a:r>
          </a:p>
          <a:p>
            <a:endParaRPr lang="en-US" dirty="0" smtClean="0"/>
          </a:p>
          <a:p>
            <a:r>
              <a:rPr lang="en-US" dirty="0" err="1" smtClean="0"/>
              <a:t>dRofus</a:t>
            </a:r>
            <a:r>
              <a:rPr lang="en-US" dirty="0"/>
              <a:t>® </a:t>
            </a:r>
            <a:r>
              <a:rPr lang="en-US" dirty="0" smtClean="0"/>
              <a:t>handles </a:t>
            </a:r>
            <a:r>
              <a:rPr lang="en-US" dirty="0"/>
              <a:t>all building types, including large </a:t>
            </a:r>
            <a:r>
              <a:rPr lang="en-US" dirty="0" smtClean="0"/>
              <a:t>projects where </a:t>
            </a:r>
            <a:r>
              <a:rPr lang="en-US" dirty="0"/>
              <a:t>several design models needs to be synchronized to </a:t>
            </a:r>
            <a:r>
              <a:rPr lang="en-US" dirty="0" smtClean="0"/>
              <a:t>a central </a:t>
            </a:r>
            <a:r>
              <a:rPr lang="en-US" dirty="0"/>
              <a:t>database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dRofus</a:t>
            </a:r>
            <a:r>
              <a:rPr lang="en-US" dirty="0"/>
              <a:t>® has a strong connection to the Autodesk® </a:t>
            </a:r>
            <a:r>
              <a:rPr lang="en-US" dirty="0" smtClean="0"/>
              <a:t>Revit® suite </a:t>
            </a:r>
            <a:r>
              <a:rPr lang="en-US" dirty="0"/>
              <a:t>and extensive support for IFC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dRofus</a:t>
            </a:r>
            <a:r>
              <a:rPr lang="en-US" dirty="0"/>
              <a:t>® has </a:t>
            </a:r>
            <a:r>
              <a:rPr lang="en-US" dirty="0" smtClean="0"/>
              <a:t>a built in (</a:t>
            </a:r>
            <a:r>
              <a:rPr lang="en-US" dirty="0" err="1" smtClean="0"/>
              <a:t>ifc</a:t>
            </a:r>
            <a:r>
              <a:rPr lang="en-US" dirty="0" smtClean="0"/>
              <a:t>) EDM </a:t>
            </a:r>
            <a:r>
              <a:rPr lang="en-US" dirty="0" err="1" smtClean="0"/>
              <a:t>ModelServer</a:t>
            </a:r>
            <a:r>
              <a:rPr lang="en-US" dirty="0" smtClean="0"/>
              <a:t> from </a:t>
            </a:r>
            <a:r>
              <a:rPr lang="en-US" dirty="0" err="1" smtClean="0"/>
              <a:t>Jotne</a:t>
            </a:r>
            <a:r>
              <a:rPr lang="en-US" dirty="0" smtClean="0"/>
              <a:t> EPM Technology.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web: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3716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Ole Kristian Kvarsvik</a:t>
            </a:r>
            <a:endParaRPr lang="en-US" dirty="0"/>
          </a:p>
          <a:p>
            <a:pPr algn="l"/>
            <a:r>
              <a:rPr lang="en-US" dirty="0" smtClean="0"/>
              <a:t>+47 22 33 15 70</a:t>
            </a:r>
            <a:endParaRPr lang="en-US" dirty="0"/>
          </a:p>
          <a:p>
            <a:pPr algn="l"/>
            <a:r>
              <a:rPr lang="en-US" dirty="0" smtClean="0">
                <a:hlinkClick r:id="rId2"/>
              </a:rPr>
              <a:t>okk@drofus.com</a:t>
            </a:r>
            <a:endParaRPr lang="en-US" dirty="0" smtClean="0"/>
          </a:p>
          <a:p>
            <a:pPr algn="l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www.drofus.no/en/support-services.html</a:t>
            </a:r>
            <a:endParaRPr lang="en-US" dirty="0" smtClean="0"/>
          </a:p>
          <a:p>
            <a:pPr algn="l"/>
            <a:endParaRPr lang="en-US" sz="18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Rolf Jerving</a:t>
            </a:r>
          </a:p>
          <a:p>
            <a:pPr algn="l"/>
            <a:r>
              <a:rPr lang="en-US" dirty="0" smtClean="0"/>
              <a:t>+1 917.340.1303</a:t>
            </a:r>
          </a:p>
          <a:p>
            <a:pPr algn="l"/>
            <a:r>
              <a:rPr lang="en-US" dirty="0" smtClean="0">
                <a:hlinkClick r:id="rId4"/>
              </a:rPr>
              <a:t>rolf@drofus.com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product features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COBie</a:t>
            </a:r>
            <a:r>
              <a:rPr lang="en-US" b="1" dirty="0" smtClean="0"/>
              <a:t>/</a:t>
            </a:r>
            <a:r>
              <a:rPr lang="en-US" b="1" dirty="0" err="1" smtClean="0"/>
              <a:t>BPie</a:t>
            </a:r>
            <a:endParaRPr lang="en-US" b="1" dirty="0" smtClean="0"/>
          </a:p>
          <a:p>
            <a:r>
              <a:rPr lang="en-US" dirty="0" err="1" smtClean="0"/>
              <a:t>dRofus</a:t>
            </a:r>
            <a:r>
              <a:rPr lang="en-US" dirty="0" smtClean="0"/>
              <a:t> </a:t>
            </a:r>
            <a:r>
              <a:rPr lang="en-US" dirty="0"/>
              <a:t>can export </a:t>
            </a:r>
            <a:r>
              <a:rPr lang="en-US" dirty="0" err="1"/>
              <a:t>COBie</a:t>
            </a:r>
            <a:r>
              <a:rPr lang="en-US" dirty="0"/>
              <a:t>/</a:t>
            </a:r>
            <a:r>
              <a:rPr lang="en-US" dirty="0" err="1"/>
              <a:t>BPie</a:t>
            </a:r>
            <a:r>
              <a:rPr lang="en-US" dirty="0"/>
              <a:t> compliant </a:t>
            </a:r>
            <a:r>
              <a:rPr lang="en-US" dirty="0" err="1"/>
              <a:t>ifc</a:t>
            </a:r>
            <a:r>
              <a:rPr lang="en-US" dirty="0"/>
              <a:t> files </a:t>
            </a:r>
          </a:p>
          <a:p>
            <a:r>
              <a:rPr lang="en-US" dirty="0" err="1"/>
              <a:t>dRofus</a:t>
            </a:r>
            <a:r>
              <a:rPr lang="en-US" dirty="0"/>
              <a:t> supports import of </a:t>
            </a:r>
            <a:r>
              <a:rPr lang="en-US" dirty="0" err="1"/>
              <a:t>ifc</a:t>
            </a:r>
            <a:r>
              <a:rPr lang="en-US" dirty="0"/>
              <a:t> design files and can  </a:t>
            </a:r>
            <a:r>
              <a:rPr lang="en-US" dirty="0" err="1" smtClean="0"/>
              <a:t>syncronize</a:t>
            </a:r>
            <a:r>
              <a:rPr lang="en-US" dirty="0" smtClean="0"/>
              <a:t>/enhance </a:t>
            </a:r>
            <a:r>
              <a:rPr lang="en-US" dirty="0"/>
              <a:t>design files with </a:t>
            </a:r>
            <a:r>
              <a:rPr lang="en-US" dirty="0" err="1"/>
              <a:t>BPie</a:t>
            </a:r>
            <a:r>
              <a:rPr lang="en-US" dirty="0"/>
              <a:t> data through design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The standard requirements model (</a:t>
            </a:r>
            <a:r>
              <a:rPr lang="en-US" dirty="0" err="1" smtClean="0"/>
              <a:t>BPie</a:t>
            </a:r>
            <a:r>
              <a:rPr lang="en-US" dirty="0" smtClean="0"/>
              <a:t>) enables full scale validation through model checking (against req.).</a:t>
            </a:r>
          </a:p>
          <a:p>
            <a:r>
              <a:rPr lang="en-US" dirty="0" smtClean="0"/>
              <a:t>Result: What you order is what you get (at handover)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dRofus</a:t>
            </a:r>
            <a:r>
              <a:rPr lang="en-US" dirty="0"/>
              <a:t>® </a:t>
            </a:r>
            <a:r>
              <a:rPr lang="en-US" dirty="0" smtClean="0"/>
              <a:t>is built for (client) requirement management throughout the project. The key to enable comparison between program requirement and the design solution (BIM) is either through plug-in access or through </a:t>
            </a:r>
            <a:r>
              <a:rPr lang="en-US" dirty="0" err="1" smtClean="0"/>
              <a:t>OpenBIM</a:t>
            </a:r>
            <a:r>
              <a:rPr lang="en-US" dirty="0" smtClean="0"/>
              <a:t> comparison.</a:t>
            </a:r>
          </a:p>
          <a:p>
            <a:endParaRPr lang="en-US" dirty="0" smtClean="0"/>
          </a:p>
          <a:p>
            <a:r>
              <a:rPr lang="en-US" dirty="0" smtClean="0"/>
              <a:t>Plug-in: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 </a:t>
            </a:r>
            <a:r>
              <a:rPr lang="en-US" dirty="0"/>
              <a:t>and planned FF&amp;E </a:t>
            </a:r>
            <a:r>
              <a:rPr lang="en-US" dirty="0" smtClean="0"/>
              <a:t>available </a:t>
            </a:r>
            <a:r>
              <a:rPr lang="en-US" dirty="0"/>
              <a:t>in design </a:t>
            </a:r>
            <a:r>
              <a:rPr lang="en-US" dirty="0" smtClean="0"/>
              <a:t>interface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Continuously synchronizing data between requirements and design</a:t>
            </a:r>
          </a:p>
          <a:p>
            <a:endParaRPr lang="en-US" dirty="0"/>
          </a:p>
          <a:p>
            <a:r>
              <a:rPr lang="en-US" dirty="0" err="1" smtClean="0"/>
              <a:t>OpenBIM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Upload </a:t>
            </a:r>
            <a:r>
              <a:rPr lang="en-US" dirty="0" err="1" smtClean="0"/>
              <a:t>ifc</a:t>
            </a:r>
            <a:r>
              <a:rPr lang="en-US" dirty="0" smtClean="0"/>
              <a:t> to built in </a:t>
            </a:r>
            <a:r>
              <a:rPr lang="en-US" dirty="0" err="1" smtClean="0"/>
              <a:t>ModelServer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Compare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Update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 base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(15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Dec. 2012)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2362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users</a:t>
            </a:r>
          </a:p>
          <a:p>
            <a:pPr marL="0" indent="0" algn="r">
              <a:buNone/>
            </a:pPr>
            <a:r>
              <a:rPr lang="en-US" sz="2400" dirty="0" smtClean="0"/>
              <a:t> user count:</a:t>
            </a:r>
          </a:p>
          <a:p>
            <a:pPr marL="0" indent="0" algn="r">
              <a:buNone/>
            </a:pPr>
            <a:r>
              <a:rPr lang="en-US" sz="2400" dirty="0" smtClean="0"/>
              <a:t> facility count:</a:t>
            </a:r>
          </a:p>
          <a:p>
            <a:pPr marL="0" indent="0" algn="r">
              <a:buNone/>
            </a:pPr>
            <a:r>
              <a:rPr lang="en-US" sz="2400" dirty="0" smtClean="0"/>
              <a:t>public sector: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private sector: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customers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5562600" cy="510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8269 registered users</a:t>
            </a:r>
            <a:endParaRPr lang="en-US" dirty="0"/>
          </a:p>
          <a:p>
            <a:pPr algn="l"/>
            <a:r>
              <a:rPr lang="en-US" dirty="0" smtClean="0"/>
              <a:t>513 active projects (of 1029 total) </a:t>
            </a:r>
          </a:p>
          <a:p>
            <a:pPr algn="l"/>
            <a:r>
              <a:rPr lang="en-US" dirty="0"/>
              <a:t>50% health, 15% education, 10% office, 10% cultural, 5% Airport, 10% </a:t>
            </a:r>
            <a:r>
              <a:rPr lang="en-US" dirty="0" smtClean="0"/>
              <a:t>other</a:t>
            </a:r>
          </a:p>
          <a:p>
            <a:pPr algn="l"/>
            <a:r>
              <a:rPr lang="en-US" dirty="0" smtClean="0"/>
              <a:t>70</a:t>
            </a:r>
            <a:r>
              <a:rPr lang="en-US" dirty="0"/>
              <a:t>% </a:t>
            </a:r>
            <a:r>
              <a:rPr lang="en-US" dirty="0" smtClean="0"/>
              <a:t>health</a:t>
            </a:r>
            <a:r>
              <a:rPr lang="en-US" dirty="0"/>
              <a:t>, 15% office, 15% other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sz="1600" dirty="0" smtClean="0"/>
              <a:t> 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Statsbygg</a:t>
            </a:r>
            <a:r>
              <a:rPr lang="en-US" dirty="0" smtClean="0"/>
              <a:t> (“GSA of Norway”)</a:t>
            </a:r>
          </a:p>
          <a:p>
            <a:pPr algn="l"/>
            <a:r>
              <a:rPr lang="en-US" dirty="0" smtClean="0"/>
              <a:t>  HOK</a:t>
            </a:r>
          </a:p>
          <a:p>
            <a:pPr algn="l"/>
            <a:r>
              <a:rPr lang="en-US" dirty="0" smtClean="0"/>
              <a:t>  Region </a:t>
            </a:r>
            <a:r>
              <a:rPr lang="en-US" dirty="0" err="1" smtClean="0"/>
              <a:t>Midt</a:t>
            </a:r>
            <a:r>
              <a:rPr lang="en-US" dirty="0" smtClean="0"/>
              <a:t> </a:t>
            </a:r>
            <a:r>
              <a:rPr lang="en-US" dirty="0" err="1" smtClean="0"/>
              <a:t>Jylland</a:t>
            </a:r>
            <a:r>
              <a:rPr lang="en-US" dirty="0" smtClean="0"/>
              <a:t>, Denmark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/>
              <a:t> </a:t>
            </a:r>
            <a:r>
              <a:rPr lang="en-US" dirty="0" err="1" smtClean="0"/>
              <a:t>dRofus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 smtClean="0"/>
              <a:t>dRofus</a:t>
            </a:r>
            <a:r>
              <a:rPr lang="en-US" dirty="0" smtClean="0"/>
              <a:t> 1.5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Cloud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>
                <a:hlinkClick r:id="rId2"/>
              </a:rPr>
              <a:t>www.drofus.com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demo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92665"/>
              </p:ext>
            </p:extLst>
          </p:nvPr>
        </p:nvGraphicFramePr>
        <p:xfrm>
          <a:off x="228600" y="1295400"/>
          <a:ext cx="7311325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811650"/>
                <a:gridCol w="1146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COBie.Sheet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Exported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Space,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properties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Zones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Facility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Building story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Document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43600"/>
            <a:ext cx="3699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and supporting COBie sheets as required per standard.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5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- import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0" y="1066800"/>
            <a:ext cx="9144000" cy="4578187"/>
            <a:chOff x="0" y="2262870"/>
            <a:chExt cx="9144000" cy="45781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49" r="40299" b="3385"/>
            <a:stretch/>
          </p:blipFill>
          <p:spPr bwMode="auto">
            <a:xfrm>
              <a:off x="0" y="2944488"/>
              <a:ext cx="5223641" cy="3578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Bildeforklaring formet som et rektangel 9"/>
            <p:cNvSpPr/>
            <p:nvPr/>
          </p:nvSpPr>
          <p:spPr>
            <a:xfrm>
              <a:off x="252246" y="2690648"/>
              <a:ext cx="987973" cy="372081"/>
            </a:xfrm>
            <a:prstGeom prst="wedgeRectCallout">
              <a:avLst>
                <a:gd name="adj1" fmla="val -20833"/>
                <a:gd name="adj2" fmla="val 891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Departments</a:t>
              </a:r>
              <a:endParaRPr lang="nb-NO" sz="1100" dirty="0"/>
            </a:p>
          </p:txBody>
        </p:sp>
        <p:sp>
          <p:nvSpPr>
            <p:cNvPr id="11" name="Bildeforklaring formet som et rektangel 10"/>
            <p:cNvSpPr/>
            <p:nvPr/>
          </p:nvSpPr>
          <p:spPr>
            <a:xfrm>
              <a:off x="2853556" y="2758447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Room </a:t>
              </a:r>
              <a:r>
                <a:rPr lang="nb-NO" sz="1100" dirty="0" err="1" smtClean="0"/>
                <a:t>number</a:t>
              </a:r>
              <a:endParaRPr lang="nb-NO" sz="1100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9" r="38471" b="3377"/>
            <a:stretch/>
          </p:blipFill>
          <p:spPr bwMode="auto">
            <a:xfrm>
              <a:off x="4105238" y="2448911"/>
              <a:ext cx="5035517" cy="33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Bildeforklaring formet som et rektangel 12"/>
            <p:cNvSpPr/>
            <p:nvPr/>
          </p:nvSpPr>
          <p:spPr>
            <a:xfrm>
              <a:off x="6358756" y="2262870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err="1" smtClean="0"/>
                <a:t>category</a:t>
              </a:r>
              <a:endParaRPr lang="nb-NO" sz="1100" dirty="0"/>
            </a:p>
          </p:txBody>
        </p:sp>
        <p:sp>
          <p:nvSpPr>
            <p:cNvPr id="14" name="Bildeforklaring formet som et rektangel 13"/>
            <p:cNvSpPr/>
            <p:nvPr/>
          </p:nvSpPr>
          <p:spPr>
            <a:xfrm>
              <a:off x="7961583" y="2386366"/>
              <a:ext cx="987973" cy="372081"/>
            </a:xfrm>
            <a:prstGeom prst="wedgeRectCallout">
              <a:avLst>
                <a:gd name="adj1" fmla="val -12322"/>
                <a:gd name="adj2" fmla="val 1004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100" dirty="0" smtClean="0"/>
                <a:t>Room </a:t>
              </a:r>
              <a:r>
                <a:rPr lang="nb-NO" sz="1100" dirty="0" err="1" smtClean="0"/>
                <a:t>name</a:t>
              </a:r>
              <a:endParaRPr lang="nb-NO" sz="1100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091" y="4382814"/>
              <a:ext cx="2440506" cy="2328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98" b="17533"/>
            <a:stretch/>
          </p:blipFill>
          <p:spPr bwMode="auto">
            <a:xfrm>
              <a:off x="5463597" y="3635402"/>
              <a:ext cx="2654496" cy="3205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Bildeforklaring formet som et rektangel 16"/>
            <p:cNvSpPr/>
            <p:nvPr/>
          </p:nvSpPr>
          <p:spPr>
            <a:xfrm>
              <a:off x="1445169" y="5704489"/>
              <a:ext cx="1408387" cy="696311"/>
            </a:xfrm>
            <a:prstGeom prst="wedgeRectCallout">
              <a:avLst>
                <a:gd name="adj1" fmla="val 81406"/>
                <a:gd name="adj2" fmla="val -89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Import dialogue</a:t>
              </a:r>
              <a:endParaRPr lang="en-US"/>
            </a:p>
          </p:txBody>
        </p:sp>
        <p:sp>
          <p:nvSpPr>
            <p:cNvPr id="18" name="Bildeforklaring formet som et rektangel 17"/>
            <p:cNvSpPr/>
            <p:nvPr/>
          </p:nvSpPr>
          <p:spPr>
            <a:xfrm>
              <a:off x="8007738" y="6231181"/>
              <a:ext cx="1136262" cy="479673"/>
            </a:xfrm>
            <a:prstGeom prst="wedgeRectCallout">
              <a:avLst>
                <a:gd name="adj1" fmla="val -66565"/>
                <a:gd name="adj2" fmla="val -489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Roomlist</a:t>
              </a:r>
              <a:endParaRPr lang="en-US" dirty="0"/>
            </a:p>
          </p:txBody>
        </p:sp>
        <p:sp>
          <p:nvSpPr>
            <p:cNvPr id="19" name="Bildeforklaring formet som et rektangel 18"/>
            <p:cNvSpPr/>
            <p:nvPr/>
          </p:nvSpPr>
          <p:spPr>
            <a:xfrm>
              <a:off x="5654583" y="6283146"/>
              <a:ext cx="1136262" cy="479673"/>
            </a:xfrm>
            <a:prstGeom prst="wedgeRectCallout">
              <a:avLst>
                <a:gd name="adj1" fmla="val -29565"/>
                <a:gd name="adj2" fmla="val -2417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Departments</a:t>
              </a:r>
              <a:endParaRPr lang="en-US" sz="1400" dirty="0"/>
            </a:p>
          </p:txBody>
        </p:sp>
      </p:grp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– RDS from room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templ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uppe 28"/>
          <p:cNvGrpSpPr/>
          <p:nvPr/>
        </p:nvGrpSpPr>
        <p:grpSpPr>
          <a:xfrm>
            <a:off x="169916" y="1579672"/>
            <a:ext cx="8849671" cy="4608403"/>
            <a:chOff x="169916" y="2171700"/>
            <a:chExt cx="8849671" cy="460840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82" b="35884"/>
            <a:stretch/>
          </p:blipFill>
          <p:spPr bwMode="auto">
            <a:xfrm>
              <a:off x="169917" y="3195144"/>
              <a:ext cx="5366873" cy="3584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Bildeforklaring formet som et rektangel 30"/>
            <p:cNvSpPr/>
            <p:nvPr/>
          </p:nvSpPr>
          <p:spPr>
            <a:xfrm>
              <a:off x="169916" y="2171701"/>
              <a:ext cx="1343573" cy="886810"/>
            </a:xfrm>
            <a:prstGeom prst="wedgeRectCallout">
              <a:avLst>
                <a:gd name="adj1" fmla="val -20344"/>
                <a:gd name="adj2" fmla="val 13865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Room Templates</a:t>
              </a:r>
            </a:p>
            <a:p>
              <a:pPr algn="ctr"/>
              <a:r>
                <a:rPr lang="en-US" sz="1400" dirty="0" smtClean="0"/>
                <a:t>(client or project specific)</a:t>
              </a:r>
              <a:endParaRPr lang="en-US" sz="1400" dirty="0"/>
            </a:p>
          </p:txBody>
        </p:sp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243" y="2171700"/>
              <a:ext cx="6713344" cy="3794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Bildeforklaring formet som et rektangel 32"/>
            <p:cNvSpPr/>
            <p:nvPr/>
          </p:nvSpPr>
          <p:spPr>
            <a:xfrm>
              <a:off x="6943834" y="4188373"/>
              <a:ext cx="1234965" cy="536027"/>
            </a:xfrm>
            <a:prstGeom prst="wedgeRectCallout">
              <a:avLst>
                <a:gd name="adj1" fmla="val -146179"/>
                <a:gd name="adj2" fmla="val -2328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Detailed RDS requirements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configuration – attach RDS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BPie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67000" y="6477000"/>
            <a:ext cx="4038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Building Programming information exchange Demo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524000" y="1447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series of screen shots showing  the generic steps needed to import and view COBie data</a:t>
            </a:r>
            <a:endParaRPr lang="en-US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59436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10-Jan-13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uppe 33"/>
          <p:cNvGrpSpPr/>
          <p:nvPr/>
        </p:nvGrpSpPr>
        <p:grpSpPr>
          <a:xfrm>
            <a:off x="482604" y="1435100"/>
            <a:ext cx="8661396" cy="4889500"/>
            <a:chOff x="482604" y="1968500"/>
            <a:chExt cx="8661396" cy="4889500"/>
          </a:xfrm>
          <a:effectLst/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45" t="2942" r="4896" b="38733"/>
            <a:stretch/>
          </p:blipFill>
          <p:spPr bwMode="auto">
            <a:xfrm>
              <a:off x="482604" y="1968500"/>
              <a:ext cx="8661396" cy="3773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013" y="3926544"/>
              <a:ext cx="2736026" cy="2931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uppe 39"/>
          <p:cNvGrpSpPr/>
          <p:nvPr/>
        </p:nvGrpSpPr>
        <p:grpSpPr>
          <a:xfrm>
            <a:off x="2024979" y="1435100"/>
            <a:ext cx="5094041" cy="2943909"/>
            <a:chOff x="2525959" y="2113073"/>
            <a:chExt cx="5094041" cy="2943909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59" y="2113073"/>
              <a:ext cx="5094041" cy="2943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Bildeforklaring formet som et rektangel 41"/>
            <p:cNvSpPr/>
            <p:nvPr/>
          </p:nvSpPr>
          <p:spPr>
            <a:xfrm>
              <a:off x="4344329" y="3657600"/>
              <a:ext cx="2361271" cy="383267"/>
            </a:xfrm>
            <a:prstGeom prst="wedgeRectCallout">
              <a:avLst>
                <a:gd name="adj1" fmla="val -82374"/>
                <a:gd name="adj2" fmla="val -52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Connect to </a:t>
              </a:r>
              <a:r>
                <a:rPr lang="nb-NO" sz="1400" dirty="0" err="1" smtClean="0"/>
                <a:t>empty</a:t>
              </a:r>
              <a:r>
                <a:rPr lang="nb-NO" sz="1400" dirty="0" smtClean="0"/>
                <a:t> </a:t>
              </a:r>
              <a:r>
                <a:rPr lang="nb-NO" sz="1400" dirty="0" err="1" smtClean="0"/>
                <a:t>model</a:t>
              </a:r>
              <a:endParaRPr lang="nb-NO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59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Skjermfremvisning (4:3)</PresentationFormat>
  <Paragraphs>280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 Theme</vt:lpstr>
      <vt:lpstr>dRofus Inc dRofus</vt:lpstr>
      <vt:lpstr> product description</vt:lpstr>
      <vt:lpstr> product features</vt:lpstr>
      <vt:lpstr> user base (15th Dec. 2012)</vt:lpstr>
      <vt:lpstr> tested product</vt:lpstr>
      <vt:lpstr> BPie demo scope</vt:lpstr>
      <vt:lpstr> configuration - import</vt:lpstr>
      <vt:lpstr> configuration – RDS from room templ.</vt:lpstr>
      <vt:lpstr> configuration – attach RDS (BPie)</vt:lpstr>
      <vt:lpstr> configuration</vt:lpstr>
      <vt:lpstr> configuration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process – through design development</vt:lpstr>
      <vt:lpstr> BPie savings – single project</vt:lpstr>
      <vt:lpstr> BPie savings – facility portfolio</vt:lpstr>
      <vt:lpstr>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2012-11-21T17:25:04Z</dcterms:created>
  <dcterms:modified xsi:type="dcterms:W3CDTF">2013-01-08T22:56:19Z</dcterms:modified>
</cp:coreProperties>
</file>