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9" r:id="rId3"/>
    <p:sldId id="262" r:id="rId4"/>
    <p:sldId id="260" r:id="rId5"/>
    <p:sldId id="257" r:id="rId6"/>
    <p:sldId id="272" r:id="rId7"/>
    <p:sldId id="273" r:id="rId8"/>
    <p:sldId id="279" r:id="rId9"/>
    <p:sldId id="278" r:id="rId10"/>
    <p:sldId id="277" r:id="rId11"/>
    <p:sldId id="276" r:id="rId12"/>
    <p:sldId id="280" r:id="rId13"/>
    <p:sldId id="275" r:id="rId14"/>
    <p:sldId id="274" r:id="rId15"/>
    <p:sldId id="268" r:id="rId16"/>
    <p:sldId id="264" r:id="rId17"/>
    <p:sldId id="265" r:id="rId18"/>
    <p:sldId id="271" r:id="rId19"/>
    <p:sldId id="258"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4" d="100"/>
          <a:sy n="104" d="100"/>
        </p:scale>
        <p:origin x="-174" y="-90"/>
      </p:cViewPr>
      <p:guideLst>
        <p:guide orient="horz" pos="2352"/>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88BCC-9A16-4946-960D-6BC39A2EF057}" type="datetimeFigureOut">
              <a:rPr lang="en-US" smtClean="0"/>
              <a:pPr/>
              <a:t>12/5/2011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2FC38-5220-4E3B-A0C8-960FB807F056}" type="slidenum">
              <a:rPr lang="en-US" smtClean="0"/>
              <a:pPr/>
              <a:t>‹#›</a:t>
            </a:fld>
            <a:endParaRPr lang="en-US"/>
          </a:p>
        </p:txBody>
      </p:sp>
    </p:spTree>
    <p:extLst>
      <p:ext uri="{BB962C8B-B14F-4D97-AF65-F5344CB8AC3E}">
        <p14:creationId xmlns:p14="http://schemas.microsoft.com/office/powerpoint/2010/main" xmlns="" val="3641694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xmlns="" val="4236865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3081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42131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84046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xmlns="" val="321313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27945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366115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64131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9234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2581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18530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8211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772400" cy="1470025"/>
          </a:xfrm>
        </p:spPr>
        <p:txBody>
          <a:bodyPr>
            <a:normAutofit/>
          </a:bodyPr>
          <a:lstStyle/>
          <a:p>
            <a:r>
              <a:rPr lang="en-US" dirty="0" smtClean="0"/>
              <a:t>TMA Systems</a:t>
            </a:r>
            <a:br>
              <a:rPr lang="en-US" dirty="0" smtClean="0"/>
            </a:br>
            <a:r>
              <a:rPr lang="en-US" dirty="0" err="1" smtClean="0"/>
              <a:t>WebTMA</a:t>
            </a:r>
            <a:endParaRPr lang="en-US" dirty="0"/>
          </a:p>
        </p:txBody>
      </p:sp>
      <p:sp>
        <p:nvSpPr>
          <p:cNvPr id="3" name="Subtitle 2"/>
          <p:cNvSpPr>
            <a:spLocks noGrp="1"/>
          </p:cNvSpPr>
          <p:nvPr>
            <p:ph type="subTitle" idx="1"/>
          </p:nvPr>
        </p:nvSpPr>
        <p:spPr>
          <a:xfrm>
            <a:off x="1219200" y="3276601"/>
            <a:ext cx="6400800" cy="1146174"/>
          </a:xfrm>
        </p:spPr>
        <p:txBody>
          <a:bodyPr>
            <a:normAutofit/>
          </a:bodyPr>
          <a:lstStyle/>
          <a:p>
            <a:r>
              <a:rPr lang="en-US" sz="2400" dirty="0" smtClean="0">
                <a:solidFill>
                  <a:schemeClr val="tx1">
                    <a:lumMod val="75000"/>
                    <a:lumOff val="25000"/>
                  </a:schemeClr>
                </a:solidFill>
              </a:rPr>
              <a:t>Kerry Joels, Government Affairs</a:t>
            </a:r>
          </a:p>
          <a:p>
            <a:r>
              <a:rPr lang="en-US" sz="2400" dirty="0" smtClean="0">
                <a:solidFill>
                  <a:schemeClr val="tx1">
                    <a:lumMod val="75000"/>
                    <a:lumOff val="25000"/>
                  </a:schemeClr>
                </a:solidFill>
              </a:rPr>
              <a:t>Gary Cox, Professional Services Manager</a:t>
            </a:r>
            <a:endParaRPr lang="en-US" sz="2400" dirty="0">
              <a:solidFill>
                <a:schemeClr val="tx1">
                  <a:lumMod val="75000"/>
                  <a:lumOff val="25000"/>
                </a:schemeClr>
              </a:solidFill>
            </a:endParaRPr>
          </a:p>
        </p:txBody>
      </p:sp>
      <p:pic>
        <p:nvPicPr>
          <p:cNvPr id="1026" name="Picture 2" descr="C:\Users\bill\Documents\bim\app-cobie\COBie challenge pages\New Microsoft Visio Drawing.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6253" y="5256308"/>
            <a:ext cx="2033989" cy="801716"/>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bill\Documents\bim\app-cobie\COBie challenge pages\New Microsoft Visio Drawing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23653" y="5200851"/>
            <a:ext cx="1635125" cy="91262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11"/>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3"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4"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5"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pic>
        <p:nvPicPr>
          <p:cNvPr id="4" name="Picture 2" descr="newlogo"/>
          <p:cNvPicPr>
            <a:picLocks noChangeAspect="1" noChangeArrowheads="1"/>
          </p:cNvPicPr>
          <p:nvPr/>
        </p:nvPicPr>
        <p:blipFill>
          <a:blip r:embed="rId4" cstate="print"/>
          <a:srcRect/>
          <a:stretch>
            <a:fillRect/>
          </a:stretch>
        </p:blipFill>
        <p:spPr bwMode="auto">
          <a:xfrm>
            <a:off x="3352800" y="5410200"/>
            <a:ext cx="2362200" cy="457200"/>
          </a:xfrm>
          <a:prstGeom prst="rect">
            <a:avLst/>
          </a:prstGeom>
          <a:noFill/>
          <a:ln w="9525">
            <a:noFill/>
            <a:miter lim="800000"/>
            <a:headEnd/>
            <a:tailEnd/>
          </a:ln>
        </p:spPr>
      </p:pic>
    </p:spTree>
    <p:extLst>
      <p:ext uri="{BB962C8B-B14F-4D97-AF65-F5344CB8AC3E}">
        <p14:creationId xmlns:p14="http://schemas.microsoft.com/office/powerpoint/2010/main" xmlns="" val="3905574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dirty="0" smtClean="0"/>
              <a:t>Speed of New Construction to Full Operations</a:t>
            </a:r>
            <a:endParaRPr lang="en-US" sz="3200" dirty="0">
              <a:solidFill>
                <a:schemeClr val="accent1">
                  <a:lumMod val="75000"/>
                </a:schemeClr>
              </a:solidFill>
            </a:endParaRPr>
          </a:p>
        </p:txBody>
      </p:sp>
      <p:sp>
        <p:nvSpPr>
          <p:cNvPr id="3" name="Content Placeholder 2"/>
          <p:cNvSpPr>
            <a:spLocks noGrp="1"/>
          </p:cNvSpPr>
          <p:nvPr>
            <p:ph idx="1"/>
          </p:nvPr>
        </p:nvSpPr>
        <p:spPr>
          <a:xfrm>
            <a:off x="381000" y="1295400"/>
            <a:ext cx="7620000" cy="4572000"/>
          </a:xfrm>
        </p:spPr>
        <p:txBody>
          <a:bodyPr>
            <a:normAutofit/>
          </a:bodyPr>
          <a:lstStyle/>
          <a:p>
            <a:r>
              <a:rPr lang="en-US" sz="2400" dirty="0" smtClean="0"/>
              <a:t>Redesign velocity is increased with a robust maintained BIM</a:t>
            </a:r>
          </a:p>
          <a:p>
            <a:r>
              <a:rPr lang="en-US" sz="2400" dirty="0" smtClean="0"/>
              <a:t>Process informed by equipment condition, warranty, PM, and other data</a:t>
            </a:r>
          </a:p>
          <a:p>
            <a:r>
              <a:rPr lang="en-US" sz="2400" dirty="0" smtClean="0"/>
              <a:t>Maintenance requirements for the improved space can be derived from the BIM/CMMS sandbox</a:t>
            </a:r>
          </a:p>
          <a:p>
            <a:r>
              <a:rPr lang="en-US" sz="2400" dirty="0" smtClean="0"/>
              <a:t>Commissioning and new FM data loaded at building re-opening.</a:t>
            </a:r>
          </a:p>
          <a:p>
            <a:pPr marL="0" indent="0" algn="r">
              <a:buNone/>
            </a:pPr>
            <a:endParaRPr lang="en-US" sz="2400" dirty="0"/>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dirty="0" smtClean="0"/>
              <a:t>Cost of Legacy Structure Updates to BIM</a:t>
            </a:r>
            <a:endParaRPr lang="en-US" sz="3200" dirty="0">
              <a:solidFill>
                <a:schemeClr val="accent1">
                  <a:lumMod val="75000"/>
                </a:schemeClr>
              </a:solidFill>
            </a:endParaRPr>
          </a:p>
        </p:txBody>
      </p:sp>
      <p:sp>
        <p:nvSpPr>
          <p:cNvPr id="3" name="Content Placeholder 2"/>
          <p:cNvSpPr>
            <a:spLocks noGrp="1"/>
          </p:cNvSpPr>
          <p:nvPr>
            <p:ph idx="1"/>
          </p:nvPr>
        </p:nvSpPr>
        <p:spPr>
          <a:xfrm>
            <a:off x="381000" y="1295400"/>
            <a:ext cx="7620000" cy="4572000"/>
          </a:xfrm>
        </p:spPr>
        <p:txBody>
          <a:bodyPr>
            <a:normAutofit/>
          </a:bodyPr>
          <a:lstStyle/>
          <a:p>
            <a:r>
              <a:rPr lang="en-US" sz="2400" dirty="0" smtClean="0"/>
              <a:t>Legacy buildings can be put into a BIM for improved </a:t>
            </a:r>
            <a:r>
              <a:rPr lang="en-US" sz="2400" dirty="0" err="1" smtClean="0"/>
              <a:t>LCie</a:t>
            </a:r>
            <a:r>
              <a:rPr lang="en-US" sz="2400" dirty="0" smtClean="0"/>
              <a:t> cost returns</a:t>
            </a:r>
          </a:p>
          <a:p>
            <a:r>
              <a:rPr lang="en-US" sz="2400" dirty="0" smtClean="0"/>
              <a:t>Sample costs for a typical college campus building to create a Basic </a:t>
            </a:r>
            <a:r>
              <a:rPr lang="en-US" sz="2400" dirty="0" err="1" smtClean="0"/>
              <a:t>Revit</a:t>
            </a:r>
            <a:r>
              <a:rPr lang="en-US" sz="2400" dirty="0" smtClean="0"/>
              <a:t> model: $500 - $2500 per building</a:t>
            </a:r>
          </a:p>
          <a:p>
            <a:r>
              <a:rPr lang="en-US" sz="2400" dirty="0" smtClean="0"/>
              <a:t>The model relevancy is reinforced by a </a:t>
            </a:r>
            <a:r>
              <a:rPr lang="en-US" sz="2400" dirty="0" err="1" smtClean="0"/>
              <a:t>COBie</a:t>
            </a:r>
            <a:r>
              <a:rPr lang="en-US" sz="2400" dirty="0" smtClean="0"/>
              <a:t> FM export into the BIM</a:t>
            </a:r>
          </a:p>
          <a:p>
            <a:r>
              <a:rPr lang="en-US" sz="2400" dirty="0" smtClean="0"/>
              <a:t>No change in immediate operations and maintenance is required</a:t>
            </a:r>
          </a:p>
          <a:p>
            <a:r>
              <a:rPr lang="en-US" sz="2400" dirty="0" smtClean="0"/>
              <a:t>Downstream savings result from necessary remodel/ repair situations</a:t>
            </a:r>
          </a:p>
          <a:p>
            <a:pPr marL="0" indent="0" algn="r">
              <a:buNone/>
            </a:pPr>
            <a:endParaRPr lang="en-US" sz="2400" dirty="0"/>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Life Cycle Cases</a:t>
            </a:r>
            <a:endParaRPr lang="en-US" sz="3200" dirty="0">
              <a:solidFill>
                <a:schemeClr val="accent1">
                  <a:lumMod val="75000"/>
                </a:schemeClr>
              </a:solidFill>
            </a:endParaRPr>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3" name="Content Placeholder 12"/>
          <p:cNvSpPr txBox="1">
            <a:spLocks noGrp="1"/>
          </p:cNvSpPr>
          <p:nvPr>
            <p:ph idx="1"/>
          </p:nvPr>
        </p:nvSpPr>
        <p:spPr>
          <a:xfrm>
            <a:off x="1524000" y="1548348"/>
            <a:ext cx="5562600"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buNone/>
            </a:pPr>
            <a:r>
              <a:rPr lang="en-US" sz="4000" dirty="0" smtClean="0"/>
              <a:t>   </a:t>
            </a:r>
            <a:r>
              <a:rPr lang="en-US" dirty="0" err="1" smtClean="0"/>
              <a:t>COBie</a:t>
            </a:r>
            <a:r>
              <a:rPr lang="en-US" dirty="0" smtClean="0"/>
              <a:t> interoperable exchanges over the lifetime of the structure in remodel, restoration, and replacement scenarios</a:t>
            </a:r>
            <a:endParaRPr lang="en-US" dirty="0"/>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err="1" smtClean="0"/>
              <a:t>COBie</a:t>
            </a:r>
            <a:r>
              <a:rPr lang="en-US" sz="3200" dirty="0" smtClean="0"/>
              <a:t> FM Export BIM Consequence</a:t>
            </a:r>
            <a:endParaRPr lang="en-US" sz="3200" dirty="0">
              <a:solidFill>
                <a:schemeClr val="accent1">
                  <a:lumMod val="75000"/>
                </a:schemeClr>
              </a:solidFill>
            </a:endParaRPr>
          </a:p>
        </p:txBody>
      </p:sp>
      <p:sp>
        <p:nvSpPr>
          <p:cNvPr id="3" name="Content Placeholder 2"/>
          <p:cNvSpPr>
            <a:spLocks noGrp="1"/>
          </p:cNvSpPr>
          <p:nvPr>
            <p:ph idx="1"/>
          </p:nvPr>
        </p:nvSpPr>
        <p:spPr>
          <a:xfrm>
            <a:off x="381000" y="1295400"/>
            <a:ext cx="2667000" cy="4572000"/>
          </a:xfrm>
        </p:spPr>
        <p:txBody>
          <a:bodyPr>
            <a:normAutofit/>
          </a:bodyPr>
          <a:lstStyle/>
          <a:p>
            <a:pPr marL="0" indent="0" algn="r">
              <a:buNone/>
            </a:pPr>
            <a:endParaRPr lang="en-US" sz="2400" dirty="0"/>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graphicFrame>
        <p:nvGraphicFramePr>
          <p:cNvPr id="17" name="Content Placeholder 3"/>
          <p:cNvGraphicFramePr>
            <a:graphicFrameLocks/>
          </p:cNvGraphicFramePr>
          <p:nvPr>
            <p:extLst>
              <p:ext uri="{D42A27DB-BD31-4B8C-83A1-F6EECF244321}">
                <p14:modId xmlns="" xmlns:p14="http://schemas.microsoft.com/office/powerpoint/2010/main" val="2719409490"/>
              </p:ext>
            </p:extLst>
          </p:nvPr>
        </p:nvGraphicFramePr>
        <p:xfrm>
          <a:off x="1219200" y="1600198"/>
          <a:ext cx="6857999" cy="1367136"/>
        </p:xfrm>
        <a:graphic>
          <a:graphicData uri="http://schemas.openxmlformats.org/drawingml/2006/table">
            <a:tbl>
              <a:tblPr firstRow="1" firstCol="1" bandRow="1">
                <a:tableStyleId>{5C22544A-7EE6-4342-B048-85BDC9FD1C3A}</a:tableStyleId>
              </a:tblPr>
              <a:tblGrid>
                <a:gridCol w="1371456"/>
                <a:gridCol w="1371457"/>
                <a:gridCol w="1371457"/>
                <a:gridCol w="1371457"/>
                <a:gridCol w="1372172"/>
              </a:tblGrid>
              <a:tr h="223222">
                <a:tc>
                  <a:txBody>
                    <a:bodyPr/>
                    <a:lstStyle/>
                    <a:p>
                      <a:pPr marL="0" marR="0">
                        <a:lnSpc>
                          <a:spcPct val="115000"/>
                        </a:lnSpc>
                        <a:spcBef>
                          <a:spcPts val="0"/>
                        </a:spcBef>
                        <a:spcAft>
                          <a:spcPts val="0"/>
                        </a:spcAft>
                      </a:pPr>
                      <a:r>
                        <a:rPr lang="en-US" sz="1100" dirty="0">
                          <a:effectLst/>
                        </a:rPr>
                        <a:t>Phase</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CMMS</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Redesign/Restore</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Construct</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FM Data Update</a:t>
                      </a:r>
                      <a:endParaRPr lang="en-US" sz="1200">
                        <a:effectLst/>
                        <a:latin typeface="Calibri"/>
                        <a:ea typeface="Calibri"/>
                        <a:cs typeface="Times New Roman"/>
                      </a:endParaRPr>
                    </a:p>
                  </a:txBody>
                  <a:tcPr marL="68580" marR="68580" marT="0" marB="0"/>
                </a:tc>
              </a:tr>
              <a:tr h="460346">
                <a:tc>
                  <a:txBody>
                    <a:bodyPr/>
                    <a:lstStyle/>
                    <a:p>
                      <a:pPr marL="0" marR="0">
                        <a:lnSpc>
                          <a:spcPct val="115000"/>
                        </a:lnSpc>
                        <a:spcBef>
                          <a:spcPts val="0"/>
                        </a:spcBef>
                        <a:spcAft>
                          <a:spcPts val="0"/>
                        </a:spcAft>
                      </a:pPr>
                      <a:r>
                        <a:rPr lang="en-US" sz="1100">
                          <a:effectLst/>
                        </a:rPr>
                        <a:t>Remodel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30%*</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25%**</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35%**</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85% (New FM Data)</a:t>
                      </a:r>
                      <a:endParaRPr lang="en-US" sz="1200">
                        <a:effectLst/>
                        <a:latin typeface="Calibri"/>
                        <a:ea typeface="Calibri"/>
                        <a:cs typeface="Times New Roman"/>
                      </a:endParaRPr>
                    </a:p>
                  </a:txBody>
                  <a:tcPr marL="68580" marR="68580" marT="0" marB="0"/>
                </a:tc>
              </a:tr>
              <a:tr h="460346">
                <a:tc>
                  <a:txBody>
                    <a:bodyPr/>
                    <a:lstStyle/>
                    <a:p>
                      <a:pPr marL="0" marR="0">
                        <a:lnSpc>
                          <a:spcPct val="115000"/>
                        </a:lnSpc>
                        <a:spcBef>
                          <a:spcPts val="0"/>
                        </a:spcBef>
                        <a:spcAft>
                          <a:spcPts val="0"/>
                        </a:spcAft>
                      </a:pPr>
                      <a:r>
                        <a:rPr lang="en-US" sz="1100">
                          <a:effectLst/>
                        </a:rPr>
                        <a:t>Addition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30%</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25%***</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35%***</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85% (Total FM Data)</a:t>
                      </a:r>
                      <a:endParaRPr lang="en-US" sz="1200" dirty="0">
                        <a:effectLst/>
                        <a:latin typeface="Calibri"/>
                        <a:ea typeface="Calibri"/>
                        <a:cs typeface="Times New Roman"/>
                      </a:endParaRPr>
                    </a:p>
                  </a:txBody>
                  <a:tcPr marL="68580" marR="68580" marT="0" marB="0"/>
                </a:tc>
              </a:tr>
              <a:tr h="223222">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sp>
        <p:nvSpPr>
          <p:cNvPr id="18" name="Rectangle 17"/>
          <p:cNvSpPr/>
          <p:nvPr/>
        </p:nvSpPr>
        <p:spPr>
          <a:xfrm>
            <a:off x="2209800" y="3200400"/>
            <a:ext cx="4572000" cy="923330"/>
          </a:xfrm>
          <a:prstGeom prst="rect">
            <a:avLst/>
          </a:prstGeom>
        </p:spPr>
        <p:txBody>
          <a:bodyPr>
            <a:spAutoFit/>
          </a:bodyPr>
          <a:lstStyle/>
          <a:p>
            <a:r>
              <a:rPr lang="en-US" dirty="0" smtClean="0"/>
              <a:t>*     BIM specific Data</a:t>
            </a:r>
          </a:p>
          <a:p>
            <a:r>
              <a:rPr lang="en-US" dirty="0" smtClean="0"/>
              <a:t>**   New BIM Data</a:t>
            </a:r>
          </a:p>
          <a:p>
            <a:r>
              <a:rPr lang="en-US" dirty="0" smtClean="0"/>
              <a:t>*** New construction FM data</a:t>
            </a:r>
            <a:endParaRPr lang="en-US" dirty="0"/>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Cost Summary</a:t>
            </a:r>
            <a:endParaRPr lang="en-US" sz="3200" dirty="0">
              <a:solidFill>
                <a:schemeClr val="accent1">
                  <a:lumMod val="75000"/>
                </a:schemeClr>
              </a:solidFill>
            </a:endParaRPr>
          </a:p>
        </p:txBody>
      </p:sp>
      <p:sp>
        <p:nvSpPr>
          <p:cNvPr id="3" name="Content Placeholder 2"/>
          <p:cNvSpPr>
            <a:spLocks noGrp="1"/>
          </p:cNvSpPr>
          <p:nvPr>
            <p:ph idx="1"/>
          </p:nvPr>
        </p:nvSpPr>
        <p:spPr>
          <a:xfrm>
            <a:off x="381000" y="1295400"/>
            <a:ext cx="7924800" cy="4572000"/>
          </a:xfrm>
        </p:spPr>
        <p:txBody>
          <a:bodyPr>
            <a:normAutofit/>
          </a:bodyPr>
          <a:lstStyle/>
          <a:p>
            <a:pPr marL="0" indent="0">
              <a:buNone/>
            </a:pPr>
            <a:r>
              <a:rPr lang="en-US" sz="2400" dirty="0" smtClean="0"/>
              <a:t>Costs to be determined in current client projects and case studies. Percentages are approximate, but involve the amount of FM data and the responsibility for populating that data.  Data accuracy is gained from adding checks by designers, engineers, sub-contractors, general contractors, commissioning agents, CMMS providers and FM owners.  Data integrity statistics can be built quickly as projects multiply.</a:t>
            </a:r>
          </a:p>
          <a:p>
            <a:pPr marL="0" indent="0" algn="r">
              <a:buNone/>
            </a:pPr>
            <a:endParaRPr lang="en-US" sz="2400" dirty="0"/>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challenge scope</a:t>
            </a:r>
            <a:endParaRPr lang="en-US" dirty="0">
              <a:solidFill>
                <a:schemeClr val="accent1">
                  <a:lumMod val="75000"/>
                </a:schemeClr>
              </a:solidFill>
            </a:endParaRPr>
          </a:p>
        </p:txBody>
      </p:sp>
      <p:graphicFrame>
        <p:nvGraphicFramePr>
          <p:cNvPr id="8" name="Table 7"/>
          <p:cNvGraphicFramePr>
            <a:graphicFrameLocks noGrp="1"/>
          </p:cNvGraphicFramePr>
          <p:nvPr/>
        </p:nvGraphicFramePr>
        <p:xfrm>
          <a:off x="533400" y="1295400"/>
          <a:ext cx="8153400" cy="4485640"/>
        </p:xfrm>
        <a:graphic>
          <a:graphicData uri="http://schemas.openxmlformats.org/drawingml/2006/table">
            <a:tbl>
              <a:tblPr firstRow="1" bandRow="1">
                <a:tableStyleId>{5C22544A-7EE6-4342-B048-85BDC9FD1C3A}</a:tableStyleId>
              </a:tblPr>
              <a:tblGrid>
                <a:gridCol w="3505200"/>
                <a:gridCol w="2971800"/>
                <a:gridCol w="1676400"/>
              </a:tblGrid>
              <a:tr h="370840">
                <a:tc>
                  <a:txBody>
                    <a:bodyPr/>
                    <a:lstStyle/>
                    <a:p>
                      <a:pPr algn="ctr"/>
                      <a:r>
                        <a:rPr lang="en-US" dirty="0" smtClean="0"/>
                        <a:t>information</a:t>
                      </a:r>
                      <a:endParaRPr lang="en-US" dirty="0"/>
                    </a:p>
                  </a:txBody>
                  <a:tcPr/>
                </a:tc>
                <a:tc>
                  <a:txBody>
                    <a:bodyPr/>
                    <a:lstStyle/>
                    <a:p>
                      <a:pPr algn="ctr"/>
                      <a:r>
                        <a:rPr lang="en-US" dirty="0" err="1" smtClean="0"/>
                        <a:t>COBie.Sheet</a:t>
                      </a:r>
                      <a:endParaRPr lang="en-US" dirty="0"/>
                    </a:p>
                  </a:txBody>
                  <a:tcPr/>
                </a:tc>
                <a:tc>
                  <a:txBody>
                    <a:bodyPr/>
                    <a:lstStyle/>
                    <a:p>
                      <a:pPr algn="ctr"/>
                      <a:r>
                        <a:rPr lang="en-US" dirty="0" smtClean="0"/>
                        <a:t>Imported</a:t>
                      </a:r>
                      <a:endParaRPr lang="en-US" dirty="0"/>
                    </a:p>
                  </a:txBody>
                  <a:tcPr/>
                </a:tc>
              </a:tr>
              <a:tr h="370840">
                <a:tc>
                  <a:txBody>
                    <a:bodyPr/>
                    <a:lstStyle/>
                    <a:p>
                      <a:r>
                        <a:rPr kumimoji="0" lang="en-US" sz="1800" b="0" i="0" u="none" strike="noStrike" cap="none" normalizeH="0" baseline="0" dirty="0" smtClean="0">
                          <a:ln>
                            <a:noFill/>
                          </a:ln>
                          <a:solidFill>
                            <a:schemeClr val="tx1"/>
                          </a:solidFill>
                          <a:effectLst/>
                          <a:latin typeface="+mn-lt"/>
                          <a:ea typeface="Times New Roman" pitchFamily="18" charset="0"/>
                          <a:cs typeface="Calibri" pitchFamily="34" charset="0"/>
                        </a:rPr>
                        <a:t>spaces and equipment </a:t>
                      </a:r>
                      <a:endParaRPr lang="en-US" b="0" dirty="0">
                        <a:latin typeface="+mn-lt"/>
                      </a:endParaRPr>
                    </a:p>
                  </a:txBody>
                  <a:tcPr anchor="ctr"/>
                </a:tc>
                <a:tc>
                  <a:txBody>
                    <a:bodyPr/>
                    <a:lstStyle/>
                    <a:p>
                      <a:r>
                        <a:rPr lang="en-US" dirty="0" smtClean="0"/>
                        <a:t>Space,</a:t>
                      </a:r>
                      <a:r>
                        <a:rPr lang="en-US" baseline="0" dirty="0" smtClean="0"/>
                        <a:t> Type, Component</a:t>
                      </a:r>
                      <a:endParaRPr lang="en-US" dirty="0"/>
                    </a:p>
                  </a:txBody>
                  <a:tcPr anchor="ctr"/>
                </a:tc>
                <a:tc>
                  <a:txBody>
                    <a:bodyPr/>
                    <a:lstStyle/>
                    <a:p>
                      <a:pPr algn="ctr"/>
                      <a:r>
                        <a:rPr lang="en-US" sz="2400" b="1" dirty="0" smtClean="0">
                          <a:solidFill>
                            <a:srgbClr val="339933"/>
                          </a:solidFill>
                          <a:sym typeface="Wingdings 2"/>
                        </a:rPr>
                        <a:t></a:t>
                      </a:r>
                      <a:r>
                        <a:rPr lang="en-US" sz="2400" b="1" dirty="0" smtClean="0">
                          <a:solidFill>
                            <a:schemeClr val="bg1">
                              <a:lumMod val="65000"/>
                            </a:schemeClr>
                          </a:solidFill>
                          <a:sym typeface="Wingdings 2"/>
                        </a:rPr>
                        <a:t></a:t>
                      </a:r>
                      <a:endParaRPr lang="en-US" sz="2400" b="1" dirty="0">
                        <a:solidFill>
                          <a:schemeClr val="bg1">
                            <a:lumMod val="65000"/>
                          </a:schemeClr>
                        </a:solidFill>
                      </a:endParaRPr>
                    </a:p>
                  </a:txBody>
                  <a:tcPr anchor="ctr"/>
                </a:tc>
              </a:tr>
              <a:tr h="370840">
                <a:tc>
                  <a:txBody>
                    <a:bodyPr/>
                    <a:lstStyle/>
                    <a:p>
                      <a:r>
                        <a:rPr lang="en-US" b="0" dirty="0" smtClean="0">
                          <a:latin typeface="+mn-lt"/>
                        </a:rPr>
                        <a:t>PM schedules</a:t>
                      </a:r>
                      <a:endParaRPr lang="en-US" b="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339933"/>
                          </a:solidFill>
                          <a:sym typeface="Wingdings 2"/>
                        </a:rPr>
                        <a:t></a:t>
                      </a:r>
                      <a:r>
                        <a:rPr lang="en-US" sz="2400" b="1" dirty="0" smtClean="0">
                          <a:solidFill>
                            <a:schemeClr val="bg1">
                              <a:lumMod val="65000"/>
                            </a:schemeClr>
                          </a:solidFill>
                          <a:sym typeface="Wingdings 2"/>
                        </a:rPr>
                        <a:t></a:t>
                      </a:r>
                      <a:endParaRPr lang="en-US" sz="2400" b="1" dirty="0" smtClean="0">
                        <a:solidFill>
                          <a:schemeClr val="bg1">
                            <a:lumMod val="65000"/>
                          </a:schemeClr>
                        </a:solidFill>
                      </a:endParaRPr>
                    </a:p>
                  </a:txBody>
                  <a:tcPr anchor="ctr"/>
                </a:tc>
              </a:tr>
              <a:tr h="370840">
                <a:tc>
                  <a:txBody>
                    <a:bodyPr/>
                    <a:lstStyle/>
                    <a:p>
                      <a:r>
                        <a:rPr lang="en-US" b="0" dirty="0" smtClean="0">
                          <a:latin typeface="+mn-lt"/>
                        </a:rPr>
                        <a:t>safety</a:t>
                      </a:r>
                      <a:r>
                        <a:rPr lang="en-US" b="0" baseline="0" dirty="0" smtClean="0">
                          <a:latin typeface="+mn-lt"/>
                        </a:rPr>
                        <a:t> procedures</a:t>
                      </a:r>
                      <a:endParaRPr lang="en-US" b="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339933"/>
                          </a:solidFill>
                          <a:sym typeface="Wingdings 2"/>
                        </a:rPr>
                        <a:t></a:t>
                      </a:r>
                      <a:r>
                        <a:rPr lang="en-US" sz="2400" b="1" dirty="0" smtClean="0">
                          <a:solidFill>
                            <a:schemeClr val="bg1">
                              <a:lumMod val="65000"/>
                            </a:schemeClr>
                          </a:solidFill>
                          <a:sym typeface="Wingdings 2"/>
                        </a:rPr>
                        <a:t></a:t>
                      </a:r>
                      <a:endParaRPr lang="en-US" sz="2400" b="1" dirty="0" smtClean="0">
                        <a:solidFill>
                          <a:schemeClr val="bg1">
                            <a:lumMod val="65000"/>
                          </a:schemeClr>
                        </a:solidFill>
                      </a:endParaRPr>
                    </a:p>
                  </a:txBody>
                  <a:tcPr anchor="ctr"/>
                </a:tc>
              </a:tr>
              <a:tr h="370840">
                <a:tc>
                  <a:txBody>
                    <a:bodyPr/>
                    <a:lstStyle/>
                    <a:p>
                      <a:r>
                        <a:rPr lang="en-US" b="0" dirty="0" smtClean="0">
                          <a:latin typeface="+mn-lt"/>
                        </a:rPr>
                        <a:t>systems</a:t>
                      </a:r>
                      <a:endParaRPr lang="en-US" b="0" dirty="0">
                        <a:latin typeface="+mn-lt"/>
                      </a:endParaRPr>
                    </a:p>
                  </a:txBody>
                  <a:tcPr anchor="ctr"/>
                </a:tc>
                <a:tc>
                  <a:txBody>
                    <a:bodyPr/>
                    <a:lstStyle/>
                    <a:p>
                      <a:r>
                        <a:rPr lang="en-US" dirty="0" smtClean="0"/>
                        <a:t>System</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bg1">
                              <a:lumMod val="65000"/>
                            </a:schemeClr>
                          </a:solidFill>
                          <a:sym typeface="Wingdings 2"/>
                        </a:rPr>
                        <a:t></a:t>
                      </a:r>
                      <a:r>
                        <a:rPr lang="en-US" sz="2400" b="1" dirty="0" smtClean="0">
                          <a:solidFill>
                            <a:srgbClr val="FF0000"/>
                          </a:solidFill>
                          <a:sym typeface="Wingdings 2"/>
                        </a:rPr>
                        <a:t></a:t>
                      </a:r>
                      <a:endParaRPr lang="en-US" sz="2400" b="1" dirty="0" smtClean="0">
                        <a:solidFill>
                          <a:srgbClr val="FF0000"/>
                        </a:solidFill>
                      </a:endParaRPr>
                    </a:p>
                  </a:txBody>
                  <a:tcPr anchor="ctr"/>
                </a:tc>
              </a:tr>
              <a:tr h="370840">
                <a:tc>
                  <a:txBody>
                    <a:bodyPr/>
                    <a:lstStyle/>
                    <a:p>
                      <a:r>
                        <a:rPr lang="en-US" b="0" dirty="0" smtClean="0">
                          <a:latin typeface="+mn-lt"/>
                        </a:rPr>
                        <a:t>system procedures</a:t>
                      </a:r>
                      <a:endParaRPr lang="en-US" b="0" dirty="0">
                        <a:latin typeface="+mn-lt"/>
                      </a:endParaRPr>
                    </a:p>
                  </a:txBody>
                  <a:tcPr anchor="ctr"/>
                </a:tc>
                <a:tc>
                  <a:txBody>
                    <a:bodyPr/>
                    <a:lstStyle/>
                    <a:p>
                      <a:r>
                        <a:rPr lang="en-US" dirty="0" smtClean="0"/>
                        <a:t>Job</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339933"/>
                          </a:solidFill>
                          <a:sym typeface="Wingdings 2"/>
                        </a:rPr>
                        <a:t></a:t>
                      </a:r>
                      <a:r>
                        <a:rPr lang="en-US" sz="2400" b="1" dirty="0" smtClean="0">
                          <a:solidFill>
                            <a:schemeClr val="bg1">
                              <a:lumMod val="65000"/>
                            </a:schemeClr>
                          </a:solidFill>
                          <a:sym typeface="Wingdings 2"/>
                        </a:rPr>
                        <a:t></a:t>
                      </a:r>
                      <a:endParaRPr lang="en-US" sz="2400" b="1" dirty="0" smtClean="0">
                        <a:solidFill>
                          <a:schemeClr val="bg1">
                            <a:lumMod val="65000"/>
                          </a:schemeClr>
                        </a:solidFill>
                      </a:endParaRPr>
                    </a:p>
                  </a:txBody>
                  <a:tcPr anchor="ctr"/>
                </a:tc>
              </a:tr>
              <a:tr h="370840">
                <a:tc>
                  <a:txBody>
                    <a:bodyPr/>
                    <a:lstStyle/>
                    <a:p>
                      <a:r>
                        <a:rPr lang="en-US" b="0" dirty="0" smtClean="0">
                          <a:latin typeface="+mn-lt"/>
                        </a:rPr>
                        <a:t>materials,</a:t>
                      </a:r>
                      <a:r>
                        <a:rPr lang="en-US" b="0" baseline="0" dirty="0" smtClean="0">
                          <a:latin typeface="+mn-lt"/>
                        </a:rPr>
                        <a:t> tools, training</a:t>
                      </a:r>
                      <a:endParaRPr lang="en-US" b="0" dirty="0">
                        <a:latin typeface="+mn-lt"/>
                      </a:endParaRPr>
                    </a:p>
                  </a:txBody>
                  <a:tcPr anchor="ctr"/>
                </a:tc>
                <a:tc>
                  <a:txBody>
                    <a:bodyPr/>
                    <a:lstStyle/>
                    <a:p>
                      <a:r>
                        <a:rPr lang="en-US" dirty="0" smtClean="0"/>
                        <a:t>Resource</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339933"/>
                          </a:solidFill>
                          <a:sym typeface="Wingdings 2"/>
                        </a:rPr>
                        <a:t></a:t>
                      </a:r>
                      <a:r>
                        <a:rPr lang="en-US" sz="2400" b="1" dirty="0" smtClean="0">
                          <a:solidFill>
                            <a:schemeClr val="bg1">
                              <a:lumMod val="65000"/>
                            </a:schemeClr>
                          </a:solidFill>
                          <a:sym typeface="Wingdings 2"/>
                        </a:rPr>
                        <a:t></a:t>
                      </a:r>
                      <a:endParaRPr lang="en-US" sz="2400" b="1" dirty="0" smtClean="0">
                        <a:solidFill>
                          <a:schemeClr val="bg1">
                            <a:lumMod val="65000"/>
                          </a:schemeClr>
                        </a:solidFill>
                      </a:endParaRPr>
                    </a:p>
                  </a:txBody>
                  <a:tcPr anchor="ctr"/>
                </a:tc>
              </a:tr>
              <a:tr h="370840">
                <a:tc>
                  <a:txBody>
                    <a:bodyPr/>
                    <a:lstStyle/>
                    <a:p>
                      <a:r>
                        <a:rPr lang="en-US" b="0" dirty="0" smtClean="0">
                          <a:latin typeface="+mn-lt"/>
                        </a:rPr>
                        <a:t>associated documents</a:t>
                      </a:r>
                      <a:endParaRPr lang="en-US" b="0" dirty="0">
                        <a:latin typeface="+mn-lt"/>
                      </a:endParaRPr>
                    </a:p>
                  </a:txBody>
                  <a:tcPr anchor="ctr"/>
                </a:tc>
                <a:tc>
                  <a:txBody>
                    <a:bodyPr/>
                    <a:lstStyle/>
                    <a:p>
                      <a:r>
                        <a:rPr lang="en-US" dirty="0" smtClean="0"/>
                        <a:t>Document</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339933"/>
                          </a:solidFill>
                          <a:sym typeface="Wingdings 2"/>
                        </a:rPr>
                        <a:t></a:t>
                      </a:r>
                      <a:r>
                        <a:rPr lang="en-US" sz="2400" b="1" dirty="0" smtClean="0">
                          <a:solidFill>
                            <a:schemeClr val="bg1">
                              <a:lumMod val="65000"/>
                            </a:schemeClr>
                          </a:solidFill>
                          <a:sym typeface="Wingdings 2"/>
                        </a:rPr>
                        <a:t></a:t>
                      </a:r>
                      <a:endParaRPr lang="en-US" sz="2400" b="1" dirty="0" smtClean="0">
                        <a:solidFill>
                          <a:schemeClr val="bg1">
                            <a:lumMod val="65000"/>
                          </a:schemeClr>
                        </a:solidFill>
                      </a:endParaRPr>
                    </a:p>
                  </a:txBody>
                  <a:tcPr anchor="ctr"/>
                </a:tc>
              </a:tr>
              <a:tr h="370840">
                <a:tc>
                  <a:txBody>
                    <a:bodyPr/>
                    <a:lstStyle/>
                    <a:p>
                      <a:r>
                        <a:rPr lang="en-US" b="0" dirty="0" smtClean="0">
                          <a:latin typeface="+mn-lt"/>
                        </a:rPr>
                        <a:t>replacement parts</a:t>
                      </a:r>
                      <a:endParaRPr lang="en-US" b="0" dirty="0">
                        <a:latin typeface="+mn-lt"/>
                      </a:endParaRPr>
                    </a:p>
                  </a:txBody>
                  <a:tcPr anchor="ctr"/>
                </a:tc>
                <a:tc>
                  <a:txBody>
                    <a:bodyPr/>
                    <a:lstStyle/>
                    <a:p>
                      <a:r>
                        <a:rPr lang="en-US" dirty="0" smtClean="0"/>
                        <a:t>Spare</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339933"/>
                          </a:solidFill>
                          <a:sym typeface="Wingdings 2"/>
                        </a:rPr>
                        <a:t></a:t>
                      </a:r>
                      <a:r>
                        <a:rPr lang="en-US" sz="2400" b="1" dirty="0" smtClean="0">
                          <a:solidFill>
                            <a:schemeClr val="bg1">
                              <a:lumMod val="65000"/>
                            </a:schemeClr>
                          </a:solidFill>
                          <a:sym typeface="Wingdings 2"/>
                        </a:rPr>
                        <a:t></a:t>
                      </a:r>
                      <a:endParaRPr lang="en-US" sz="2400" b="1" dirty="0" smtClean="0">
                        <a:solidFill>
                          <a:schemeClr val="bg1">
                            <a:lumMod val="65000"/>
                          </a:schemeClr>
                        </a:solidFill>
                      </a:endParaRPr>
                    </a:p>
                  </a:txBody>
                  <a:tcPr anchor="ctr"/>
                </a:tc>
              </a:tr>
              <a:tr h="370840">
                <a:tc>
                  <a:txBody>
                    <a:bodyPr/>
                    <a:lstStyle/>
                    <a:p>
                      <a:r>
                        <a:rPr lang="en-US" b="0" dirty="0" smtClean="0">
                          <a:latin typeface="+mn-lt"/>
                        </a:rPr>
                        <a:t>space and equipment properties</a:t>
                      </a:r>
                      <a:endParaRPr lang="en-US" b="0" dirty="0">
                        <a:latin typeface="+mn-lt"/>
                      </a:endParaRPr>
                    </a:p>
                  </a:txBody>
                  <a:tcPr anchor="ctr"/>
                </a:tc>
                <a:tc>
                  <a:txBody>
                    <a:bodyPr/>
                    <a:lstStyle/>
                    <a:p>
                      <a:r>
                        <a:rPr lang="en-US" dirty="0" smtClean="0"/>
                        <a:t>Attribute</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339933"/>
                          </a:solidFill>
                          <a:sym typeface="Wingdings 2"/>
                        </a:rPr>
                        <a:t></a:t>
                      </a:r>
                      <a:r>
                        <a:rPr lang="en-US" sz="2400" b="1" dirty="0" smtClean="0">
                          <a:solidFill>
                            <a:schemeClr val="bg1">
                              <a:lumMod val="65000"/>
                            </a:schemeClr>
                          </a:solidFill>
                          <a:sym typeface="Wingdings 2"/>
                        </a:rPr>
                        <a:t></a:t>
                      </a:r>
                      <a:endParaRPr lang="en-US" sz="2400" b="1" dirty="0" smtClean="0">
                        <a:solidFill>
                          <a:schemeClr val="bg1">
                            <a:lumMod val="65000"/>
                          </a:schemeClr>
                        </a:solidFill>
                      </a:endParaRPr>
                    </a:p>
                  </a:txBody>
                  <a:tcPr anchor="ctr"/>
                </a:tc>
              </a:tr>
            </a:tbl>
          </a:graphicData>
        </a:graphic>
      </p:graphicFrame>
      <p:sp>
        <p:nvSpPr>
          <p:cNvPr id="9" name="Rectangle 8"/>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0"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4215279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configuration</a:t>
            </a:r>
            <a:endParaRPr lang="en-US" dirty="0">
              <a:solidFill>
                <a:schemeClr val="accent1">
                  <a:lumMod val="75000"/>
                </a:schemeClr>
              </a:solidFill>
            </a:endParaRPr>
          </a:p>
        </p:txBody>
      </p:sp>
      <p:sp>
        <p:nvSpPr>
          <p:cNvPr id="7" name="TextBox 6"/>
          <p:cNvSpPr txBox="1"/>
          <p:nvPr/>
        </p:nvSpPr>
        <p:spPr>
          <a:xfrm>
            <a:off x="609600" y="1143000"/>
            <a:ext cx="8153400" cy="2308324"/>
          </a:xfrm>
          <a:prstGeom prst="rect">
            <a:avLst/>
          </a:prstGeom>
          <a:noFill/>
        </p:spPr>
        <p:txBody>
          <a:bodyPr wrap="square" rtlCol="0">
            <a:spAutoFit/>
          </a:bodyPr>
          <a:lstStyle/>
          <a:p>
            <a:r>
              <a:rPr lang="en-US" sz="1600" u="sng" dirty="0" smtClean="0"/>
              <a:t>TMA Import Steps</a:t>
            </a:r>
            <a:endParaRPr lang="en-US" sz="1600" dirty="0" smtClean="0"/>
          </a:p>
          <a:p>
            <a:pPr lvl="0"/>
            <a:r>
              <a:rPr lang="en-US" sz="1600" dirty="0" smtClean="0"/>
              <a:t>1.  Place copy of </a:t>
            </a:r>
            <a:r>
              <a:rPr lang="en-US" sz="1600" dirty="0" err="1" smtClean="0"/>
              <a:t>COBie</a:t>
            </a:r>
            <a:r>
              <a:rPr lang="en-US" sz="1600" dirty="0" smtClean="0"/>
              <a:t> xml file in the </a:t>
            </a:r>
            <a:r>
              <a:rPr lang="en-US" sz="1600" dirty="0" err="1" smtClean="0"/>
              <a:t>COBie</a:t>
            </a:r>
            <a:r>
              <a:rPr lang="en-US" sz="1600" dirty="0" smtClean="0"/>
              <a:t> directory and rename it to COBie2.xml.</a:t>
            </a:r>
          </a:p>
          <a:p>
            <a:pPr lvl="0"/>
            <a:r>
              <a:rPr lang="en-US" sz="1600" dirty="0" smtClean="0"/>
              <a:t>2.  Open COBie2.xml file and convert it to an .</a:t>
            </a:r>
            <a:r>
              <a:rPr lang="en-US" sz="1600" dirty="0" err="1" smtClean="0"/>
              <a:t>xlsx</a:t>
            </a:r>
            <a:r>
              <a:rPr lang="en-US" sz="1600" dirty="0" smtClean="0"/>
              <a:t> (Excel 2007) format and save.</a:t>
            </a:r>
          </a:p>
          <a:p>
            <a:pPr lvl="0"/>
            <a:r>
              <a:rPr lang="en-US" sz="1600" dirty="0" smtClean="0"/>
              <a:t>3.  Launch the TMA MS Access Import tool.</a:t>
            </a:r>
          </a:p>
          <a:p>
            <a:pPr lvl="0"/>
            <a:r>
              <a:rPr lang="en-US" sz="1600" dirty="0" smtClean="0"/>
              <a:t>4.  Select the facility and repair center and execute the import.</a:t>
            </a:r>
          </a:p>
          <a:p>
            <a:pPr lvl="0"/>
            <a:r>
              <a:rPr lang="en-US" sz="1600" dirty="0" smtClean="0"/>
              <a:t>5.  Login to the </a:t>
            </a:r>
            <a:r>
              <a:rPr lang="en-US" sz="1600" dirty="0" err="1" smtClean="0"/>
              <a:t>WebTMA</a:t>
            </a:r>
            <a:r>
              <a:rPr lang="en-US" sz="1600" dirty="0" smtClean="0"/>
              <a:t> application and assign user security rights to access imported records.</a:t>
            </a:r>
          </a:p>
          <a:p>
            <a:r>
              <a:rPr lang="en-US" sz="1600" dirty="0" smtClean="0"/>
              <a:t> </a:t>
            </a:r>
          </a:p>
          <a:p>
            <a:r>
              <a:rPr lang="en-US" sz="1600" dirty="0" smtClean="0"/>
              <a:t>For configuration details with the </a:t>
            </a:r>
            <a:r>
              <a:rPr lang="en-US" sz="1600" dirty="0" err="1" smtClean="0"/>
              <a:t>WebTMA</a:t>
            </a:r>
            <a:r>
              <a:rPr lang="en-US" sz="1600" dirty="0" smtClean="0"/>
              <a:t> product, please reference the </a:t>
            </a:r>
            <a:r>
              <a:rPr lang="en-US" sz="1600" dirty="0" err="1" smtClean="0"/>
              <a:t>COBie</a:t>
            </a:r>
            <a:r>
              <a:rPr lang="en-US" sz="1600" dirty="0" smtClean="0"/>
              <a:t> link on the Building Smart Alliance website and open the TMA Configuration Guide.</a:t>
            </a:r>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0"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1"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170591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solidFill>
                  <a:schemeClr val="accent1">
                    <a:lumMod val="75000"/>
                  </a:schemeClr>
                </a:solidFill>
              </a:rPr>
              <a:t> </a:t>
            </a:r>
            <a:r>
              <a:rPr lang="en-US" sz="2800" dirty="0" smtClean="0">
                <a:solidFill>
                  <a:schemeClr val="accent1">
                    <a:lumMod val="75000"/>
                  </a:schemeClr>
                </a:solidFill>
              </a:rPr>
              <a:t>process</a:t>
            </a:r>
            <a:endParaRPr lang="en-US" sz="2800" dirty="0">
              <a:solidFill>
                <a:schemeClr val="accent1">
                  <a:lumMod val="75000"/>
                </a:schemeClr>
              </a:solidFill>
            </a:endParaRPr>
          </a:p>
        </p:txBody>
      </p:sp>
      <p:sp>
        <p:nvSpPr>
          <p:cNvPr id="13" name="Content Placeholder 12"/>
          <p:cNvSpPr>
            <a:spLocks noGrp="1"/>
          </p:cNvSpPr>
          <p:nvPr>
            <p:ph idx="1"/>
          </p:nvPr>
        </p:nvSpPr>
        <p:spPr/>
        <p:txBody>
          <a:bodyPr/>
          <a:lstStyle/>
          <a:p>
            <a:pPr>
              <a:buNone/>
            </a:pPr>
            <a:endParaRPr lang="en-US" dirty="0"/>
          </a:p>
        </p:txBody>
      </p:sp>
      <p:sp>
        <p:nvSpPr>
          <p:cNvPr id="14" name="Text Placeholder 13"/>
          <p:cNvSpPr>
            <a:spLocks noGrp="1"/>
          </p:cNvSpPr>
          <p:nvPr>
            <p:ph type="body" sz="half" idx="2"/>
          </p:nvPr>
        </p:nvSpPr>
        <p:spPr/>
        <p:txBody>
          <a:bodyPr>
            <a:normAutofit/>
          </a:bodyPr>
          <a:lstStyle/>
          <a:p>
            <a:r>
              <a:rPr lang="en-US" sz="1800" dirty="0" smtClean="0"/>
              <a:t>Choose a facility in which the building being imported will be linked, and associate a repair center/cost center for the building.</a:t>
            </a:r>
          </a:p>
          <a:p>
            <a:endParaRPr lang="en-US" sz="1800" dirty="0" smtClean="0"/>
          </a:p>
          <a:p>
            <a:r>
              <a:rPr lang="en-US" sz="1800" dirty="0" smtClean="0"/>
              <a:t>Select the Execute command to begin the import process from the </a:t>
            </a:r>
            <a:r>
              <a:rPr lang="en-US" sz="1800" dirty="0" err="1" smtClean="0"/>
              <a:t>COBie</a:t>
            </a:r>
            <a:r>
              <a:rPr lang="en-US" sz="1800" dirty="0" smtClean="0"/>
              <a:t> document.  </a:t>
            </a:r>
            <a:endParaRPr lang="en-US" sz="1800"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0"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1"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pic>
        <p:nvPicPr>
          <p:cNvPr id="12" name="Picture 1"/>
          <p:cNvPicPr>
            <a:picLocks noChangeAspect="1" noChangeArrowheads="1"/>
          </p:cNvPicPr>
          <p:nvPr/>
        </p:nvPicPr>
        <p:blipFill>
          <a:blip r:embed="rId2" cstate="print"/>
          <a:srcRect/>
          <a:stretch>
            <a:fillRect/>
          </a:stretch>
        </p:blipFill>
        <p:spPr bwMode="auto">
          <a:xfrm>
            <a:off x="3810000" y="1066800"/>
            <a:ext cx="4571868" cy="4057650"/>
          </a:xfrm>
          <a:prstGeom prst="rect">
            <a:avLst/>
          </a:prstGeom>
          <a:noFill/>
          <a:ln w="9525">
            <a:noFill/>
            <a:miter lim="800000"/>
            <a:headEnd/>
            <a:tailEnd/>
          </a:ln>
        </p:spPr>
      </p:pic>
    </p:spTree>
    <p:extLst>
      <p:ext uri="{BB962C8B-B14F-4D97-AF65-F5344CB8AC3E}">
        <p14:creationId xmlns:p14="http://schemas.microsoft.com/office/powerpoint/2010/main" xmlns="" val="1521454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 </a:t>
            </a:r>
            <a:r>
              <a:rPr lang="en-US" sz="2800" dirty="0" smtClean="0">
                <a:solidFill>
                  <a:schemeClr val="accent1">
                    <a:lumMod val="75000"/>
                  </a:schemeClr>
                </a:solidFill>
              </a:rPr>
              <a:t>process</a:t>
            </a:r>
            <a:endParaRPr lang="en-US" sz="2800" dirty="0"/>
          </a:p>
        </p:txBody>
      </p:sp>
      <p:pic>
        <p:nvPicPr>
          <p:cNvPr id="5" name="Content Placeholder 4" descr="COBie Import.gif"/>
          <p:cNvPicPr>
            <a:picLocks noGrp="1" noChangeAspect="1"/>
          </p:cNvPicPr>
          <p:nvPr>
            <p:ph idx="1"/>
          </p:nvPr>
        </p:nvPicPr>
        <p:blipFill>
          <a:blip r:embed="rId2" cstate="print"/>
          <a:stretch>
            <a:fillRect/>
          </a:stretch>
        </p:blipFill>
        <p:spPr>
          <a:xfrm>
            <a:off x="3797300" y="1199356"/>
            <a:ext cx="4667250" cy="4000500"/>
          </a:xfrm>
        </p:spPr>
      </p:pic>
      <p:sp>
        <p:nvSpPr>
          <p:cNvPr id="4" name="Text Placeholder 3"/>
          <p:cNvSpPr>
            <a:spLocks noGrp="1"/>
          </p:cNvSpPr>
          <p:nvPr>
            <p:ph type="body" sz="half" idx="2"/>
          </p:nvPr>
        </p:nvSpPr>
        <p:spPr/>
        <p:txBody>
          <a:bodyPr>
            <a:normAutofit/>
          </a:bodyPr>
          <a:lstStyle/>
          <a:p>
            <a:r>
              <a:rPr lang="en-US" sz="2000" dirty="0" err="1" smtClean="0"/>
              <a:t>COBie</a:t>
            </a:r>
            <a:r>
              <a:rPr lang="en-US" sz="2000" dirty="0" smtClean="0"/>
              <a:t> import process is completed!</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contacts</a:t>
            </a:r>
            <a:endParaRPr lang="en-US" dirty="0">
              <a:solidFill>
                <a:schemeClr val="accent1">
                  <a:lumMod val="75000"/>
                </a:schemeClr>
              </a:solidFill>
            </a:endParaRPr>
          </a:p>
        </p:txBody>
      </p:sp>
      <p:sp>
        <p:nvSpPr>
          <p:cNvPr id="3" name="Content Placeholder 2"/>
          <p:cNvSpPr>
            <a:spLocks noGrp="1"/>
          </p:cNvSpPr>
          <p:nvPr>
            <p:ph idx="1"/>
          </p:nvPr>
        </p:nvSpPr>
        <p:spPr>
          <a:xfrm>
            <a:off x="685800" y="1318418"/>
            <a:ext cx="2362200" cy="4525963"/>
          </a:xfrm>
        </p:spPr>
        <p:txBody>
          <a:bodyPr>
            <a:normAutofit/>
          </a:bodyPr>
          <a:lstStyle/>
          <a:p>
            <a:pPr marL="0" indent="0">
              <a:buNone/>
            </a:pPr>
            <a:r>
              <a:rPr lang="en-US" sz="2400" dirty="0" smtClean="0"/>
              <a:t>COBie support</a:t>
            </a:r>
          </a:p>
          <a:p>
            <a:pPr marL="0" indent="0" algn="r">
              <a:buNone/>
            </a:pPr>
            <a:r>
              <a:rPr lang="en-US" sz="2400" dirty="0" smtClean="0"/>
              <a:t>name:</a:t>
            </a:r>
          </a:p>
          <a:p>
            <a:pPr marL="0" indent="0" algn="r">
              <a:buNone/>
            </a:pPr>
            <a:r>
              <a:rPr lang="en-US" sz="2400" dirty="0" smtClean="0"/>
              <a:t> phone:</a:t>
            </a:r>
          </a:p>
          <a:p>
            <a:pPr marL="0" indent="0" algn="r">
              <a:buNone/>
            </a:pPr>
            <a:r>
              <a:rPr lang="en-US" sz="2400" dirty="0" smtClean="0"/>
              <a:t> email:</a:t>
            </a:r>
          </a:p>
          <a:p>
            <a:pPr marL="0" indent="0" algn="r">
              <a:buNone/>
            </a:pPr>
            <a:r>
              <a:rPr lang="en-US" sz="2400" dirty="0"/>
              <a:t> </a:t>
            </a:r>
            <a:r>
              <a:rPr lang="en-US" sz="2400" dirty="0" smtClean="0"/>
              <a:t>web: </a:t>
            </a:r>
          </a:p>
          <a:p>
            <a:pPr marL="0" indent="0" algn="r">
              <a:buNone/>
            </a:pPr>
            <a:endParaRPr lang="en-US" sz="2400" dirty="0" smtClean="0"/>
          </a:p>
          <a:p>
            <a:pPr marL="0" indent="0">
              <a:buNone/>
            </a:pPr>
            <a:r>
              <a:rPr lang="en-US" sz="2400" dirty="0" smtClean="0"/>
              <a:t>marketing POC</a:t>
            </a:r>
          </a:p>
          <a:p>
            <a:pPr marL="0" indent="0" algn="r">
              <a:buNone/>
            </a:pPr>
            <a:r>
              <a:rPr lang="en-US" sz="2400" dirty="0" smtClean="0"/>
              <a:t>name:</a:t>
            </a:r>
          </a:p>
          <a:p>
            <a:pPr marL="0" indent="0" algn="r">
              <a:buNone/>
            </a:pPr>
            <a:r>
              <a:rPr lang="en-US" sz="2400" dirty="0" smtClean="0"/>
              <a:t> phone:</a:t>
            </a:r>
          </a:p>
          <a:p>
            <a:pPr marL="0" indent="0" algn="r">
              <a:buNone/>
            </a:pPr>
            <a:r>
              <a:rPr lang="en-US" sz="2400" dirty="0" smtClean="0"/>
              <a:t> email:</a:t>
            </a:r>
            <a:endParaRPr lang="en-US" sz="2400" dirty="0"/>
          </a:p>
        </p:txBody>
      </p:sp>
      <p:sp>
        <p:nvSpPr>
          <p:cNvPr id="8" name="Content Placeholder 2"/>
          <p:cNvSpPr txBox="1">
            <a:spLocks/>
          </p:cNvSpPr>
          <p:nvPr/>
        </p:nvSpPr>
        <p:spPr>
          <a:xfrm>
            <a:off x="5105400" y="1295400"/>
            <a:ext cx="2133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p>
        </p:txBody>
      </p:sp>
      <p:sp>
        <p:nvSpPr>
          <p:cNvPr id="9" name="TextBox 8"/>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smtClean="0"/>
          </a:p>
          <a:p>
            <a:pPr algn="l"/>
            <a:r>
              <a:rPr lang="en-US" dirty="0" smtClean="0"/>
              <a:t> Ross Powell, Senior Account Executive</a:t>
            </a:r>
            <a:endParaRPr lang="en-US" dirty="0"/>
          </a:p>
          <a:p>
            <a:pPr algn="l"/>
            <a:r>
              <a:rPr lang="en-US" dirty="0" smtClean="0"/>
              <a:t> (800) 862-1130</a:t>
            </a:r>
            <a:endParaRPr lang="en-US" dirty="0"/>
          </a:p>
          <a:p>
            <a:pPr algn="l"/>
            <a:r>
              <a:rPr lang="en-US" dirty="0" smtClean="0"/>
              <a:t> ross.powell@tmasystems.com</a:t>
            </a:r>
          </a:p>
          <a:p>
            <a:pPr algn="l"/>
            <a:r>
              <a:rPr lang="en-US" dirty="0"/>
              <a:t> </a:t>
            </a:r>
            <a:r>
              <a:rPr lang="en-US" dirty="0" smtClean="0"/>
              <a:t>www.tmasystems.com</a:t>
            </a:r>
            <a:endParaRPr lang="en-US" dirty="0"/>
          </a:p>
          <a:p>
            <a:pPr algn="l"/>
            <a:endParaRPr lang="en-US" dirty="0"/>
          </a:p>
          <a:p>
            <a:pPr algn="l"/>
            <a:r>
              <a:rPr lang="en-US" dirty="0" smtClean="0"/>
              <a:t> </a:t>
            </a:r>
          </a:p>
          <a:p>
            <a:pPr algn="l"/>
            <a:r>
              <a:rPr lang="en-US" dirty="0" smtClean="0"/>
              <a:t> Dustin Taylor, Vice President</a:t>
            </a:r>
          </a:p>
          <a:p>
            <a:pPr algn="l"/>
            <a:r>
              <a:rPr lang="en-US" dirty="0" smtClean="0"/>
              <a:t> (800) 862-1130</a:t>
            </a:r>
          </a:p>
          <a:p>
            <a:pPr algn="l"/>
            <a:r>
              <a:rPr lang="en-US" dirty="0" smtClean="0"/>
              <a:t> dustin.taylor@tmasystems.com </a:t>
            </a:r>
            <a:endParaRPr lang="en-US" dirty="0"/>
          </a:p>
          <a:p>
            <a:pPr algn="l"/>
            <a:endParaRPr lang="en-US" dirty="0"/>
          </a:p>
        </p:txBody>
      </p:sp>
      <p:sp>
        <p:nvSpPr>
          <p:cNvPr id="10" name="Rectangle 9"/>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1"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2"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3"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2186520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solidFill>
                  <a:schemeClr val="accent1">
                    <a:lumMod val="75000"/>
                  </a:schemeClr>
                </a:solidFill>
              </a:rPr>
              <a:t> product description</a:t>
            </a:r>
            <a:endParaRPr lang="en-US" sz="2400" dirty="0">
              <a:solidFill>
                <a:schemeClr val="accent1">
                  <a:lumMod val="75000"/>
                </a:schemeClr>
              </a:solidFill>
            </a:endParaRPr>
          </a:p>
        </p:txBody>
      </p:sp>
      <p:sp>
        <p:nvSpPr>
          <p:cNvPr id="14" name="Content Placeholder 13"/>
          <p:cNvSpPr>
            <a:spLocks noGrp="1"/>
          </p:cNvSpPr>
          <p:nvPr>
            <p:ph idx="1"/>
          </p:nvPr>
        </p:nvSpPr>
        <p:spPr/>
        <p:txBody>
          <a:bodyPr>
            <a:normAutofit/>
          </a:bodyPr>
          <a:lstStyle/>
          <a:p>
            <a:endParaRPr lang="en-US" sz="1600" dirty="0" smtClean="0"/>
          </a:p>
          <a:p>
            <a:endParaRPr lang="en-US" sz="1600" dirty="0" smtClean="0"/>
          </a:p>
          <a:p>
            <a:endParaRPr lang="en-US" sz="1600" dirty="0" smtClean="0"/>
          </a:p>
          <a:p>
            <a:r>
              <a:rPr lang="en-US" sz="1600" dirty="0" err="1" smtClean="0"/>
              <a:t>WebTMA</a:t>
            </a:r>
            <a:r>
              <a:rPr lang="en-US" sz="1600" dirty="0" smtClean="0"/>
              <a:t> is a true enterprise-wide web application (written and developed entirely in Microsoft .NET technology). With more than 1,400 clients, our CMMS solution effectively helps organizations better manage technicians' time, which in turn reduces overall costs.</a:t>
            </a:r>
          </a:p>
          <a:p>
            <a:pPr>
              <a:buNone/>
            </a:pPr>
            <a:endParaRPr lang="en-US" sz="800" dirty="0" smtClean="0"/>
          </a:p>
          <a:p>
            <a:r>
              <a:rPr lang="en-US" sz="1600" dirty="0" err="1" smtClean="0"/>
              <a:t>WebTMA</a:t>
            </a:r>
            <a:r>
              <a:rPr lang="en-US" sz="1600" dirty="0" smtClean="0"/>
              <a:t> has a broad feature set that allows for multiple client locations while still accommodating the unique business needs for individual campus/business units.</a:t>
            </a:r>
          </a:p>
          <a:p>
            <a:pPr>
              <a:buNone/>
            </a:pPr>
            <a:endParaRPr lang="en-US" sz="800" dirty="0" smtClean="0"/>
          </a:p>
          <a:p>
            <a:r>
              <a:rPr lang="en-US" sz="1600" dirty="0" smtClean="0"/>
              <a:t>The </a:t>
            </a:r>
            <a:r>
              <a:rPr lang="en-US" sz="1600" dirty="0" err="1" smtClean="0"/>
              <a:t>WebTMA</a:t>
            </a:r>
            <a:r>
              <a:rPr lang="en-US" sz="1600" dirty="0" smtClean="0"/>
              <a:t> solution has a significant amount of data loaded in the system, such as PM procedures, task codes, reports, etc. that enable clients to quickly recognize system operability. Furthermore, TMA offers numerous tools during system implementation, such as an implementation portal. Start the implementation process in a matter of days from purchase rather than weeks or months.</a:t>
            </a:r>
          </a:p>
          <a:p>
            <a:endParaRPr lang="en-US" sz="1800" dirty="0" smtClean="0"/>
          </a:p>
          <a:p>
            <a:endParaRPr lang="en-US" sz="1800" dirty="0" smtClean="0"/>
          </a:p>
          <a:p>
            <a:endParaRPr lang="en-US" dirty="0"/>
          </a:p>
        </p:txBody>
      </p:sp>
      <p:sp>
        <p:nvSpPr>
          <p:cNvPr id="15" name="Text Placeholder 14"/>
          <p:cNvSpPr>
            <a:spLocks noGrp="1"/>
          </p:cNvSpPr>
          <p:nvPr>
            <p:ph type="body" sz="half" idx="2"/>
          </p:nvPr>
        </p:nvSpPr>
        <p:spPr/>
        <p:txBody>
          <a:bodyPr>
            <a:normAutofit/>
          </a:bodyPr>
          <a:lstStyle/>
          <a:p>
            <a:r>
              <a:rPr lang="en-US" sz="1800" b="1" dirty="0" err="1" smtClean="0"/>
              <a:t>WebTMA</a:t>
            </a:r>
            <a:r>
              <a:rPr lang="en-US" sz="1800" dirty="0" smtClean="0"/>
              <a:t> is a robust, web-based CMMS solution, which can be provided either as a client-hosted solution or </a:t>
            </a:r>
            <a:r>
              <a:rPr lang="en-US" sz="1800" dirty="0" err="1" smtClean="0"/>
              <a:t>WebTMA</a:t>
            </a:r>
            <a:r>
              <a:rPr lang="en-US" sz="1800" dirty="0" smtClean="0"/>
              <a:t> as a service solution(</a:t>
            </a:r>
            <a:r>
              <a:rPr lang="en-US" sz="1800" dirty="0" err="1" smtClean="0"/>
              <a:t>SaaS</a:t>
            </a:r>
            <a:r>
              <a:rPr lang="en-US" sz="1800" dirty="0" smtClean="0"/>
              <a:t>). It provides the highest level of data integrity, maximum uptime, and advanced functionality along with a robust product feature set.</a:t>
            </a:r>
            <a:endParaRPr lang="en-US" sz="1800" dirty="0"/>
          </a:p>
        </p:txBody>
      </p:sp>
      <p:sp>
        <p:nvSpPr>
          <p:cNvPr id="16" name="Rectangle 15"/>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7"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8"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9"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4133472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52600"/>
            <a:ext cx="7772400" cy="1470025"/>
          </a:xfrm>
        </p:spPr>
        <p:txBody>
          <a:bodyPr>
            <a:normAutofit/>
          </a:bodyPr>
          <a:lstStyle/>
          <a:p>
            <a:r>
              <a:rPr lang="en-US" dirty="0" err="1" smtClean="0"/>
              <a:t>COBie</a:t>
            </a:r>
            <a:r>
              <a:rPr lang="en-US" dirty="0" smtClean="0"/>
              <a:t> </a:t>
            </a:r>
            <a:r>
              <a:rPr lang="en-US" dirty="0" smtClean="0"/>
              <a:t>Import </a:t>
            </a:r>
            <a:r>
              <a:rPr lang="en-US" dirty="0" smtClean="0"/>
              <a:t>D</a:t>
            </a:r>
            <a:r>
              <a:rPr lang="en-US" dirty="0" smtClean="0"/>
              <a:t>emo</a:t>
            </a:r>
            <a:endParaRPr lang="en-US" dirty="0"/>
          </a:p>
        </p:txBody>
      </p:sp>
      <p:pic>
        <p:nvPicPr>
          <p:cNvPr id="1026" name="Picture 2" descr="C:\Users\bill\Documents\bim\app-cobie\COBie challenge pages\New Microsoft Visio Drawing.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6253" y="5256308"/>
            <a:ext cx="2033989" cy="801716"/>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bill\Documents\bim\app-cobie\COBie challenge pages\New Microsoft Visio Drawing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23653" y="5200851"/>
            <a:ext cx="1635125" cy="91262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11"/>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3"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4"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5"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pic>
        <p:nvPicPr>
          <p:cNvPr id="10" name="Picture 2" descr="newlogo"/>
          <p:cNvPicPr>
            <a:picLocks noChangeAspect="1" noChangeArrowheads="1"/>
          </p:cNvPicPr>
          <p:nvPr/>
        </p:nvPicPr>
        <p:blipFill>
          <a:blip r:embed="rId4" cstate="print"/>
          <a:srcRect/>
          <a:stretch>
            <a:fillRect/>
          </a:stretch>
        </p:blipFill>
        <p:spPr bwMode="auto">
          <a:xfrm>
            <a:off x="3352800" y="5410200"/>
            <a:ext cx="2362200" cy="457200"/>
          </a:xfrm>
          <a:prstGeom prst="rect">
            <a:avLst/>
          </a:prstGeom>
          <a:noFill/>
          <a:ln w="9525">
            <a:noFill/>
            <a:miter lim="800000"/>
            <a:headEnd/>
            <a:tailEnd/>
          </a:ln>
        </p:spPr>
      </p:pic>
    </p:spTree>
    <p:extLst>
      <p:ext uri="{BB962C8B-B14F-4D97-AF65-F5344CB8AC3E}">
        <p14:creationId xmlns:p14="http://schemas.microsoft.com/office/powerpoint/2010/main" xmlns="" val="3905574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solidFill>
                  <a:schemeClr val="accent1">
                    <a:lumMod val="75000"/>
                  </a:schemeClr>
                </a:solidFill>
              </a:rPr>
              <a:t> product features</a:t>
            </a:r>
            <a:endParaRPr lang="en-US" sz="2400" dirty="0">
              <a:solidFill>
                <a:schemeClr val="accent1">
                  <a:lumMod val="75000"/>
                </a:schemeClr>
              </a:solidFill>
            </a:endParaRPr>
          </a:p>
        </p:txBody>
      </p:sp>
      <p:sp>
        <p:nvSpPr>
          <p:cNvPr id="14" name="Content Placeholder 13"/>
          <p:cNvSpPr>
            <a:spLocks noGrp="1"/>
          </p:cNvSpPr>
          <p:nvPr>
            <p:ph idx="1"/>
          </p:nvPr>
        </p:nvSpPr>
        <p:spPr/>
        <p:txBody>
          <a:bodyPr numCol="2">
            <a:normAutofit fontScale="92500" lnSpcReduction="10000"/>
          </a:bodyPr>
          <a:lstStyle/>
          <a:p>
            <a:endParaRPr lang="en-US" sz="1600" dirty="0" smtClean="0"/>
          </a:p>
          <a:p>
            <a:pPr>
              <a:buNone/>
            </a:pPr>
            <a:r>
              <a:rPr lang="en-US" sz="1500" u="sng" dirty="0" smtClean="0"/>
              <a:t>Base Module</a:t>
            </a:r>
          </a:p>
          <a:p>
            <a:r>
              <a:rPr lang="en-US" sz="1400" dirty="0" smtClean="0"/>
              <a:t>Work Order Management</a:t>
            </a:r>
          </a:p>
          <a:p>
            <a:r>
              <a:rPr lang="en-US" sz="1400" dirty="0" smtClean="0"/>
              <a:t>Planned Maintenance Management</a:t>
            </a:r>
          </a:p>
          <a:p>
            <a:r>
              <a:rPr lang="en-US" sz="1400" dirty="0" smtClean="0"/>
              <a:t>Equipment Management</a:t>
            </a:r>
          </a:p>
          <a:p>
            <a:r>
              <a:rPr lang="en-US" sz="1400" dirty="0" smtClean="0"/>
              <a:t>Asset Management</a:t>
            </a:r>
          </a:p>
          <a:p>
            <a:r>
              <a:rPr lang="en-US" sz="1400" dirty="0" smtClean="0"/>
              <a:t>Vehicle Maintenance Management</a:t>
            </a:r>
          </a:p>
          <a:p>
            <a:r>
              <a:rPr lang="en-US" sz="1400" dirty="0" smtClean="0"/>
              <a:t>Building/Space Management</a:t>
            </a:r>
          </a:p>
          <a:p>
            <a:r>
              <a:rPr lang="en-US" sz="1400" dirty="0" smtClean="0"/>
              <a:t>Basic Human Resource Management</a:t>
            </a:r>
          </a:p>
          <a:p>
            <a:r>
              <a:rPr lang="en-US" sz="1400" dirty="0" smtClean="0"/>
              <a:t>Escalation and Notification</a:t>
            </a:r>
          </a:p>
          <a:p>
            <a:pPr>
              <a:buNone/>
            </a:pPr>
            <a:endParaRPr lang="en-US" sz="1400" u="sng" dirty="0" smtClean="0"/>
          </a:p>
          <a:p>
            <a:pPr>
              <a:buNone/>
            </a:pPr>
            <a:r>
              <a:rPr lang="en-US" sz="1500" u="sng" dirty="0" smtClean="0"/>
              <a:t>Optional Modules</a:t>
            </a:r>
          </a:p>
          <a:p>
            <a:r>
              <a:rPr lang="en-US" sz="1400" dirty="0" smtClean="0"/>
              <a:t>Material Management Module</a:t>
            </a:r>
          </a:p>
          <a:p>
            <a:r>
              <a:rPr lang="en-US" sz="1400" dirty="0" err="1" smtClean="0"/>
              <a:t>mobileTMA</a:t>
            </a:r>
            <a:endParaRPr lang="en-US" sz="1400" dirty="0" smtClean="0"/>
          </a:p>
          <a:p>
            <a:r>
              <a:rPr lang="en-US" sz="1400" dirty="0" smtClean="0"/>
              <a:t>Project Management Module</a:t>
            </a:r>
          </a:p>
          <a:p>
            <a:r>
              <a:rPr lang="en-US" sz="1400" dirty="0" smtClean="0"/>
              <a:t>Facility Resource Scheduler</a:t>
            </a:r>
          </a:p>
          <a:p>
            <a:r>
              <a:rPr lang="en-US" sz="1400" dirty="0" smtClean="0"/>
              <a:t>Time Manager Module</a:t>
            </a:r>
          </a:p>
          <a:p>
            <a:r>
              <a:rPr lang="en-US" sz="1400" dirty="0" smtClean="0"/>
              <a:t>Fleet Management</a:t>
            </a:r>
          </a:p>
          <a:p>
            <a:r>
              <a:rPr lang="en-US" sz="1400" dirty="0" smtClean="0"/>
              <a:t>Contract Management Module</a:t>
            </a:r>
          </a:p>
          <a:p>
            <a:r>
              <a:rPr lang="en-US" sz="1400" dirty="0" smtClean="0"/>
              <a:t>Universal Financial Interface</a:t>
            </a:r>
          </a:p>
          <a:p>
            <a:r>
              <a:rPr lang="en-US" sz="1400" dirty="0" smtClean="0"/>
              <a:t>Service Request Module</a:t>
            </a:r>
          </a:p>
          <a:p>
            <a:r>
              <a:rPr lang="en-US" sz="1400" dirty="0" smtClean="0"/>
              <a:t>Utility Management</a:t>
            </a:r>
          </a:p>
          <a:p>
            <a:endParaRPr lang="en-US" sz="1300" dirty="0" smtClean="0"/>
          </a:p>
          <a:p>
            <a:pPr>
              <a:buNone/>
            </a:pPr>
            <a:endParaRPr lang="en-US" sz="1300" dirty="0" smtClean="0"/>
          </a:p>
          <a:p>
            <a:endParaRPr lang="en-US" sz="1500" dirty="0" smtClean="0"/>
          </a:p>
          <a:p>
            <a:pPr>
              <a:buNone/>
            </a:pPr>
            <a:endParaRPr lang="en-US" sz="1500" dirty="0" smtClean="0"/>
          </a:p>
          <a:p>
            <a:r>
              <a:rPr lang="en-US" sz="1400" dirty="0" smtClean="0"/>
              <a:t>Failure Analysis/Risk Assessment</a:t>
            </a:r>
          </a:p>
          <a:p>
            <a:r>
              <a:rPr lang="en-US" sz="1400" dirty="0" smtClean="0"/>
              <a:t>Approval/Authorization Routing</a:t>
            </a:r>
          </a:p>
          <a:p>
            <a:r>
              <a:rPr lang="en-US" sz="1400" dirty="0" smtClean="0"/>
              <a:t>Training Management</a:t>
            </a:r>
          </a:p>
          <a:p>
            <a:r>
              <a:rPr lang="en-US" sz="1400" dirty="0" smtClean="0"/>
              <a:t>Task Library (300 plus)</a:t>
            </a:r>
          </a:p>
          <a:p>
            <a:r>
              <a:rPr lang="en-US" sz="1400" dirty="0" smtClean="0"/>
              <a:t>Linked Documents</a:t>
            </a:r>
          </a:p>
          <a:p>
            <a:r>
              <a:rPr lang="en-US" sz="1400" dirty="0" smtClean="0"/>
              <a:t>Report Writer</a:t>
            </a:r>
          </a:p>
          <a:p>
            <a:r>
              <a:rPr lang="en-US" sz="1400" dirty="0" smtClean="0"/>
              <a:t>Customer Surveys</a:t>
            </a:r>
          </a:p>
          <a:p>
            <a:endParaRPr lang="en-US" sz="1400" dirty="0" smtClean="0"/>
          </a:p>
          <a:p>
            <a:endParaRPr lang="en-US" sz="1400" dirty="0" smtClean="0"/>
          </a:p>
          <a:p>
            <a:pPr>
              <a:buNone/>
            </a:pPr>
            <a:endParaRPr lang="en-US" sz="1400" dirty="0" smtClean="0"/>
          </a:p>
          <a:p>
            <a:pPr>
              <a:buNone/>
            </a:pPr>
            <a:endParaRPr lang="en-US" sz="1400" dirty="0" smtClean="0"/>
          </a:p>
          <a:p>
            <a:r>
              <a:rPr lang="en-US" sz="1400" dirty="0" smtClean="0"/>
              <a:t>Key Management</a:t>
            </a:r>
          </a:p>
          <a:p>
            <a:r>
              <a:rPr lang="en-US" sz="1400" dirty="0" smtClean="0"/>
              <a:t>Executive Dashboard</a:t>
            </a:r>
          </a:p>
          <a:p>
            <a:r>
              <a:rPr lang="en-US" sz="1400" dirty="0" smtClean="0"/>
              <a:t>Event Management</a:t>
            </a:r>
          </a:p>
          <a:p>
            <a:r>
              <a:rPr lang="en-US" sz="1400" dirty="0" smtClean="0"/>
              <a:t>General Inspections</a:t>
            </a:r>
          </a:p>
          <a:p>
            <a:r>
              <a:rPr lang="en-US" sz="1400" dirty="0" err="1" smtClean="0"/>
              <a:t>cellularTMA</a:t>
            </a:r>
            <a:endParaRPr lang="en-US" sz="1400" dirty="0" smtClean="0"/>
          </a:p>
          <a:p>
            <a:r>
              <a:rPr lang="en-US" sz="1400" dirty="0" smtClean="0"/>
              <a:t>CAFM (CAD Interface)</a:t>
            </a:r>
          </a:p>
          <a:p>
            <a:r>
              <a:rPr lang="en-US" sz="1400" dirty="0" smtClean="0"/>
              <a:t>Custodial Management</a:t>
            </a:r>
          </a:p>
          <a:p>
            <a:r>
              <a:rPr lang="en-US" sz="1400" dirty="0" smtClean="0"/>
              <a:t>Room Inspections</a:t>
            </a:r>
          </a:p>
          <a:p>
            <a:r>
              <a:rPr lang="en-US" sz="1400" dirty="0" smtClean="0"/>
              <a:t>GIS Interface</a:t>
            </a:r>
            <a:endParaRPr lang="en-US" sz="1400" dirty="0"/>
          </a:p>
        </p:txBody>
      </p:sp>
      <p:sp>
        <p:nvSpPr>
          <p:cNvPr id="15" name="Text Placeholder 14"/>
          <p:cNvSpPr>
            <a:spLocks noGrp="1"/>
          </p:cNvSpPr>
          <p:nvPr>
            <p:ph type="body" sz="half" idx="2"/>
          </p:nvPr>
        </p:nvSpPr>
        <p:spPr/>
        <p:txBody>
          <a:bodyPr>
            <a:normAutofit/>
          </a:bodyPr>
          <a:lstStyle/>
          <a:p>
            <a:r>
              <a:rPr lang="en-US" sz="1800" b="1" dirty="0" err="1" smtClean="0"/>
              <a:t>WebTMA</a:t>
            </a:r>
            <a:r>
              <a:rPr lang="en-US" sz="1600" dirty="0" smtClean="0"/>
              <a:t> is offered as integrated software modules, which allows you to purchase only the functionality your organization needs. </a:t>
            </a:r>
            <a:r>
              <a:rPr lang="en-US" sz="1600" dirty="0" err="1" smtClean="0"/>
              <a:t>WebTMA</a:t>
            </a:r>
            <a:r>
              <a:rPr lang="en-US" sz="1600" dirty="0" smtClean="0"/>
              <a:t> manages everything from work orders to inventory control to planned maintenance. This flexibility makes </a:t>
            </a:r>
            <a:r>
              <a:rPr lang="en-US" sz="1600" dirty="0" err="1" smtClean="0"/>
              <a:t>WebTMA</a:t>
            </a:r>
            <a:r>
              <a:rPr lang="en-US" sz="1600" dirty="0" smtClean="0"/>
              <a:t> an invaluable asset for your organization. </a:t>
            </a:r>
            <a:endParaRPr lang="en-US" sz="1600" dirty="0"/>
          </a:p>
        </p:txBody>
      </p:sp>
      <p:sp>
        <p:nvSpPr>
          <p:cNvPr id="16" name="Rectangle 15"/>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7"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8"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9"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3638317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user base</a:t>
            </a:r>
            <a:endParaRPr lang="en-US" dirty="0">
              <a:solidFill>
                <a:schemeClr val="accent1">
                  <a:lumMod val="75000"/>
                </a:schemeClr>
              </a:solidFill>
            </a:endParaRPr>
          </a:p>
        </p:txBody>
      </p:sp>
      <p:sp>
        <p:nvSpPr>
          <p:cNvPr id="3" name="Content Placeholder 2"/>
          <p:cNvSpPr>
            <a:spLocks noGrp="1"/>
          </p:cNvSpPr>
          <p:nvPr>
            <p:ph idx="1"/>
          </p:nvPr>
        </p:nvSpPr>
        <p:spPr>
          <a:xfrm>
            <a:off x="685800" y="1318418"/>
            <a:ext cx="2362200" cy="4525963"/>
          </a:xfrm>
        </p:spPr>
        <p:txBody>
          <a:bodyPr>
            <a:normAutofit/>
          </a:bodyPr>
          <a:lstStyle/>
          <a:p>
            <a:pPr marL="0" indent="0">
              <a:buNone/>
            </a:pPr>
            <a:r>
              <a:rPr lang="en-US" sz="2400" dirty="0" smtClean="0"/>
              <a:t>users</a:t>
            </a:r>
          </a:p>
          <a:p>
            <a:pPr marL="0" indent="0" algn="r">
              <a:buNone/>
            </a:pPr>
            <a:r>
              <a:rPr lang="en-US" sz="2400" dirty="0" smtClean="0"/>
              <a:t> user count:</a:t>
            </a:r>
          </a:p>
          <a:p>
            <a:pPr marL="0" indent="0" algn="r">
              <a:buNone/>
            </a:pPr>
            <a:r>
              <a:rPr lang="en-US" sz="2400" dirty="0" smtClean="0"/>
              <a:t> facility count:</a:t>
            </a:r>
          </a:p>
          <a:p>
            <a:pPr marL="0" indent="0" algn="r">
              <a:buNone/>
            </a:pPr>
            <a:r>
              <a:rPr lang="en-US" sz="2400" dirty="0" smtClean="0"/>
              <a:t>public sector:</a:t>
            </a:r>
          </a:p>
          <a:p>
            <a:pPr marL="0" indent="0" algn="r">
              <a:buNone/>
            </a:pPr>
            <a:r>
              <a:rPr lang="en-US" sz="2400" dirty="0" smtClean="0"/>
              <a:t> private sector: </a:t>
            </a:r>
          </a:p>
          <a:p>
            <a:pPr marL="0" indent="0" algn="r">
              <a:buNone/>
            </a:pPr>
            <a:endParaRPr lang="en-US" sz="2400" dirty="0" smtClean="0"/>
          </a:p>
          <a:p>
            <a:pPr marL="0" indent="0">
              <a:buNone/>
            </a:pPr>
            <a:r>
              <a:rPr lang="en-US" sz="2400" dirty="0" smtClean="0"/>
              <a:t>customers</a:t>
            </a:r>
          </a:p>
          <a:p>
            <a:pPr marL="0" indent="0" algn="r">
              <a:buNone/>
            </a:pPr>
            <a:r>
              <a:rPr lang="en-US" sz="2400" dirty="0" smtClean="0"/>
              <a:t>client:</a:t>
            </a:r>
          </a:p>
          <a:p>
            <a:pPr marL="0" indent="0" algn="r">
              <a:buNone/>
            </a:pPr>
            <a:r>
              <a:rPr lang="en-US" sz="2400" dirty="0" smtClean="0"/>
              <a:t> client:</a:t>
            </a:r>
          </a:p>
          <a:p>
            <a:pPr marL="0" indent="0" algn="r">
              <a:buNone/>
            </a:pPr>
            <a:r>
              <a:rPr lang="en-US" sz="2400" dirty="0" smtClean="0"/>
              <a:t> client:</a:t>
            </a:r>
            <a:endParaRPr lang="en-US" sz="2400" dirty="0"/>
          </a:p>
        </p:txBody>
      </p:sp>
      <p:sp>
        <p:nvSpPr>
          <p:cNvPr id="8" name="Content Placeholder 2"/>
          <p:cNvSpPr txBox="1">
            <a:spLocks/>
          </p:cNvSpPr>
          <p:nvPr/>
        </p:nvSpPr>
        <p:spPr>
          <a:xfrm>
            <a:off x="5105400" y="1295400"/>
            <a:ext cx="2133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p>
        </p:txBody>
      </p:sp>
      <p:sp>
        <p:nvSpPr>
          <p:cNvPr id="9" name="TextBox 8"/>
          <p:cNvSpPr txBox="1"/>
          <p:nvPr/>
        </p:nvSpPr>
        <p:spPr>
          <a:xfrm>
            <a:off x="3200400" y="1295400"/>
            <a:ext cx="55626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smtClean="0"/>
          </a:p>
          <a:p>
            <a:pPr algn="l"/>
            <a:r>
              <a:rPr lang="en-US" dirty="0" smtClean="0"/>
              <a:t>1,400 accounts</a:t>
            </a:r>
            <a:endParaRPr lang="en-US" dirty="0"/>
          </a:p>
          <a:p>
            <a:pPr algn="l"/>
            <a:r>
              <a:rPr lang="en-US" dirty="0" smtClean="0"/>
              <a:t> 45,000 facilities</a:t>
            </a:r>
            <a:endParaRPr lang="en-US" dirty="0"/>
          </a:p>
          <a:p>
            <a:pPr algn="l"/>
            <a:r>
              <a:rPr lang="en-US" dirty="0" smtClean="0"/>
              <a:t>(23% of users) major facility types</a:t>
            </a:r>
          </a:p>
          <a:p>
            <a:pPr algn="l"/>
            <a:r>
              <a:rPr lang="en-US" dirty="0" smtClean="0"/>
              <a:t>(77% of users) major facility types </a:t>
            </a:r>
            <a:endParaRPr lang="en-US" dirty="0"/>
          </a:p>
          <a:p>
            <a:pPr algn="l"/>
            <a:r>
              <a:rPr lang="en-US" dirty="0" smtClean="0"/>
              <a:t> </a:t>
            </a:r>
          </a:p>
          <a:p>
            <a:pPr algn="l"/>
            <a:endParaRPr lang="en-US" dirty="0" smtClean="0"/>
          </a:p>
          <a:p>
            <a:pPr algn="l"/>
            <a:r>
              <a:rPr lang="en-US" dirty="0" smtClean="0"/>
              <a:t>  </a:t>
            </a:r>
            <a:r>
              <a:rPr lang="en-US" sz="2300" dirty="0" smtClean="0"/>
              <a:t>Architect of the Capitol</a:t>
            </a:r>
          </a:p>
          <a:p>
            <a:pPr algn="l"/>
            <a:r>
              <a:rPr lang="en-US" dirty="0" smtClean="0"/>
              <a:t>  </a:t>
            </a:r>
            <a:r>
              <a:rPr lang="en-US" sz="2300" dirty="0" smtClean="0"/>
              <a:t>Board of Governors of the Federal Reserve</a:t>
            </a:r>
          </a:p>
          <a:p>
            <a:pPr algn="l"/>
            <a:r>
              <a:rPr lang="en-US" dirty="0" smtClean="0"/>
              <a:t>  </a:t>
            </a:r>
            <a:r>
              <a:rPr lang="en-US" sz="2300" dirty="0" smtClean="0"/>
              <a:t>American Airlines</a:t>
            </a:r>
            <a:endParaRPr lang="en-US" sz="2300" dirty="0"/>
          </a:p>
          <a:p>
            <a:pPr algn="l"/>
            <a:endParaRPr lang="en-US" dirty="0"/>
          </a:p>
        </p:txBody>
      </p:sp>
      <p:sp>
        <p:nvSpPr>
          <p:cNvPr id="10" name="Rectangle 9"/>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11"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2"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3"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3946318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chemeClr val="accent1">
                    <a:lumMod val="75000"/>
                  </a:schemeClr>
                </a:solidFill>
              </a:rPr>
              <a:t> tested product</a:t>
            </a:r>
            <a:endParaRPr lang="en-US" dirty="0">
              <a:solidFill>
                <a:schemeClr val="accent1">
                  <a:lumMod val="75000"/>
                </a:schemeClr>
              </a:solidFill>
            </a:endParaRPr>
          </a:p>
        </p:txBody>
      </p:sp>
      <p:sp>
        <p:nvSpPr>
          <p:cNvPr id="3" name="Content Placeholder 2"/>
          <p:cNvSpPr>
            <a:spLocks noGrp="1"/>
          </p:cNvSpPr>
          <p:nvPr>
            <p:ph idx="1"/>
          </p:nvPr>
        </p:nvSpPr>
        <p:spPr>
          <a:xfrm>
            <a:off x="381000" y="1295400"/>
            <a:ext cx="2667000" cy="4572000"/>
          </a:xfrm>
        </p:spPr>
        <p:txBody>
          <a:bodyPr>
            <a:normAutofit/>
          </a:bodyPr>
          <a:lstStyle/>
          <a:p>
            <a:pPr marL="0" indent="0" algn="r">
              <a:buNone/>
            </a:pPr>
            <a:r>
              <a:rPr lang="en-US" sz="2400" dirty="0" smtClean="0"/>
              <a:t> product name:</a:t>
            </a:r>
          </a:p>
          <a:p>
            <a:pPr marL="0" indent="0" algn="r">
              <a:buNone/>
            </a:pPr>
            <a:endParaRPr lang="en-US" sz="2400" dirty="0" smtClean="0"/>
          </a:p>
          <a:p>
            <a:pPr marL="0" indent="0" algn="r">
              <a:buNone/>
            </a:pPr>
            <a:r>
              <a:rPr lang="en-US" sz="2400" dirty="0" smtClean="0"/>
              <a:t> product version:</a:t>
            </a:r>
          </a:p>
          <a:p>
            <a:pPr marL="0" indent="0" algn="r">
              <a:buNone/>
            </a:pPr>
            <a:endParaRPr lang="en-US" sz="2400" dirty="0" smtClean="0"/>
          </a:p>
          <a:p>
            <a:pPr marL="0" indent="0" algn="r">
              <a:buNone/>
            </a:pPr>
            <a:r>
              <a:rPr lang="en-US" sz="2400" dirty="0" smtClean="0"/>
              <a:t>PC or Cloud:</a:t>
            </a:r>
          </a:p>
          <a:p>
            <a:pPr marL="0" indent="0" algn="r">
              <a:buNone/>
            </a:pPr>
            <a:endParaRPr lang="en-US" sz="2400" dirty="0" smtClean="0"/>
          </a:p>
          <a:p>
            <a:pPr marL="0" indent="0" algn="r">
              <a:buNone/>
            </a:pPr>
            <a:r>
              <a:rPr lang="en-US" sz="2400" dirty="0" smtClean="0"/>
              <a:t>website:</a:t>
            </a:r>
          </a:p>
          <a:p>
            <a:pPr marL="0" indent="0" algn="r">
              <a:buNone/>
            </a:pPr>
            <a:endParaRPr lang="en-US" sz="2400" dirty="0"/>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r>
              <a:rPr lang="en-US" dirty="0"/>
              <a:t> </a:t>
            </a:r>
            <a:r>
              <a:rPr lang="en-US" dirty="0" err="1" smtClean="0"/>
              <a:t>WebTMA</a:t>
            </a:r>
            <a:endParaRPr lang="en-US" dirty="0"/>
          </a:p>
          <a:p>
            <a:pPr algn="l"/>
            <a:endParaRPr lang="en-US" dirty="0"/>
          </a:p>
          <a:p>
            <a:pPr algn="l"/>
            <a:r>
              <a:rPr lang="en-US" dirty="0" smtClean="0"/>
              <a:t> 4.3.5</a:t>
            </a:r>
            <a:endParaRPr lang="en-US" dirty="0"/>
          </a:p>
          <a:p>
            <a:pPr algn="l"/>
            <a:endParaRPr lang="en-US" dirty="0"/>
          </a:p>
          <a:p>
            <a:pPr algn="l"/>
            <a:r>
              <a:rPr lang="en-US" dirty="0" smtClean="0"/>
              <a:t> PC</a:t>
            </a:r>
            <a:endParaRPr lang="en-US" dirty="0"/>
          </a:p>
          <a:p>
            <a:pPr algn="l"/>
            <a:endParaRPr lang="en-US" dirty="0"/>
          </a:p>
          <a:p>
            <a:pPr algn="l"/>
            <a:r>
              <a:rPr lang="en-US" dirty="0" smtClean="0"/>
              <a:t> www.tmasystems.com</a:t>
            </a:r>
          </a:p>
          <a:p>
            <a:pPr algn="l"/>
            <a:endParaRPr lang="en-US" dirty="0"/>
          </a:p>
          <a:p>
            <a:pPr algn="l"/>
            <a:r>
              <a:rPr lang="en-US" dirty="0" smtClean="0"/>
              <a:t> </a:t>
            </a:r>
            <a:endParaRPr lang="en-US"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21" name="Title 4"/>
          <p:cNvSpPr txBox="1">
            <a:spLocks/>
          </p:cNvSpPr>
          <p:nvPr/>
        </p:nvSpPr>
        <p:spPr>
          <a:xfrm>
            <a:off x="457200" y="274638"/>
            <a:ext cx="8229600" cy="1143000"/>
          </a:xfrm>
          <a:prstGeom prst="rect">
            <a:avLst/>
          </a:prstGeom>
        </p:spPr>
        <p:txBody>
          <a:bodyP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300" b="0" i="0" u="none" strike="noStrike" kern="1200" cap="none" spc="0" normalizeH="0" baseline="0" noProof="0" dirty="0" err="1" smtClean="0">
                <a:ln>
                  <a:noFill/>
                </a:ln>
                <a:solidFill>
                  <a:schemeClr val="tx1"/>
                </a:solidFill>
                <a:effectLst/>
                <a:uLnTx/>
                <a:uFillTx/>
                <a:latin typeface="+mj-lt"/>
                <a:ea typeface="+mj-ea"/>
                <a:cs typeface="+mj-cs"/>
              </a:rPr>
              <a:t>COBie</a:t>
            </a:r>
            <a:r>
              <a:rPr kumimoji="0" lang="en-US" sz="5300" b="0" i="0" u="none" strike="noStrike" kern="1200" cap="none" spc="0" normalizeH="0" baseline="0" noProof="0" dirty="0" smtClean="0">
                <a:ln>
                  <a:noFill/>
                </a:ln>
                <a:solidFill>
                  <a:schemeClr val="tx1"/>
                </a:solidFill>
                <a:effectLst/>
                <a:uLnTx/>
                <a:uFillTx/>
                <a:latin typeface="+mj-lt"/>
                <a:ea typeface="+mj-ea"/>
                <a:cs typeface="+mj-cs"/>
              </a:rPr>
              <a:t> Design/ Build Levels of Effort</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22" name="Content Placeholder 8"/>
          <p:cNvGraphicFramePr>
            <a:graphicFrameLocks/>
          </p:cNvGraphicFramePr>
          <p:nvPr>
            <p:extLst>
              <p:ext uri="{D42A27DB-BD31-4B8C-83A1-F6EECF244321}">
                <p14:modId xmlns="" xmlns:p14="http://schemas.microsoft.com/office/powerpoint/2010/main" val="3689568393"/>
              </p:ext>
            </p:extLst>
          </p:nvPr>
        </p:nvGraphicFramePr>
        <p:xfrm>
          <a:off x="1143000" y="1524000"/>
          <a:ext cx="6080760" cy="2834608"/>
        </p:xfrm>
        <a:graphic>
          <a:graphicData uri="http://schemas.openxmlformats.org/drawingml/2006/table">
            <a:tbl>
              <a:tblPr firstRow="1" firstCol="1" bandRow="1">
                <a:tableStyleId>{5C22544A-7EE6-4342-B048-85BDC9FD1C3A}</a:tableStyleId>
              </a:tblPr>
              <a:tblGrid>
                <a:gridCol w="1013460"/>
                <a:gridCol w="1013460"/>
                <a:gridCol w="1013460"/>
                <a:gridCol w="1013460"/>
                <a:gridCol w="1013460"/>
                <a:gridCol w="1013460"/>
              </a:tblGrid>
              <a:tr h="1099534">
                <a:tc>
                  <a:txBody>
                    <a:bodyPr/>
                    <a:lstStyle/>
                    <a:p>
                      <a:pPr marL="0" marR="0">
                        <a:lnSpc>
                          <a:spcPct val="115000"/>
                        </a:lnSpc>
                        <a:spcBef>
                          <a:spcPts val="0"/>
                        </a:spcBef>
                        <a:spcAft>
                          <a:spcPts val="0"/>
                        </a:spcAft>
                      </a:pPr>
                      <a:r>
                        <a:rPr lang="en-US" sz="1100" dirty="0">
                          <a:effectLst/>
                        </a:rPr>
                        <a:t>Phase</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Design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Build</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Commission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Operate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Lfe Cycle</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FM Data (% available)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60%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Confirmation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COBie process</a:t>
                      </a:r>
                    </a:p>
                    <a:p>
                      <a:pPr marL="0" marR="0">
                        <a:lnSpc>
                          <a:spcPct val="115000"/>
                        </a:lnSpc>
                        <a:spcBef>
                          <a:spcPts val="0"/>
                        </a:spcBef>
                        <a:spcAft>
                          <a:spcPts val="0"/>
                        </a:spcAft>
                      </a:pPr>
                      <a:r>
                        <a:rPr lang="en-US" sz="1100">
                          <a:effectLst/>
                        </a:rPr>
                        <a:t>Cost distribution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45%**</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25%</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397542">
                <a:tc>
                  <a:txBody>
                    <a:bodyPr/>
                    <a:lstStyle/>
                    <a:p>
                      <a:pPr marL="0" marR="0">
                        <a:lnSpc>
                          <a:spcPct val="115000"/>
                        </a:lnSpc>
                        <a:spcBef>
                          <a:spcPts val="0"/>
                        </a:spcBef>
                        <a:spcAft>
                          <a:spcPts val="0"/>
                        </a:spcAft>
                      </a:pPr>
                      <a:r>
                        <a:rPr lang="en-US" sz="1100">
                          <a:effectLst/>
                        </a:rPr>
                        <a:t>Traditional Model Cost distribution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35%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55%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sp>
        <p:nvSpPr>
          <p:cNvPr id="23" name="Rectangle 2"/>
          <p:cNvSpPr>
            <a:spLocks noChangeArrowheads="1"/>
          </p:cNvSpPr>
          <p:nvPr/>
        </p:nvSpPr>
        <p:spPr bwMode="auto">
          <a:xfrm>
            <a:off x="1531938" y="289877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p:nvPr/>
        </p:nvSpPr>
        <p:spPr>
          <a:xfrm>
            <a:off x="838200" y="4724400"/>
            <a:ext cx="7848600" cy="1200329"/>
          </a:xfrm>
          <a:prstGeom prst="rect">
            <a:avLst/>
          </a:prstGeom>
        </p:spPr>
        <p:txBody>
          <a:bodyPr wrap="square">
            <a:spAutoFit/>
          </a:bodyPr>
          <a:lstStyle/>
          <a:p>
            <a:r>
              <a:rPr lang="en-US" sz="1200" dirty="0" smtClean="0"/>
              <a:t>*        Supplies </a:t>
            </a:r>
            <a:r>
              <a:rPr lang="en-US" sz="1200" dirty="0"/>
              <a:t>space </a:t>
            </a:r>
            <a:r>
              <a:rPr lang="en-US" sz="1200" dirty="0" smtClean="0"/>
              <a:t>definition </a:t>
            </a:r>
            <a:r>
              <a:rPr lang="en-US" sz="1200" dirty="0"/>
              <a:t>and </a:t>
            </a:r>
            <a:r>
              <a:rPr lang="en-US" sz="1200" dirty="0" err="1" smtClean="0"/>
              <a:t>inititial</a:t>
            </a:r>
            <a:r>
              <a:rPr lang="en-US" sz="1200" dirty="0" smtClean="0"/>
              <a:t> </a:t>
            </a:r>
            <a:r>
              <a:rPr lang="en-US" sz="1200" dirty="0"/>
              <a:t>system and attribute definition</a:t>
            </a:r>
          </a:p>
          <a:p>
            <a:r>
              <a:rPr lang="en-US" sz="1200" dirty="0"/>
              <a:t>** </a:t>
            </a:r>
            <a:r>
              <a:rPr lang="en-US" sz="1200" dirty="0" smtClean="0"/>
              <a:t>     Sub-contractors </a:t>
            </a:r>
            <a:r>
              <a:rPr lang="en-US" sz="1200" dirty="0"/>
              <a:t>enter </a:t>
            </a:r>
            <a:r>
              <a:rPr lang="en-US" sz="1200" dirty="0" err="1"/>
              <a:t>SPie</a:t>
            </a:r>
            <a:r>
              <a:rPr lang="en-US" sz="1200" dirty="0"/>
              <a:t> data</a:t>
            </a:r>
          </a:p>
          <a:p>
            <a:r>
              <a:rPr lang="en-US" sz="1200" dirty="0"/>
              <a:t>*** </a:t>
            </a:r>
            <a:r>
              <a:rPr lang="en-US" sz="1200" dirty="0" smtClean="0"/>
              <a:t>   Commissioning </a:t>
            </a:r>
            <a:r>
              <a:rPr lang="en-US" sz="1200" dirty="0"/>
              <a:t>verifies construction “as built”, but most data is delivered as cut sheets and </a:t>
            </a:r>
            <a:r>
              <a:rPr lang="en-US" sz="1200" dirty="0" smtClean="0"/>
              <a:t>physical drawings</a:t>
            </a:r>
            <a:r>
              <a:rPr lang="en-US" sz="1200" dirty="0"/>
              <a:t>.</a:t>
            </a:r>
          </a:p>
          <a:p>
            <a:r>
              <a:rPr lang="en-US" sz="1200" dirty="0"/>
              <a:t>**** </a:t>
            </a:r>
            <a:r>
              <a:rPr lang="en-US" sz="1200" dirty="0" smtClean="0"/>
              <a:t> Depending </a:t>
            </a:r>
            <a:r>
              <a:rPr lang="en-US" sz="1200" dirty="0"/>
              <a:t>on size of project, can range from several weeks of data entry to several person-years. </a:t>
            </a:r>
            <a:endParaRPr lang="en-US" sz="1200" dirty="0" smtClean="0"/>
          </a:p>
          <a:p>
            <a:r>
              <a:rPr lang="en-US" sz="1200" dirty="0" smtClean="0"/>
              <a:t>           Equals </a:t>
            </a:r>
            <a:r>
              <a:rPr lang="en-US" sz="1200" dirty="0"/>
              <a:t>about 85% of </a:t>
            </a:r>
            <a:r>
              <a:rPr lang="en-US" sz="1200" dirty="0" smtClean="0"/>
              <a:t>the </a:t>
            </a:r>
            <a:r>
              <a:rPr lang="en-US" sz="1200" dirty="0"/>
              <a:t>cost of data acquisition for the FM </a:t>
            </a:r>
            <a:r>
              <a:rPr lang="en-US" sz="1200" dirty="0" smtClean="0"/>
              <a:t>system.</a:t>
            </a:r>
            <a:endParaRPr lang="en-US" sz="1200" dirty="0"/>
          </a:p>
          <a:p>
            <a:r>
              <a:rPr lang="en-US" sz="1200" dirty="0"/>
              <a:t> </a:t>
            </a:r>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smtClean="0"/>
              <a:t/>
            </a:r>
            <a:br>
              <a:rPr lang="en-US" sz="3200" dirty="0" smtClean="0"/>
            </a:br>
            <a:r>
              <a:rPr lang="en-US" sz="3200" dirty="0" smtClean="0"/>
              <a:t>CMMS Data Management Cost Savings Factors (</a:t>
            </a:r>
            <a:r>
              <a:rPr lang="en-US" sz="3200" dirty="0" smtClean="0"/>
              <a:t>Proto-Metric Analysis</a:t>
            </a:r>
            <a:r>
              <a:rPr lang="en-US" sz="3200" dirty="0" smtClean="0"/>
              <a:t>)</a:t>
            </a:r>
            <a:endParaRPr lang="en-US" sz="3200" dirty="0">
              <a:solidFill>
                <a:schemeClr val="accent1">
                  <a:lumMod val="75000"/>
                </a:schemeClr>
              </a:solidFill>
            </a:endParaRPr>
          </a:p>
        </p:txBody>
      </p:sp>
      <p:sp>
        <p:nvSpPr>
          <p:cNvPr id="3" name="Content Placeholder 2"/>
          <p:cNvSpPr>
            <a:spLocks noGrp="1"/>
          </p:cNvSpPr>
          <p:nvPr>
            <p:ph idx="1"/>
          </p:nvPr>
        </p:nvSpPr>
        <p:spPr>
          <a:xfrm>
            <a:off x="457200" y="1600200"/>
            <a:ext cx="7239000" cy="3886200"/>
          </a:xfrm>
        </p:spPr>
        <p:txBody>
          <a:bodyPr>
            <a:normAutofit/>
          </a:bodyPr>
          <a:lstStyle/>
          <a:p>
            <a:r>
              <a:rPr lang="en-US" sz="2400" dirty="0" smtClean="0"/>
              <a:t>10 – 20% Data Errors</a:t>
            </a:r>
          </a:p>
          <a:p>
            <a:r>
              <a:rPr lang="en-US" sz="2400" dirty="0" smtClean="0"/>
              <a:t>Cost of BIM Data through </a:t>
            </a:r>
            <a:r>
              <a:rPr lang="en-US" sz="2400" dirty="0" err="1" smtClean="0"/>
              <a:t>COBie</a:t>
            </a:r>
            <a:r>
              <a:rPr lang="en-US" sz="2400" dirty="0" smtClean="0"/>
              <a:t> </a:t>
            </a:r>
            <a:r>
              <a:rPr lang="en-US" sz="2400" dirty="0" err="1" smtClean="0"/>
              <a:t>LCie</a:t>
            </a:r>
            <a:r>
              <a:rPr lang="en-US" sz="2400" dirty="0" smtClean="0"/>
              <a:t> Operations</a:t>
            </a:r>
          </a:p>
          <a:p>
            <a:r>
              <a:rPr lang="en-US" sz="2400" dirty="0" smtClean="0"/>
              <a:t>Speed of New Construction to  full operations </a:t>
            </a:r>
          </a:p>
          <a:p>
            <a:r>
              <a:rPr lang="en-US" sz="2400" dirty="0" smtClean="0"/>
              <a:t>Cost of legacy updates to BIM</a:t>
            </a:r>
          </a:p>
          <a:p>
            <a:pPr marL="0" indent="0" algn="r">
              <a:buNone/>
            </a:pPr>
            <a:endParaRPr lang="en-US" sz="2400" dirty="0"/>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10 – 20% Data Errors</a:t>
            </a:r>
            <a:endParaRPr lang="en-US" sz="3200" dirty="0">
              <a:solidFill>
                <a:schemeClr val="accent1">
                  <a:lumMod val="75000"/>
                </a:schemeClr>
              </a:solidFill>
            </a:endParaRPr>
          </a:p>
        </p:txBody>
      </p:sp>
      <p:sp>
        <p:nvSpPr>
          <p:cNvPr id="3" name="Content Placeholder 2"/>
          <p:cNvSpPr>
            <a:spLocks noGrp="1"/>
          </p:cNvSpPr>
          <p:nvPr>
            <p:ph idx="1"/>
          </p:nvPr>
        </p:nvSpPr>
        <p:spPr>
          <a:xfrm>
            <a:off x="381000" y="1295400"/>
            <a:ext cx="6858000" cy="4572000"/>
          </a:xfrm>
        </p:spPr>
        <p:txBody>
          <a:bodyPr>
            <a:normAutofit/>
          </a:bodyPr>
          <a:lstStyle/>
          <a:p>
            <a:r>
              <a:rPr lang="en-US" sz="2400" dirty="0" smtClean="0"/>
              <a:t>Current data has high error rate and requires verification</a:t>
            </a:r>
          </a:p>
          <a:p>
            <a:r>
              <a:rPr lang="en-US" sz="2400" dirty="0" smtClean="0"/>
              <a:t>85% of data not available in convertible form at commissioning</a:t>
            </a:r>
          </a:p>
          <a:p>
            <a:r>
              <a:rPr lang="en-US" sz="2400" dirty="0" smtClean="0"/>
              <a:t>Data entry and re-work currently require 1 person for a week or up to 3 to 12 people for possibly months.  Even this requires re-work that is normally corrected over time</a:t>
            </a:r>
          </a:p>
          <a:p>
            <a:pPr marL="0" indent="0" algn="r">
              <a:buNone/>
            </a:pPr>
            <a:endParaRPr lang="en-US" sz="2400" dirty="0"/>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sz="3600" dirty="0" smtClean="0"/>
              <a:t/>
            </a:r>
            <a:br>
              <a:rPr lang="en-US" sz="3600" dirty="0" smtClean="0"/>
            </a:br>
            <a:r>
              <a:rPr lang="en-US" sz="3600" dirty="0" smtClean="0"/>
              <a:t/>
            </a:r>
            <a:br>
              <a:rPr lang="en-US" sz="3600" dirty="0" smtClean="0"/>
            </a:br>
            <a:r>
              <a:rPr lang="en-US" sz="3600" dirty="0" smtClean="0"/>
              <a:t>Cost of BIM Data through </a:t>
            </a:r>
            <a:r>
              <a:rPr lang="en-US" sz="3600" dirty="0" err="1" smtClean="0"/>
              <a:t>COBie</a:t>
            </a:r>
            <a:r>
              <a:rPr lang="en-US" sz="3600" dirty="0" smtClean="0"/>
              <a:t> </a:t>
            </a:r>
            <a:r>
              <a:rPr lang="en-US" sz="3600" dirty="0" err="1" smtClean="0"/>
              <a:t>LCie</a:t>
            </a:r>
            <a:r>
              <a:rPr lang="en-US" sz="3600" dirty="0" smtClean="0"/>
              <a:t> Operations</a:t>
            </a:r>
            <a:r>
              <a:rPr lang="en-US" dirty="0" smtClean="0"/>
              <a:t/>
            </a:r>
            <a:br>
              <a:rPr lang="en-US" dirty="0" smtClean="0"/>
            </a:br>
            <a:endParaRPr lang="en-US" dirty="0">
              <a:solidFill>
                <a:schemeClr val="accent1">
                  <a:lumMod val="75000"/>
                </a:schemeClr>
              </a:solidFill>
            </a:endParaRPr>
          </a:p>
        </p:txBody>
      </p:sp>
      <p:sp>
        <p:nvSpPr>
          <p:cNvPr id="3" name="Content Placeholder 2"/>
          <p:cNvSpPr>
            <a:spLocks noGrp="1"/>
          </p:cNvSpPr>
          <p:nvPr>
            <p:ph idx="1"/>
          </p:nvPr>
        </p:nvSpPr>
        <p:spPr>
          <a:xfrm>
            <a:off x="381000" y="1524000"/>
            <a:ext cx="7924800" cy="4572000"/>
          </a:xfrm>
        </p:spPr>
        <p:txBody>
          <a:bodyPr>
            <a:normAutofit/>
          </a:bodyPr>
          <a:lstStyle/>
          <a:p>
            <a:r>
              <a:rPr lang="en-US" sz="2400" dirty="0" smtClean="0"/>
              <a:t>Maintenance of general data in BIM format not currently available</a:t>
            </a:r>
          </a:p>
          <a:p>
            <a:r>
              <a:rPr lang="en-US" sz="2400" dirty="0" smtClean="0"/>
              <a:t>Building remodeling, modification, or repair not currently informed by FM data in an interoperable format</a:t>
            </a:r>
          </a:p>
          <a:p>
            <a:r>
              <a:rPr lang="en-US" sz="2400" dirty="0" smtClean="0"/>
              <a:t>CMMS systems can automatically track BIM related changes and modifications, and automatically store “as maintained” data</a:t>
            </a:r>
          </a:p>
          <a:p>
            <a:r>
              <a:rPr lang="en-US" sz="2400" dirty="0" err="1" smtClean="0"/>
              <a:t>LCie</a:t>
            </a:r>
            <a:r>
              <a:rPr lang="en-US" sz="2400" dirty="0" smtClean="0"/>
              <a:t> customized owner rules and requirements can be set during construction of the initial structure</a:t>
            </a:r>
          </a:p>
          <a:p>
            <a:pPr marL="0" indent="0" algn="r">
              <a:buNone/>
            </a:pPr>
            <a:endParaRPr lang="en-US" sz="2400" dirty="0"/>
          </a:p>
        </p:txBody>
      </p:sp>
      <p:sp>
        <p:nvSpPr>
          <p:cNvPr id="10" name="TextBox 9"/>
          <p:cNvSpPr txBox="1"/>
          <p:nvPr/>
        </p:nvSpPr>
        <p:spPr>
          <a:xfrm>
            <a:off x="3200400" y="1295400"/>
            <a:ext cx="4953000" cy="4572000"/>
          </a:xfrm>
          <a:prstGeom prst="rect">
            <a:avLst/>
          </a:prstGeom>
        </p:spPr>
        <p:txBody>
          <a:bodyPr vert="horz" lIns="91440" tIns="45720" rIns="91440" bIns="45720" rtlCol="0">
            <a:normAutofit/>
          </a:bodyPr>
          <a:lstStyle>
            <a:lvl1pPr indent="0" algn="r">
              <a:spcBef>
                <a:spcPct val="20000"/>
              </a:spcBef>
              <a:buFont typeface="Arial" pitchFamily="34" charset="0"/>
              <a:buNone/>
              <a:defRPr sz="24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l"/>
            <a:endParaRPr lang="en-US" dirty="0"/>
          </a:p>
        </p:txBody>
      </p:sp>
      <p:sp>
        <p:nvSpPr>
          <p:cNvPr id="8" name="Rectangle 7"/>
          <p:cNvSpPr/>
          <p:nvPr/>
        </p:nvSpPr>
        <p:spPr>
          <a:xfrm>
            <a:off x="0" y="6398812"/>
            <a:ext cx="9144000" cy="459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1">
                  <a:lumMod val="95000"/>
                </a:schemeClr>
              </a:solidFill>
            </a:endParaRPr>
          </a:p>
        </p:txBody>
      </p:sp>
      <p:sp>
        <p:nvSpPr>
          <p:cNvPr id="9" name="Date Placeholder 3"/>
          <p:cNvSpPr txBox="1">
            <a:spLocks/>
          </p:cNvSpPr>
          <p:nvPr/>
        </p:nvSpPr>
        <p:spPr>
          <a:xfrm>
            <a:off x="457200" y="6477000"/>
            <a:ext cx="2133600" cy="244475"/>
          </a:xfrm>
          <a:prstGeom prst="rect">
            <a:avLst/>
          </a:prstGeom>
          <a:ln>
            <a:noFill/>
          </a:ln>
        </p:spPr>
        <p:txBody>
          <a:bodyPr/>
          <a:lstStyle>
            <a:lvl1pPr>
              <a:defRPr sz="1000">
                <a:solidFill>
                  <a:schemeClr val="bg1">
                    <a:lumMod val="9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t>07-Dec-2011</a:t>
            </a:r>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
        <p:nvSpPr>
          <p:cNvPr id="11" name="Footer Placeholder 4"/>
          <p:cNvSpPr txBox="1">
            <a:spLocks/>
          </p:cNvSpPr>
          <p:nvPr/>
        </p:nvSpPr>
        <p:spPr>
          <a:xfrm>
            <a:off x="3124200" y="6477000"/>
            <a:ext cx="2895600" cy="244475"/>
          </a:xfrm>
          <a:prstGeom prst="rect">
            <a:avLst/>
          </a:prstGeom>
          <a:ln>
            <a:noFill/>
          </a:ln>
        </p:spPr>
        <p:txBody>
          <a:bodyPr/>
          <a:lstStyle>
            <a:lvl1pPr>
              <a:defRPr sz="1000">
                <a:solidFill>
                  <a:schemeClr val="bg1">
                    <a:lumMod val="9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95000"/>
                  </a:schemeClr>
                </a:solidFill>
                <a:effectLst/>
                <a:uLnTx/>
                <a:uFillTx/>
                <a:latin typeface="+mn-lt"/>
                <a:ea typeface="+mn-ea"/>
                <a:cs typeface="+mn-cs"/>
              </a:rPr>
              <a:t>COBie CMMS/CAFM Challenge</a:t>
            </a:r>
            <a:endParaRPr kumimoji="0" lang="en-US" sz="1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2" name="Slide Number Placeholder 5"/>
          <p:cNvSpPr txBox="1">
            <a:spLocks/>
          </p:cNvSpPr>
          <p:nvPr/>
        </p:nvSpPr>
        <p:spPr>
          <a:xfrm>
            <a:off x="6553200" y="6477000"/>
            <a:ext cx="2133600" cy="244475"/>
          </a:xfrm>
          <a:prstGeom prst="rect">
            <a:avLst/>
          </a:prstGeom>
          <a:ln>
            <a:noFill/>
          </a:ln>
        </p:spPr>
        <p:txBody>
          <a:bodyPr/>
          <a:lstStyle>
            <a:lvl1pPr algn="r">
              <a:defRPr sz="1000">
                <a:solidFill>
                  <a:schemeClr val="bg1">
                    <a:lumMod val="9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0DE69-01BE-4B7E-809C-7A0281737A6F}" type="slidenum">
              <a:rPr kumimoji="0" lang="en-US" sz="1000" b="0" i="0" u="none" strike="noStrike" kern="1200" cap="none" spc="0" normalizeH="0" baseline="0" noProof="0" smtClean="0">
                <a:ln>
                  <a:noFill/>
                </a:ln>
                <a:solidFill>
                  <a:schemeClr val="bg1">
                    <a:lumMod val="9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a:ln>
                <a:noFill/>
              </a:ln>
              <a:solidFill>
                <a:schemeClr val="bg1">
                  <a:lumMod val="95000"/>
                </a:schemeClr>
              </a:solidFill>
              <a:effectLst/>
              <a:uLnTx/>
              <a:uFillTx/>
              <a:latin typeface="+mn-lt"/>
              <a:ea typeface="+mn-ea"/>
              <a:cs typeface="+mn-cs"/>
            </a:endParaRPr>
          </a:p>
        </p:txBody>
      </p:sp>
    </p:spTree>
    <p:extLst>
      <p:ext uri="{BB962C8B-B14F-4D97-AF65-F5344CB8AC3E}">
        <p14:creationId xmlns:p14="http://schemas.microsoft.com/office/powerpoint/2010/main" xmlns="" val="1296227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1467</TotalTime>
  <Words>1303</Words>
  <Application>Microsoft Office PowerPoint</Application>
  <PresentationFormat>On-screen Show (4:3)</PresentationFormat>
  <Paragraphs>317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TMA Systems WebTMA</vt:lpstr>
      <vt:lpstr> product description</vt:lpstr>
      <vt:lpstr> product features</vt:lpstr>
      <vt:lpstr> user base</vt:lpstr>
      <vt:lpstr> tested product</vt:lpstr>
      <vt:lpstr>Slide 6</vt:lpstr>
      <vt:lpstr> CMMS Data Management Cost Savings Factors (Proto-Metric Analysis)</vt:lpstr>
      <vt:lpstr>10 – 20% Data Errors</vt:lpstr>
      <vt:lpstr>  Cost of BIM Data through COBie LCie Operations </vt:lpstr>
      <vt:lpstr>Speed of New Construction to Full Operations</vt:lpstr>
      <vt:lpstr>Cost of Legacy Structure Updates to BIM</vt:lpstr>
      <vt:lpstr>Life Cycle Cases</vt:lpstr>
      <vt:lpstr>COBie FM Export BIM Consequence</vt:lpstr>
      <vt:lpstr>Cost Summary</vt:lpstr>
      <vt:lpstr> challenge scope</vt:lpstr>
      <vt:lpstr> configuration</vt:lpstr>
      <vt:lpstr> process</vt:lpstr>
      <vt:lpstr> process</vt:lpstr>
      <vt:lpstr> contacts</vt:lpstr>
      <vt:lpstr>COBie Import Demo</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creator>Bill East</dc:creator>
  <cp:lastModifiedBy>Ross Powell</cp:lastModifiedBy>
  <cp:revision>113</cp:revision>
  <dcterms:created xsi:type="dcterms:W3CDTF">2011-09-21T17:31:46Z</dcterms:created>
  <dcterms:modified xsi:type="dcterms:W3CDTF">2011-12-05T22:17:59Z</dcterms:modified>
</cp:coreProperties>
</file>