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3"/>
  </p:notesMasterIdLst>
  <p:handoutMasterIdLst>
    <p:handoutMasterId r:id="rId14"/>
  </p:handoutMasterIdLst>
  <p:sldIdLst>
    <p:sldId id="256" r:id="rId2"/>
    <p:sldId id="307" r:id="rId3"/>
    <p:sldId id="259" r:id="rId4"/>
    <p:sldId id="306" r:id="rId5"/>
    <p:sldId id="292" r:id="rId6"/>
    <p:sldId id="298" r:id="rId7"/>
    <p:sldId id="299" r:id="rId8"/>
    <p:sldId id="300" r:id="rId9"/>
    <p:sldId id="308" r:id="rId10"/>
    <p:sldId id="309" r:id="rId11"/>
    <p:sldId id="30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E0752F"/>
    <a:srgbClr val="E3D4BF"/>
    <a:srgbClr val="F1E2CF"/>
    <a:srgbClr val="F0E8E0"/>
    <a:srgbClr val="EBE0D5"/>
    <a:srgbClr val="E5D7C9"/>
    <a:srgbClr val="FCF1AE"/>
    <a:srgbClr val="FFFFCC"/>
    <a:srgbClr val="EAEAE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895" autoAdjust="0"/>
    <p:restoredTop sz="94004" autoAdjust="0"/>
  </p:normalViewPr>
  <p:slideViewPr>
    <p:cSldViewPr snapToGrid="0" showGuides="1">
      <p:cViewPr>
        <p:scale>
          <a:sx n="67" d="100"/>
          <a:sy n="67" d="100"/>
        </p:scale>
        <p:origin x="-1020" y="-546"/>
      </p:cViewPr>
      <p:guideLst>
        <p:guide orient="horz" pos="2160"/>
        <p:guide pos="2880"/>
      </p:guideLst>
    </p:cSldViewPr>
  </p:slideViewPr>
  <p:outlineViewPr>
    <p:cViewPr>
      <p:scale>
        <a:sx n="33" d="100"/>
        <a:sy n="33" d="100"/>
      </p:scale>
      <p:origin x="48" y="144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43FA31-B71D-4E0F-90F9-10F000AE324D}" type="datetimeFigureOut">
              <a:rPr lang="en-US" smtClean="0"/>
              <a:pPr/>
              <a:t>12/13/2008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908A7B-9C9B-4ADE-9618-F90BBAF7D25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19ABA-8544-4FC5-A36A-0CDC1403A6F3}" type="datetimeFigureOut">
              <a:rPr lang="en-US" smtClean="0"/>
              <a:pPr/>
              <a:t>12/13/2008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71CBC-2159-4A56-A60B-EC3B0FCDBB2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EF71CBC-2159-4A56-A60B-EC3B0FCDBB20}"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lnSpc>
                <a:spcPct val="125000"/>
              </a:lnSpc>
              <a:spcAft>
                <a:spcPts val="400"/>
              </a:spcAft>
            </a:pPr>
            <a:r>
              <a:rPr lang="en-US" sz="1200" kern="1400" dirty="0" smtClean="0">
                <a:solidFill>
                  <a:srgbClr val="E0752F"/>
                </a:solidFill>
              </a:rPr>
              <a:t>James O. </a:t>
            </a:r>
            <a:r>
              <a:rPr lang="en-US" sz="1200" kern="1400" dirty="0" err="1" smtClean="0">
                <a:solidFill>
                  <a:srgbClr val="E0752F"/>
                </a:solidFill>
              </a:rPr>
              <a:t>Jonassen</a:t>
            </a:r>
            <a:r>
              <a:rPr lang="en-US" sz="1200" kern="1400" dirty="0" smtClean="0">
                <a:solidFill>
                  <a:srgbClr val="E0752F"/>
                </a:solidFill>
              </a:rPr>
              <a:t>, FAIA (NBBJ)</a:t>
            </a:r>
            <a:endParaRPr lang="en-US" sz="1200" i="1" kern="1400" dirty="0" smtClean="0">
              <a:solidFill>
                <a:srgbClr val="E0752F"/>
              </a:solidFill>
            </a:endParaRPr>
          </a:p>
          <a:p>
            <a:pPr algn="just">
              <a:lnSpc>
                <a:spcPct val="125000"/>
              </a:lnSpc>
              <a:spcAft>
                <a:spcPts val="400"/>
              </a:spcAft>
            </a:pPr>
            <a:r>
              <a:rPr lang="en-US" sz="1200" i="1" kern="1400" dirty="0" smtClean="0">
                <a:solidFill>
                  <a:schemeClr val="accent4">
                    <a:lumMod val="40000"/>
                    <a:lumOff val="60000"/>
                  </a:schemeClr>
                </a:solidFill>
              </a:rPr>
              <a:t>“We need new business models that address optimum ways to deliver building projects in a digitally enabled, integrated way. This includes models which will accommodate a new set of relationships between the stakeholders in a project.”</a:t>
            </a:r>
          </a:p>
          <a:p>
            <a:pPr marR="0" algn="just">
              <a:lnSpc>
                <a:spcPct val="110000"/>
              </a:lnSpc>
              <a:spcBef>
                <a:spcPts val="400"/>
              </a:spcBef>
              <a:spcAft>
                <a:spcPts val="400"/>
              </a:spcAft>
            </a:pPr>
            <a:r>
              <a:rPr lang="en-US" sz="900" kern="1400" dirty="0" smtClean="0">
                <a:solidFill>
                  <a:srgbClr val="E0752F"/>
                </a:solidFill>
              </a:rPr>
              <a:t>James O. </a:t>
            </a:r>
            <a:r>
              <a:rPr lang="en-US" sz="900" kern="1400" dirty="0" err="1" smtClean="0">
                <a:solidFill>
                  <a:srgbClr val="E0752F"/>
                </a:solidFill>
              </a:rPr>
              <a:t>Jonassen</a:t>
            </a:r>
            <a:r>
              <a:rPr lang="en-US" sz="900" kern="1400" dirty="0" smtClean="0">
                <a:solidFill>
                  <a:srgbClr val="E0752F"/>
                </a:solidFill>
              </a:rPr>
              <a:t>, “Changing Business Models in BIM-Driven Integrated Practice.” </a:t>
            </a:r>
            <a:r>
              <a:rPr lang="en-US" sz="900" i="1" kern="1400" dirty="0" smtClean="0">
                <a:solidFill>
                  <a:srgbClr val="E0752F"/>
                </a:solidFill>
              </a:rPr>
              <a:t>AIA Report on Integrated Practice </a:t>
            </a:r>
            <a:r>
              <a:rPr lang="en-US" sz="900" kern="1400" dirty="0" smtClean="0">
                <a:solidFill>
                  <a:srgbClr val="E0752F"/>
                </a:solidFill>
              </a:rPr>
              <a:t>(June 2006) [article on-line]; available from http:// www.aia.org/SiteObjects/files/ 3_Jonassen.pdf.</a:t>
            </a:r>
          </a:p>
          <a:p>
            <a:pPr>
              <a:spcAft>
                <a:spcPts val="418"/>
              </a:spcAft>
            </a:pPr>
            <a:r>
              <a:rPr lang="en-US" sz="1200" kern="1400" dirty="0" smtClean="0">
                <a:solidFill>
                  <a:srgbClr val="E0752F"/>
                </a:solidFill>
              </a:rPr>
              <a:t> </a:t>
            </a:r>
          </a:p>
          <a:p>
            <a:pPr algn="just">
              <a:lnSpc>
                <a:spcPct val="125000"/>
              </a:lnSpc>
              <a:spcAft>
                <a:spcPts val="400"/>
              </a:spcAft>
            </a:pPr>
            <a:r>
              <a:rPr lang="en-US" sz="1200" kern="1400" dirty="0" smtClean="0">
                <a:solidFill>
                  <a:srgbClr val="E0752F"/>
                </a:solidFill>
              </a:rPr>
              <a:t>Thom </a:t>
            </a:r>
            <a:r>
              <a:rPr lang="en-US" sz="1200" kern="1400" dirty="0" err="1" smtClean="0">
                <a:solidFill>
                  <a:srgbClr val="E0752F"/>
                </a:solidFill>
              </a:rPr>
              <a:t>Mayne</a:t>
            </a:r>
            <a:r>
              <a:rPr lang="en-US" sz="1200" kern="1400" dirty="0" smtClean="0">
                <a:solidFill>
                  <a:srgbClr val="E0752F"/>
                </a:solidFill>
              </a:rPr>
              <a:t>, FAIA (</a:t>
            </a:r>
            <a:r>
              <a:rPr lang="en-US" sz="1200" kern="1400" dirty="0" err="1" smtClean="0">
                <a:solidFill>
                  <a:srgbClr val="E0752F"/>
                </a:solidFill>
              </a:rPr>
              <a:t>Morphosis</a:t>
            </a:r>
            <a:r>
              <a:rPr lang="en-US" sz="1200" kern="1400" dirty="0" smtClean="0">
                <a:solidFill>
                  <a:srgbClr val="E0752F"/>
                </a:solidFill>
              </a:rPr>
              <a:t>)</a:t>
            </a:r>
          </a:p>
          <a:p>
            <a:pPr algn="just">
              <a:lnSpc>
                <a:spcPct val="125000"/>
              </a:lnSpc>
              <a:spcAft>
                <a:spcPts val="400"/>
              </a:spcAft>
            </a:pPr>
            <a:r>
              <a:rPr lang="en-US" sz="1200" i="1" kern="1400" dirty="0" smtClean="0">
                <a:solidFill>
                  <a:schemeClr val="accent4">
                    <a:lumMod val="40000"/>
                    <a:lumOff val="60000"/>
                  </a:schemeClr>
                </a:solidFill>
              </a:rPr>
              <a:t>“If you want to survive, you’re going to change; if you don’t, you’re going to perish. It’s as simple as that.” </a:t>
            </a:r>
          </a:p>
          <a:p>
            <a:pPr lvl="0" fontAlgn="base">
              <a:lnSpc>
                <a:spcPct val="114000"/>
              </a:lnSpc>
              <a:spcAft>
                <a:spcPct val="0"/>
              </a:spcAft>
            </a:pPr>
            <a:r>
              <a:rPr lang="en-US" sz="900" kern="0" dirty="0" smtClean="0">
                <a:solidFill>
                  <a:srgbClr val="E0752F"/>
                </a:solidFill>
                <a:cs typeface="Times New Roman" pitchFamily="18" charset="0"/>
              </a:rPr>
              <a:t>Norman Strong, “Change is Now,” </a:t>
            </a:r>
            <a:r>
              <a:rPr lang="en-US" sz="900" i="1" kern="0" dirty="0" err="1" smtClean="0">
                <a:solidFill>
                  <a:srgbClr val="E0752F"/>
                </a:solidFill>
                <a:cs typeface="Times New Roman" pitchFamily="18" charset="0"/>
              </a:rPr>
              <a:t>AIArchitect</a:t>
            </a:r>
            <a:r>
              <a:rPr lang="en-US" sz="900" i="1" kern="0" dirty="0" smtClean="0">
                <a:solidFill>
                  <a:srgbClr val="E0752F"/>
                </a:solidFill>
                <a:cs typeface="Times New Roman" pitchFamily="18" charset="0"/>
              </a:rPr>
              <a:t> Best Practices</a:t>
            </a:r>
            <a:r>
              <a:rPr lang="en-US" sz="900" kern="0" dirty="0" smtClean="0">
                <a:solidFill>
                  <a:srgbClr val="E0752F"/>
                </a:solidFill>
                <a:cs typeface="Times New Roman" pitchFamily="18" charset="0"/>
              </a:rPr>
              <a:t>, 12 Sept 2005 </a:t>
            </a:r>
          </a:p>
          <a:p>
            <a:pPr lvl="0" fontAlgn="base">
              <a:lnSpc>
                <a:spcPct val="114000"/>
              </a:lnSpc>
              <a:spcAft>
                <a:spcPct val="0"/>
              </a:spcAft>
            </a:pPr>
            <a:endParaRPr lang="en-US" sz="900" kern="0" dirty="0" smtClean="0">
              <a:solidFill>
                <a:srgbClr val="E0752F"/>
              </a:solidFill>
              <a:cs typeface="Times New Roman" pitchFamily="18" charset="0"/>
            </a:endParaRPr>
          </a:p>
          <a:p>
            <a:pPr algn="just">
              <a:lnSpc>
                <a:spcPct val="125000"/>
              </a:lnSpc>
              <a:spcAft>
                <a:spcPts val="400"/>
              </a:spcAft>
            </a:pPr>
            <a:r>
              <a:rPr lang="en-US" sz="900" kern="1400" dirty="0" err="1" smtClean="0">
                <a:solidFill>
                  <a:srgbClr val="E0752F"/>
                </a:solidFill>
              </a:rPr>
              <a:t>Atila</a:t>
            </a:r>
            <a:r>
              <a:rPr lang="en-US" sz="900" kern="1400" dirty="0" smtClean="0">
                <a:solidFill>
                  <a:srgbClr val="E0752F"/>
                </a:solidFill>
              </a:rPr>
              <a:t> </a:t>
            </a:r>
            <a:r>
              <a:rPr lang="en-US" sz="900" kern="1400" dirty="0" err="1" smtClean="0">
                <a:solidFill>
                  <a:srgbClr val="E0752F"/>
                </a:solidFill>
              </a:rPr>
              <a:t>Zekioglu</a:t>
            </a:r>
            <a:r>
              <a:rPr lang="en-US" sz="900" kern="1400" dirty="0" smtClean="0">
                <a:solidFill>
                  <a:srgbClr val="E0752F"/>
                </a:solidFill>
              </a:rPr>
              <a:t>, P.E., S.E. (Arup)</a:t>
            </a:r>
            <a:endParaRPr lang="en-US" sz="900" i="1" kern="1400" dirty="0" smtClean="0">
              <a:solidFill>
                <a:srgbClr val="E0752F"/>
              </a:solidFill>
            </a:endParaRPr>
          </a:p>
          <a:p>
            <a:pPr algn="just">
              <a:lnSpc>
                <a:spcPct val="125000"/>
              </a:lnSpc>
              <a:spcAft>
                <a:spcPts val="400"/>
              </a:spcAft>
            </a:pPr>
            <a:r>
              <a:rPr lang="en-US" sz="900" i="1" kern="1400" dirty="0" smtClean="0">
                <a:solidFill>
                  <a:schemeClr val="accent4">
                    <a:lumMod val="40000"/>
                    <a:lumOff val="60000"/>
                  </a:schemeClr>
                </a:solidFill>
              </a:rPr>
              <a:t>“By using the three-dimensional programs, the designers sought to resolve all of the geometrical problems during the design stage. With traditional two-dimensional drawings it can be all but impossible to anticipate areas of conflict.” </a:t>
            </a:r>
          </a:p>
          <a:p>
            <a:pPr algn="just">
              <a:lnSpc>
                <a:spcPct val="110000"/>
              </a:lnSpc>
              <a:spcBef>
                <a:spcPts val="400"/>
              </a:spcBef>
              <a:spcAft>
                <a:spcPts val="400"/>
              </a:spcAft>
            </a:pPr>
            <a:r>
              <a:rPr lang="en-US" sz="800" kern="1400" dirty="0" err="1" smtClean="0">
                <a:solidFill>
                  <a:srgbClr val="E0752F"/>
                </a:solidFill>
              </a:rPr>
              <a:t>Atila</a:t>
            </a:r>
            <a:r>
              <a:rPr lang="en-US" sz="800" kern="1400" dirty="0" smtClean="0">
                <a:solidFill>
                  <a:srgbClr val="E0752F"/>
                </a:solidFill>
              </a:rPr>
              <a:t> </a:t>
            </a:r>
            <a:r>
              <a:rPr lang="en-US" sz="800" kern="1400" dirty="0" err="1" smtClean="0">
                <a:solidFill>
                  <a:srgbClr val="E0752F"/>
                </a:solidFill>
              </a:rPr>
              <a:t>Zekioglu</a:t>
            </a:r>
            <a:r>
              <a:rPr lang="en-US" sz="800" kern="1400" dirty="0" smtClean="0">
                <a:solidFill>
                  <a:srgbClr val="E0752F"/>
                </a:solidFill>
              </a:rPr>
              <a:t>, “Braced for the Future.” </a:t>
            </a:r>
            <a:r>
              <a:rPr lang="en-US" sz="800" i="1" kern="1400" dirty="0" smtClean="0">
                <a:solidFill>
                  <a:srgbClr val="E0752F"/>
                </a:solidFill>
              </a:rPr>
              <a:t>Civil Engineering</a:t>
            </a:r>
            <a:r>
              <a:rPr lang="en-US" sz="800" kern="1400" dirty="0" smtClean="0">
                <a:solidFill>
                  <a:srgbClr val="E0752F"/>
                </a:solidFill>
              </a:rPr>
              <a:t> 12 (December 2006) : 76, 38-45.</a:t>
            </a:r>
          </a:p>
          <a:p>
            <a:pPr lvl="0" fontAlgn="base">
              <a:lnSpc>
                <a:spcPct val="114000"/>
              </a:lnSpc>
              <a:spcAft>
                <a:spcPct val="0"/>
              </a:spcAft>
            </a:pPr>
            <a:endParaRPr lang="en-US" sz="900" kern="0" dirty="0" smtClean="0">
              <a:solidFill>
                <a:srgbClr val="E0752F"/>
              </a:solidFill>
              <a:cs typeface="Times New Roman" pitchFamily="18" charset="0"/>
            </a:endParaRPr>
          </a:p>
          <a:p>
            <a:pPr>
              <a:spcAft>
                <a:spcPts val="418"/>
              </a:spcAft>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F71CBC-2159-4A56-A60B-EC3B0FCDBB2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F71CBC-2159-4A56-A60B-EC3B0FCDBB2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3EF71CBC-2159-4A56-A60B-EC3B0FCDBB20}"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2E6AEF-A68D-4FF0-8E97-E1D27E4F609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E6AEF-A68D-4FF0-8E97-E1D27E4F609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E6AEF-A68D-4FF0-8E97-E1D27E4F609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2E6AEF-A68D-4FF0-8E97-E1D27E4F60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02E6AEF-A68D-4FF0-8E97-E1D27E4F6095}"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2E6AEF-A68D-4FF0-8E97-E1D27E4F609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2E6AEF-A68D-4FF0-8E97-E1D27E4F6095}"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2E6AEF-A68D-4FF0-8E97-E1D27E4F609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E6AEF-A68D-4FF0-8E97-E1D27E4F609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2E6AEF-A68D-4FF0-8E97-E1D27E4F60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r>
              <a:rPr lang="en-US" smtClean="0"/>
              <a:t>How BIM May Approach the Counterfactual Scenario of Inadequate Interoperability</a:t>
            </a:r>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2E6AEF-A68D-4FF0-8E97-E1D27E4F609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r>
              <a:rPr lang="en-US" smtClean="0"/>
              <a:t>How BIM May Approach the Counterfactual Scenario of Inadequate Interoperability</a:t>
            </a:r>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2E6AEF-A68D-4FF0-8E97-E1D27E4F609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cap="none" dirty="0" smtClean="0"/>
              <a:t>BIM </a:t>
            </a:r>
            <a:r>
              <a:rPr lang="en-US" sz="2400" cap="none" dirty="0" smtClean="0"/>
              <a:t>Collaborations at </a:t>
            </a:r>
            <a:r>
              <a:rPr lang="en-US" sz="2400" cap="none" dirty="0" smtClean="0"/>
              <a:t>the University of Wyoming</a:t>
            </a:r>
            <a:endParaRPr lang="en-US" sz="2400" cap="none" dirty="0"/>
          </a:p>
        </p:txBody>
      </p:sp>
      <p:sp>
        <p:nvSpPr>
          <p:cNvPr id="3" name="Subtitle 2"/>
          <p:cNvSpPr>
            <a:spLocks noGrp="1"/>
          </p:cNvSpPr>
          <p:nvPr>
            <p:ph type="subTitle" idx="1"/>
          </p:nvPr>
        </p:nvSpPr>
        <p:spPr/>
        <p:txBody>
          <a:bodyPr>
            <a:normAutofit/>
          </a:bodyPr>
          <a:lstStyle/>
          <a:p>
            <a:r>
              <a:rPr lang="en-US" sz="1600" dirty="0" smtClean="0">
                <a:solidFill>
                  <a:srgbClr val="E0752F"/>
                </a:solidFill>
              </a:rPr>
              <a:t>Keith E. Hedges, AIA NCARB</a:t>
            </a:r>
          </a:p>
        </p:txBody>
      </p:sp>
      <p:sp>
        <p:nvSpPr>
          <p:cNvPr id="6" name="Date Placeholder 3"/>
          <p:cNvSpPr>
            <a:spLocks noGrp="1"/>
          </p:cNvSpPr>
          <p:nvPr>
            <p:ph type="dt" sz="half" idx="10"/>
          </p:nvPr>
        </p:nvSpPr>
        <p:spPr>
          <a:xfrm>
            <a:off x="1676400" y="6172200"/>
            <a:ext cx="5638800" cy="517525"/>
          </a:xfrm>
        </p:spPr>
        <p:txBody>
          <a:bodyPr/>
          <a:lstStyle/>
          <a:p>
            <a:pPr algn="ctr"/>
            <a:r>
              <a:rPr lang="en-US" dirty="0" err="1" smtClean="0"/>
              <a:t>Ecobuild</a:t>
            </a:r>
            <a:r>
              <a:rPr lang="en-US" dirty="0" smtClean="0"/>
              <a:t> America and AEC Science &amp; Technology 2008 , (</a:t>
            </a:r>
            <a:r>
              <a:rPr lang="en-US" dirty="0" err="1" smtClean="0"/>
              <a:t>buildingSMART</a:t>
            </a:r>
            <a:r>
              <a:rPr lang="en-US" dirty="0" smtClean="0"/>
              <a:t> National Conference ), 9 December 2008, Washington, DC, USA</a:t>
            </a:r>
            <a:endParaRPr lang="en-US" dirty="0"/>
          </a:p>
        </p:txBody>
      </p:sp>
      <p:sp>
        <p:nvSpPr>
          <p:cNvPr id="12" name="Rectangle 11"/>
          <p:cNvSpPr/>
          <p:nvPr/>
        </p:nvSpPr>
        <p:spPr>
          <a:xfrm>
            <a:off x="381000" y="5410200"/>
            <a:ext cx="7391400" cy="338554"/>
          </a:xfrm>
          <a:prstGeom prst="rect">
            <a:avLst/>
          </a:prstGeom>
        </p:spPr>
        <p:txBody>
          <a:bodyPr wrap="square">
            <a:spAutoFit/>
          </a:bodyPr>
          <a:lstStyle/>
          <a:p>
            <a:r>
              <a:rPr lang="en-US" sz="1600" dirty="0" smtClean="0">
                <a:solidFill>
                  <a:srgbClr val="E0752F"/>
                </a:solidFill>
              </a:rPr>
              <a:t>Department of Civil and Architectural Engineering, University of Wyoming, USA</a:t>
            </a:r>
            <a:endParaRPr lang="en-US" sz="1600" dirty="0">
              <a:solidFill>
                <a:srgbClr val="E0752F"/>
              </a:solidFill>
            </a:endParaRPr>
          </a:p>
        </p:txBody>
      </p:sp>
      <p:pic>
        <p:nvPicPr>
          <p:cNvPr id="69633" name="Picture 1" descr="C:\Documents and Settings\khedges\My Documents\My Pictures\Wide_angle_tetons.jpg"/>
          <p:cNvPicPr>
            <a:picLocks noChangeAspect="1" noChangeArrowheads="1"/>
          </p:cNvPicPr>
          <p:nvPr/>
        </p:nvPicPr>
        <p:blipFill>
          <a:blip r:embed="rId3" cstate="print"/>
          <a:srcRect/>
          <a:stretch>
            <a:fillRect/>
          </a:stretch>
        </p:blipFill>
        <p:spPr bwMode="auto">
          <a:xfrm>
            <a:off x="380999" y="2057400"/>
            <a:ext cx="8496495" cy="1644211"/>
          </a:xfrm>
          <a:prstGeom prst="rect">
            <a:avLst/>
          </a:prstGeom>
          <a:ln>
            <a:noFill/>
          </a:ln>
          <a:effectLst>
            <a:softEdge rad="112500"/>
          </a:effectLst>
        </p:spPr>
      </p:pic>
    </p:spTree>
  </p:cSld>
  <p:clrMapOvr>
    <a:masterClrMapping/>
  </p:clrMapOvr>
  <p:transition advTm="41672"/>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E61925-5B34-47E6-972D-C713E9171451}" type="slidenum">
              <a:rPr lang="en-US"/>
              <a:pPr>
                <a:defRPr/>
              </a:pPr>
              <a:t>10</a:t>
            </a:fld>
            <a:endParaRPr lang="en-US"/>
          </a:p>
        </p:txBody>
      </p:sp>
      <p:grpSp>
        <p:nvGrpSpPr>
          <p:cNvPr id="2" name="Group 57"/>
          <p:cNvGrpSpPr/>
          <p:nvPr/>
        </p:nvGrpSpPr>
        <p:grpSpPr>
          <a:xfrm>
            <a:off x="381000" y="1676400"/>
            <a:ext cx="8319720" cy="3813294"/>
            <a:chOff x="443281" y="1714295"/>
            <a:chExt cx="8319720" cy="3813294"/>
          </a:xfrm>
        </p:grpSpPr>
        <p:grpSp>
          <p:nvGrpSpPr>
            <p:cNvPr id="3" name="Group 3"/>
            <p:cNvGrpSpPr/>
            <p:nvPr/>
          </p:nvGrpSpPr>
          <p:grpSpPr>
            <a:xfrm>
              <a:off x="1376734" y="3853236"/>
              <a:ext cx="1466849" cy="1466849"/>
              <a:chOff x="1847850" y="933449"/>
              <a:chExt cx="1466849" cy="1466849"/>
            </a:xfrm>
          </p:grpSpPr>
          <p:sp>
            <p:nvSpPr>
              <p:cNvPr id="98" name=" 3"/>
              <p:cNvSpPr/>
              <p:nvPr/>
            </p:nvSpPr>
            <p:spPr>
              <a:xfrm>
                <a:off x="1847850" y="933449"/>
                <a:ext cx="1466849" cy="1466849"/>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99" name=" 4"/>
              <p:cNvSpPr/>
              <p:nvPr/>
            </p:nvSpPr>
            <p:spPr>
              <a:xfrm>
                <a:off x="2142751" y="1277052"/>
                <a:ext cx="877047" cy="753990"/>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smtClean="0">
                    <a:ln>
                      <a:noFill/>
                    </a:ln>
                    <a:solidFill>
                      <a:schemeClr val="accent4">
                        <a:lumMod val="40000"/>
                        <a:lumOff val="60000"/>
                      </a:schemeClr>
                    </a:solidFill>
                    <a:effectLst/>
                    <a:uLnTx/>
                    <a:uFillTx/>
                    <a:latin typeface="Bodoni MT Condensed" pitchFamily="18" charset="0"/>
                    <a:ea typeface="+mn-ea"/>
                    <a:cs typeface="+mn-cs"/>
                  </a:rPr>
                  <a:t>Montana State University</a:t>
                </a:r>
                <a:endParaRPr kumimoji="0" lang="en-US" sz="1800" b="0" i="0" u="none" strike="noStrike" kern="1200" cap="none" spc="0" normalizeH="0" baseline="0" noProof="0" dirty="0">
                  <a:ln>
                    <a:noFill/>
                  </a:ln>
                  <a:solidFill>
                    <a:schemeClr val="accent4">
                      <a:lumMod val="40000"/>
                      <a:lumOff val="60000"/>
                    </a:schemeClr>
                  </a:solidFill>
                  <a:effectLst/>
                  <a:uLnTx/>
                  <a:uFillTx/>
                  <a:latin typeface="Bodoni MT Condensed" pitchFamily="18" charset="0"/>
                  <a:ea typeface="+mn-ea"/>
                  <a:cs typeface="+mn-cs"/>
                </a:endParaRPr>
              </a:p>
            </p:txBody>
          </p:sp>
        </p:grpSp>
        <p:grpSp>
          <p:nvGrpSpPr>
            <p:cNvPr id="5" name="Group 4"/>
            <p:cNvGrpSpPr/>
            <p:nvPr/>
          </p:nvGrpSpPr>
          <p:grpSpPr>
            <a:xfrm>
              <a:off x="595687" y="3453187"/>
              <a:ext cx="1066799" cy="1066799"/>
              <a:chOff x="1066803" y="533400"/>
              <a:chExt cx="1066799" cy="1066799"/>
            </a:xfrm>
          </p:grpSpPr>
          <p:sp>
            <p:nvSpPr>
              <p:cNvPr id="96" name=" 5"/>
              <p:cNvSpPr/>
              <p:nvPr/>
            </p:nvSpPr>
            <p:spPr>
              <a:xfrm>
                <a:off x="1066803" y="533400"/>
                <a:ext cx="1066799" cy="1066799"/>
              </a:xfrm>
              <a:prstGeom prst="gear6">
                <a:avLst/>
              </a:prstGeom>
              <a:solidFill>
                <a:sysClr val="window" lastClr="FFFFFF">
                  <a:lumMod val="65000"/>
                </a:sysClr>
              </a:solidFill>
              <a:ln>
                <a:noFill/>
              </a:ln>
              <a:effectLst>
                <a:outerShdw blurRad="40000" dist="23000" dir="5400000" rotWithShape="0">
                  <a:srgbClr val="000000">
                    <a:alpha val="35000"/>
                  </a:srgbClr>
                </a:outerShdw>
              </a:effectLst>
            </p:spPr>
          </p:sp>
          <p:sp>
            <p:nvSpPr>
              <p:cNvPr id="97" name=" 6"/>
              <p:cNvSpPr/>
              <p:nvPr/>
            </p:nvSpPr>
            <p:spPr>
              <a:xfrm>
                <a:off x="1335372" y="803594"/>
                <a:ext cx="529661" cy="526411"/>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61" name="Circular Arrow 60"/>
            <p:cNvSpPr/>
            <p:nvPr/>
          </p:nvSpPr>
          <p:spPr>
            <a:xfrm rot="7060129">
              <a:off x="1216228" y="3692724"/>
              <a:ext cx="1804225" cy="1804225"/>
            </a:xfrm>
            <a:prstGeom prst="circularArrow">
              <a:avLst>
                <a:gd name="adj1" fmla="val 4878"/>
                <a:gd name="adj2" fmla="val 312630"/>
                <a:gd name="adj3" fmla="val 2996171"/>
                <a:gd name="adj4" fmla="val 15433606"/>
                <a:gd name="adj5" fmla="val 5691"/>
              </a:avLst>
            </a:prstGeom>
            <a:gradFill rotWithShape="1">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62" name=" 8"/>
            <p:cNvSpPr/>
            <p:nvPr/>
          </p:nvSpPr>
          <p:spPr>
            <a:xfrm>
              <a:off x="443281" y="3224586"/>
              <a:ext cx="1364170" cy="1364170"/>
            </a:xfrm>
            <a:prstGeom prst="leftCircularArrow">
              <a:avLst>
                <a:gd name="adj1" fmla="val 6452"/>
                <a:gd name="adj2" fmla="val 429999"/>
                <a:gd name="adj3" fmla="val 10489124"/>
                <a:gd name="adj4" fmla="val 14837806"/>
                <a:gd name="adj5" fmla="val 7527"/>
              </a:avLst>
            </a:prstGeom>
            <a:solidFill>
              <a:sysClr val="window" lastClr="FFFFFF">
                <a:lumMod val="75000"/>
              </a:sysClr>
            </a:solidFill>
            <a:ln>
              <a:noFill/>
            </a:ln>
            <a:effectLst>
              <a:outerShdw blurRad="40000" dist="23000" dir="5400000" rotWithShape="0">
                <a:srgbClr val="000000">
                  <a:alpha val="35000"/>
                </a:srgbClr>
              </a:outerShdw>
            </a:effectLst>
          </p:spPr>
        </p:sp>
        <p:grpSp>
          <p:nvGrpSpPr>
            <p:cNvPr id="6" name="Group 11"/>
            <p:cNvGrpSpPr/>
            <p:nvPr/>
          </p:nvGrpSpPr>
          <p:grpSpPr>
            <a:xfrm>
              <a:off x="5472481" y="2057400"/>
              <a:ext cx="3290520" cy="2677656"/>
              <a:chOff x="5897128" y="228600"/>
              <a:chExt cx="3551672" cy="2677656"/>
            </a:xfrm>
          </p:grpSpPr>
          <p:sp>
            <p:nvSpPr>
              <p:cNvPr id="88" name="TextBox 87"/>
              <p:cNvSpPr txBox="1"/>
              <p:nvPr/>
            </p:nvSpPr>
            <p:spPr>
              <a:xfrm>
                <a:off x="6076648" y="228600"/>
                <a:ext cx="3372152" cy="267765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tab pos="914400" algn="l"/>
                    <a:tab pos="1257300" algn="l"/>
                    <a:tab pos="1600200" algn="l"/>
                    <a:tab pos="1943100" algn="l"/>
                    <a:tab pos="2286000" algn="l"/>
                    <a:tab pos="2628900" algn="l"/>
                    <a:tab pos="2971800" algn="l"/>
                  </a:tabLst>
                  <a:defRPr/>
                </a:pPr>
                <a:r>
                  <a:rPr kumimoji="0" lang="en-US" sz="1400" b="0" i="0" u="none" strike="noStrike" kern="0" cap="none" spc="0" normalizeH="0" baseline="0" noProof="0" dirty="0" smtClean="0">
                    <a:ln>
                      <a:noFill/>
                    </a:ln>
                    <a:solidFill>
                      <a:schemeClr val="accent4">
                        <a:lumMod val="40000"/>
                        <a:lumOff val="60000"/>
                      </a:schemeClr>
                    </a:solidFill>
                    <a:effectLst/>
                    <a:uLnTx/>
                    <a:uFillTx/>
                    <a:latin typeface="Arial Narrow" pitchFamily="34" charset="0"/>
                  </a:rPr>
                  <a:t>Legend</a:t>
                </a:r>
              </a:p>
              <a:p>
                <a:pPr marL="0" marR="0" lvl="0" indent="0" defTabSz="914400" eaLnBrk="1" fontAlgn="auto" latinLnBrk="0" hangingPunct="1">
                  <a:lnSpc>
                    <a:spcPct val="150000"/>
                  </a:lnSpc>
                  <a:spcBef>
                    <a:spcPts val="0"/>
                  </a:spcBef>
                  <a:spcAft>
                    <a:spcPts val="0"/>
                  </a:spcAft>
                  <a:buClrTx/>
                  <a:buSzTx/>
                  <a:buFontTx/>
                  <a:buNone/>
                  <a:tabLst>
                    <a:tab pos="914400" algn="l"/>
                    <a:tab pos="1257300" algn="l"/>
                    <a:tab pos="1600200" algn="l"/>
                    <a:tab pos="1943100" algn="l"/>
                    <a:tab pos="2286000" algn="l"/>
                    <a:tab pos="2628900" algn="l"/>
                    <a:tab pos="2971800" algn="l"/>
                  </a:tabLst>
                  <a:defRPr/>
                </a:pPr>
                <a:r>
                  <a:rPr kumimoji="0" lang="en-US" sz="1400" b="0" i="0" u="none" strike="noStrike" kern="0" cap="none" spc="0" normalizeH="0" baseline="0" noProof="0" dirty="0" smtClean="0">
                    <a:ln>
                      <a:noFill/>
                    </a:ln>
                    <a:solidFill>
                      <a:schemeClr val="accent4">
                        <a:lumMod val="40000"/>
                        <a:lumOff val="60000"/>
                      </a:schemeClr>
                    </a:solidFill>
                    <a:effectLst/>
                    <a:uLnTx/>
                    <a:uFillTx/>
                    <a:latin typeface="Arial Narrow" pitchFamily="34" charset="0"/>
                  </a:rPr>
                  <a:t>	Architectural design</a:t>
                </a:r>
              </a:p>
              <a:p>
                <a:pPr marL="0" marR="0" lvl="0" indent="0" defTabSz="914400" eaLnBrk="1" fontAlgn="auto" latinLnBrk="0" hangingPunct="1">
                  <a:lnSpc>
                    <a:spcPct val="150000"/>
                  </a:lnSpc>
                  <a:spcBef>
                    <a:spcPts val="0"/>
                  </a:spcBef>
                  <a:spcAft>
                    <a:spcPts val="0"/>
                  </a:spcAft>
                  <a:buClrTx/>
                  <a:buSzTx/>
                  <a:buFontTx/>
                  <a:buNone/>
                  <a:tabLst>
                    <a:tab pos="914400" algn="l"/>
                    <a:tab pos="1257300" algn="l"/>
                    <a:tab pos="1600200" algn="l"/>
                    <a:tab pos="1943100" algn="l"/>
                    <a:tab pos="2286000" algn="l"/>
                    <a:tab pos="2628900" algn="l"/>
                    <a:tab pos="2971800" algn="l"/>
                  </a:tabLst>
                  <a:defRPr/>
                </a:pPr>
                <a:r>
                  <a:rPr kumimoji="0" lang="en-US" sz="1400" b="0" i="0" u="none" strike="noStrike" kern="0" cap="none" spc="0" normalizeH="0" baseline="0" noProof="0" dirty="0" smtClean="0">
                    <a:ln>
                      <a:noFill/>
                    </a:ln>
                    <a:solidFill>
                      <a:schemeClr val="accent4">
                        <a:lumMod val="40000"/>
                        <a:lumOff val="60000"/>
                      </a:schemeClr>
                    </a:solidFill>
                    <a:effectLst/>
                    <a:uLnTx/>
                    <a:uFillTx/>
                    <a:latin typeface="Arial Narrow" pitchFamily="34" charset="0"/>
                  </a:rPr>
                  <a:t>	Landscape architecture</a:t>
                </a:r>
              </a:p>
              <a:p>
                <a:pPr marL="0" marR="0" lvl="0" indent="0" defTabSz="914400" eaLnBrk="1" fontAlgn="auto" latinLnBrk="0" hangingPunct="1">
                  <a:lnSpc>
                    <a:spcPct val="150000"/>
                  </a:lnSpc>
                  <a:spcBef>
                    <a:spcPts val="0"/>
                  </a:spcBef>
                  <a:spcAft>
                    <a:spcPts val="0"/>
                  </a:spcAft>
                  <a:buClrTx/>
                  <a:buSzTx/>
                  <a:buFontTx/>
                  <a:buNone/>
                  <a:tabLst>
                    <a:tab pos="914400" algn="l"/>
                    <a:tab pos="1257300" algn="l"/>
                    <a:tab pos="1600200" algn="l"/>
                    <a:tab pos="1943100" algn="l"/>
                    <a:tab pos="2286000" algn="l"/>
                    <a:tab pos="2628900" algn="l"/>
                    <a:tab pos="2971800" algn="l"/>
                  </a:tabLst>
                  <a:defRPr/>
                </a:pPr>
                <a:r>
                  <a:rPr kumimoji="0" lang="en-US" sz="1400" b="0" i="0" u="none" strike="noStrike" kern="0" cap="none" spc="0" normalizeH="0" baseline="0" noProof="0" dirty="0">
                    <a:ln>
                      <a:noFill/>
                    </a:ln>
                    <a:solidFill>
                      <a:schemeClr val="accent4">
                        <a:lumMod val="40000"/>
                        <a:lumOff val="60000"/>
                      </a:schemeClr>
                    </a:solidFill>
                    <a:effectLst/>
                    <a:uLnTx/>
                    <a:uFillTx/>
                    <a:latin typeface="Arial Narrow" pitchFamily="34" charset="0"/>
                  </a:rPr>
                  <a:t>	</a:t>
                </a:r>
                <a:r>
                  <a:rPr kumimoji="0" lang="en-US" sz="1400" b="0" i="0" u="none" strike="noStrike" kern="0" cap="none" spc="0" normalizeH="0" baseline="0" noProof="0" dirty="0" smtClean="0">
                    <a:ln>
                      <a:noFill/>
                    </a:ln>
                    <a:solidFill>
                      <a:schemeClr val="accent4">
                        <a:lumMod val="40000"/>
                        <a:lumOff val="60000"/>
                      </a:schemeClr>
                    </a:solidFill>
                    <a:effectLst/>
                    <a:uLnTx/>
                    <a:uFillTx/>
                    <a:latin typeface="Arial Narrow" pitchFamily="34" charset="0"/>
                  </a:rPr>
                  <a:t>Construction management</a:t>
                </a:r>
              </a:p>
              <a:p>
                <a:pPr marL="0" marR="0" lvl="0" indent="0" defTabSz="914400" eaLnBrk="1" fontAlgn="auto" latinLnBrk="0" hangingPunct="1">
                  <a:lnSpc>
                    <a:spcPct val="150000"/>
                  </a:lnSpc>
                  <a:spcBef>
                    <a:spcPts val="0"/>
                  </a:spcBef>
                  <a:spcAft>
                    <a:spcPts val="0"/>
                  </a:spcAft>
                  <a:buClrTx/>
                  <a:buSzTx/>
                  <a:buFontTx/>
                  <a:buNone/>
                  <a:tabLst>
                    <a:tab pos="914400" algn="l"/>
                    <a:tab pos="1257300" algn="l"/>
                    <a:tab pos="1600200" algn="l"/>
                    <a:tab pos="1943100" algn="l"/>
                    <a:tab pos="2286000" algn="l"/>
                    <a:tab pos="2628900" algn="l"/>
                    <a:tab pos="2971800" algn="l"/>
                  </a:tabLst>
                  <a:defRPr/>
                </a:pPr>
                <a:r>
                  <a:rPr kumimoji="0" lang="en-US" sz="1400" b="0" i="0" u="none" strike="noStrike" kern="0" cap="none" spc="0" normalizeH="0" baseline="0" noProof="0" dirty="0">
                    <a:ln>
                      <a:noFill/>
                    </a:ln>
                    <a:solidFill>
                      <a:schemeClr val="accent4">
                        <a:lumMod val="40000"/>
                        <a:lumOff val="60000"/>
                      </a:schemeClr>
                    </a:solidFill>
                    <a:effectLst/>
                    <a:uLnTx/>
                    <a:uFillTx/>
                    <a:latin typeface="Arial Narrow" pitchFamily="34" charset="0"/>
                  </a:rPr>
                  <a:t>	</a:t>
                </a:r>
                <a:r>
                  <a:rPr kumimoji="0" lang="en-US" sz="1400" b="0" i="0" u="none" strike="noStrike" kern="0" cap="none" spc="0" normalizeH="0" baseline="0" noProof="0" dirty="0" smtClean="0">
                    <a:ln>
                      <a:noFill/>
                    </a:ln>
                    <a:solidFill>
                      <a:schemeClr val="accent4">
                        <a:lumMod val="40000"/>
                        <a:lumOff val="60000"/>
                      </a:schemeClr>
                    </a:solidFill>
                    <a:effectLst/>
                    <a:uLnTx/>
                    <a:uFillTx/>
                    <a:latin typeface="Arial Narrow" pitchFamily="34" charset="0"/>
                  </a:rPr>
                  <a:t>Construction documentation</a:t>
                </a:r>
              </a:p>
              <a:p>
                <a:pPr marL="0" marR="0" lvl="0" indent="0" defTabSz="914400" eaLnBrk="1" fontAlgn="auto" latinLnBrk="0" hangingPunct="1">
                  <a:lnSpc>
                    <a:spcPct val="150000"/>
                  </a:lnSpc>
                  <a:spcBef>
                    <a:spcPts val="0"/>
                  </a:spcBef>
                  <a:spcAft>
                    <a:spcPts val="0"/>
                  </a:spcAft>
                  <a:buClrTx/>
                  <a:buSzTx/>
                  <a:buFontTx/>
                  <a:buNone/>
                  <a:tabLst>
                    <a:tab pos="914400" algn="l"/>
                    <a:tab pos="1257300" algn="l"/>
                    <a:tab pos="1600200" algn="l"/>
                    <a:tab pos="1943100" algn="l"/>
                    <a:tab pos="2286000" algn="l"/>
                    <a:tab pos="2628900" algn="l"/>
                    <a:tab pos="2971800" algn="l"/>
                  </a:tabLst>
                  <a:defRPr/>
                </a:pPr>
                <a:r>
                  <a:rPr kumimoji="0" lang="en-US" sz="1400" b="0" i="0" u="none" strike="noStrike" kern="0" cap="none" spc="0" normalizeH="0" baseline="0" noProof="0" dirty="0" smtClean="0">
                    <a:ln>
                      <a:noFill/>
                    </a:ln>
                    <a:solidFill>
                      <a:schemeClr val="accent4">
                        <a:lumMod val="40000"/>
                        <a:lumOff val="60000"/>
                      </a:schemeClr>
                    </a:solidFill>
                    <a:effectLst/>
                    <a:uLnTx/>
                    <a:uFillTx/>
                    <a:latin typeface="Arial Narrow" pitchFamily="34" charset="0"/>
                  </a:rPr>
                  <a:t>	Structural engineering</a:t>
                </a:r>
              </a:p>
              <a:p>
                <a:pPr marL="0" marR="0" lvl="0" indent="0" defTabSz="914400" eaLnBrk="1" fontAlgn="auto" latinLnBrk="0" hangingPunct="1">
                  <a:lnSpc>
                    <a:spcPct val="150000"/>
                  </a:lnSpc>
                  <a:spcBef>
                    <a:spcPts val="0"/>
                  </a:spcBef>
                  <a:spcAft>
                    <a:spcPts val="0"/>
                  </a:spcAft>
                  <a:buClrTx/>
                  <a:buSzTx/>
                  <a:buFontTx/>
                  <a:buNone/>
                  <a:tabLst>
                    <a:tab pos="914400" algn="l"/>
                    <a:tab pos="1257300" algn="l"/>
                    <a:tab pos="1600200" algn="l"/>
                    <a:tab pos="1943100" algn="l"/>
                    <a:tab pos="2286000" algn="l"/>
                    <a:tab pos="2628900" algn="l"/>
                    <a:tab pos="2971800" algn="l"/>
                  </a:tabLst>
                  <a:defRPr/>
                </a:pPr>
                <a:r>
                  <a:rPr kumimoji="0" lang="en-US" sz="1400" b="0" i="0" u="none" strike="noStrike" kern="0" cap="none" spc="0" normalizeH="0" baseline="0" noProof="0" dirty="0" smtClean="0">
                    <a:ln>
                      <a:noFill/>
                    </a:ln>
                    <a:solidFill>
                      <a:schemeClr val="accent4">
                        <a:lumMod val="40000"/>
                        <a:lumOff val="60000"/>
                      </a:schemeClr>
                    </a:solidFill>
                    <a:effectLst/>
                    <a:uLnTx/>
                    <a:uFillTx/>
                    <a:latin typeface="Arial Narrow" pitchFamily="34" charset="0"/>
                  </a:rPr>
                  <a:t>	Mechanical engineering</a:t>
                </a:r>
              </a:p>
              <a:p>
                <a:pPr marL="0" marR="0" lvl="0" indent="0" defTabSz="914400" eaLnBrk="1" fontAlgn="auto" latinLnBrk="0" hangingPunct="1">
                  <a:lnSpc>
                    <a:spcPct val="150000"/>
                  </a:lnSpc>
                  <a:spcBef>
                    <a:spcPts val="0"/>
                  </a:spcBef>
                  <a:spcAft>
                    <a:spcPts val="0"/>
                  </a:spcAft>
                  <a:buClrTx/>
                  <a:buSzTx/>
                  <a:buFontTx/>
                  <a:buNone/>
                  <a:tabLst/>
                  <a:defRPr/>
                </a:pPr>
                <a:endParaRPr kumimoji="0" lang="en-US" sz="1400" b="0" i="0" u="none" strike="noStrike" kern="0" cap="none" spc="0" normalizeH="0" baseline="0" noProof="0" dirty="0">
                  <a:ln>
                    <a:noFill/>
                  </a:ln>
                  <a:solidFill>
                    <a:schemeClr val="accent4">
                      <a:lumMod val="40000"/>
                      <a:lumOff val="60000"/>
                    </a:schemeClr>
                  </a:solidFill>
                  <a:effectLst/>
                  <a:uLnTx/>
                  <a:uFillTx/>
                  <a:latin typeface="Arial Narrow" pitchFamily="34" charset="0"/>
                </a:endParaRPr>
              </a:p>
            </p:txBody>
          </p:sp>
          <p:cxnSp>
            <p:nvCxnSpPr>
              <p:cNvPr id="89" name="Straight Connector 13"/>
              <p:cNvCxnSpPr/>
              <p:nvPr/>
            </p:nvCxnSpPr>
            <p:spPr>
              <a:xfrm>
                <a:off x="5897128" y="610919"/>
                <a:ext cx="3429000" cy="1588"/>
              </a:xfrm>
              <a:prstGeom prst="line">
                <a:avLst/>
              </a:prstGeom>
              <a:noFill/>
              <a:ln w="9525" cap="flat" cmpd="sng" algn="ctr">
                <a:solidFill>
                  <a:srgbClr val="4F81BD">
                    <a:shade val="95000"/>
                    <a:satMod val="105000"/>
                  </a:srgbClr>
                </a:solidFill>
                <a:prstDash val="solid"/>
              </a:ln>
              <a:effectLst/>
            </p:spPr>
          </p:cxnSp>
          <p:sp>
            <p:nvSpPr>
              <p:cNvPr id="90" name="Rectangle 14"/>
              <p:cNvSpPr/>
              <p:nvPr/>
            </p:nvSpPr>
            <p:spPr>
              <a:xfrm>
                <a:off x="6143871" y="723695"/>
                <a:ext cx="630936" cy="152400"/>
              </a:xfrm>
              <a:prstGeom prst="rect">
                <a:avLst/>
              </a:prstGeom>
              <a:solidFill>
                <a:srgbClr val="4F81BD">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1" name="Rectangle 15"/>
              <p:cNvSpPr/>
              <p:nvPr/>
            </p:nvSpPr>
            <p:spPr>
              <a:xfrm>
                <a:off x="6143871" y="1028495"/>
                <a:ext cx="630936" cy="152400"/>
              </a:xfrm>
              <a:prstGeom prst="rect">
                <a:avLst/>
              </a:prstGeom>
              <a:solidFill>
                <a:srgbClr val="C0504D">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2" name="Rectangle 91"/>
              <p:cNvSpPr/>
              <p:nvPr/>
            </p:nvSpPr>
            <p:spPr>
              <a:xfrm>
                <a:off x="6143872" y="1333295"/>
                <a:ext cx="630936" cy="152400"/>
              </a:xfrm>
              <a:prstGeom prst="rect">
                <a:avLst/>
              </a:prstGeom>
              <a:solidFill>
                <a:srgbClr val="C0504D">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3" name="Rectangle 92"/>
              <p:cNvSpPr/>
              <p:nvPr/>
            </p:nvSpPr>
            <p:spPr>
              <a:xfrm>
                <a:off x="6143872" y="1638095"/>
                <a:ext cx="630936" cy="152400"/>
              </a:xfrm>
              <a:prstGeom prst="rect">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4" name="Rectangle 93"/>
              <p:cNvSpPr/>
              <p:nvPr/>
            </p:nvSpPr>
            <p:spPr>
              <a:xfrm>
                <a:off x="6143871" y="1942895"/>
                <a:ext cx="630936" cy="152400"/>
              </a:xfrm>
              <a:prstGeom prst="rect">
                <a:avLst/>
              </a:prstGeom>
              <a:solidFill>
                <a:srgbClr val="CCEC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5" name="Rectangle 94"/>
              <p:cNvSpPr/>
              <p:nvPr/>
            </p:nvSpPr>
            <p:spPr>
              <a:xfrm>
                <a:off x="6143871" y="2247695"/>
                <a:ext cx="630936" cy="152400"/>
              </a:xfrm>
              <a:prstGeom prst="rect">
                <a:avLst/>
              </a:prstGeom>
              <a:solidFill>
                <a:srgbClr val="9BBB59">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grpSp>
        <p:grpSp>
          <p:nvGrpSpPr>
            <p:cNvPr id="7" name="Group 20"/>
            <p:cNvGrpSpPr/>
            <p:nvPr/>
          </p:nvGrpSpPr>
          <p:grpSpPr>
            <a:xfrm>
              <a:off x="3156240" y="3880150"/>
              <a:ext cx="1466850" cy="1466850"/>
              <a:chOff x="304797" y="762001"/>
              <a:chExt cx="1466850" cy="1466850"/>
            </a:xfrm>
          </p:grpSpPr>
          <p:sp>
            <p:nvSpPr>
              <p:cNvPr id="86" name=" 3"/>
              <p:cNvSpPr/>
              <p:nvPr/>
            </p:nvSpPr>
            <p:spPr>
              <a:xfrm>
                <a:off x="304797" y="762001"/>
                <a:ext cx="1466850" cy="1466850"/>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87" name=" 4"/>
              <p:cNvSpPr/>
              <p:nvPr/>
            </p:nvSpPr>
            <p:spPr>
              <a:xfrm>
                <a:off x="599698" y="1105605"/>
                <a:ext cx="877048" cy="753990"/>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smtClean="0">
                    <a:ln>
                      <a:noFill/>
                    </a:ln>
                    <a:solidFill>
                      <a:schemeClr val="accent4">
                        <a:lumMod val="40000"/>
                        <a:lumOff val="60000"/>
                      </a:schemeClr>
                    </a:solidFill>
                    <a:effectLst/>
                    <a:uLnTx/>
                    <a:uFillTx/>
                    <a:latin typeface="Bodoni MT Condensed" pitchFamily="18" charset="0"/>
                    <a:ea typeface="+mn-ea"/>
                    <a:cs typeface="+mn-cs"/>
                  </a:rPr>
                  <a:t>University of Wyoming</a:t>
                </a:r>
                <a:endParaRPr kumimoji="0" lang="en-US" sz="1800" b="0" i="0" u="none" strike="noStrike" kern="1200" cap="none" spc="0" normalizeH="0" baseline="0" noProof="0" dirty="0">
                  <a:ln>
                    <a:noFill/>
                  </a:ln>
                  <a:solidFill>
                    <a:schemeClr val="accent4">
                      <a:lumMod val="40000"/>
                      <a:lumOff val="60000"/>
                    </a:schemeClr>
                  </a:solidFill>
                  <a:effectLst/>
                  <a:uLnTx/>
                  <a:uFillTx/>
                  <a:latin typeface="Bodoni MT Condensed" pitchFamily="18" charset="0"/>
                  <a:ea typeface="+mn-ea"/>
                  <a:cs typeface="+mn-cs"/>
                </a:endParaRPr>
              </a:p>
            </p:txBody>
          </p:sp>
        </p:grpSp>
        <p:grpSp>
          <p:nvGrpSpPr>
            <p:cNvPr id="8" name="Group 21"/>
            <p:cNvGrpSpPr/>
            <p:nvPr/>
          </p:nvGrpSpPr>
          <p:grpSpPr>
            <a:xfrm>
              <a:off x="4038600" y="3124200"/>
              <a:ext cx="1066800" cy="1066800"/>
              <a:chOff x="1187157" y="6051"/>
              <a:chExt cx="1066800" cy="1066800"/>
            </a:xfrm>
          </p:grpSpPr>
          <p:sp>
            <p:nvSpPr>
              <p:cNvPr id="84" name=" 5"/>
              <p:cNvSpPr/>
              <p:nvPr/>
            </p:nvSpPr>
            <p:spPr>
              <a:xfrm>
                <a:off x="1187157" y="6051"/>
                <a:ext cx="1066800" cy="1066800"/>
              </a:xfrm>
              <a:prstGeom prst="gear6">
                <a:avLst/>
              </a:prstGeom>
              <a:solidFill>
                <a:srgbClr val="CCECFF"/>
              </a:solidFill>
              <a:ln>
                <a:noFill/>
              </a:ln>
              <a:effectLst>
                <a:outerShdw blurRad="40000" dist="23000" dir="5400000" rotWithShape="0">
                  <a:srgbClr val="000000">
                    <a:alpha val="35000"/>
                  </a:srgbClr>
                </a:outerShdw>
              </a:effectLst>
            </p:spPr>
          </p:sp>
          <p:sp>
            <p:nvSpPr>
              <p:cNvPr id="85" name=" 6"/>
              <p:cNvSpPr/>
              <p:nvPr/>
            </p:nvSpPr>
            <p:spPr>
              <a:xfrm>
                <a:off x="1411573" y="270194"/>
                <a:ext cx="529662" cy="526412"/>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9" name="Group 22"/>
            <p:cNvGrpSpPr/>
            <p:nvPr/>
          </p:nvGrpSpPr>
          <p:grpSpPr>
            <a:xfrm>
              <a:off x="4562040" y="4219139"/>
              <a:ext cx="1045246" cy="1045246"/>
              <a:chOff x="1710597" y="1100990"/>
              <a:chExt cx="1045246" cy="1045246"/>
            </a:xfrm>
          </p:grpSpPr>
          <p:sp>
            <p:nvSpPr>
              <p:cNvPr id="82" name=" 7"/>
              <p:cNvSpPr/>
              <p:nvPr/>
            </p:nvSpPr>
            <p:spPr>
              <a:xfrm rot="19880918">
                <a:off x="1710597" y="1100990"/>
                <a:ext cx="1045246" cy="1045246"/>
              </a:xfrm>
              <a:prstGeom prst="gear6">
                <a:avLst/>
              </a:prstGeom>
              <a:solidFill>
                <a:srgbClr val="9BBB59">
                  <a:lumMod val="60000"/>
                  <a:lumOff val="40000"/>
                </a:srgbClr>
              </a:solidFill>
              <a:ln>
                <a:noFill/>
              </a:ln>
              <a:effectLst>
                <a:outerShdw blurRad="40000" dist="23000" dir="5400000" rotWithShape="0">
                  <a:srgbClr val="000000">
                    <a:alpha val="35000"/>
                  </a:srgbClr>
                </a:outerShdw>
              </a:effectLst>
            </p:spPr>
          </p:sp>
          <p:sp>
            <p:nvSpPr>
              <p:cNvPr id="83" name=" 8"/>
              <p:cNvSpPr/>
              <p:nvPr/>
            </p:nvSpPr>
            <p:spPr>
              <a:xfrm rot="20780918">
                <a:off x="1939850" y="1330244"/>
                <a:ext cx="586740" cy="586740"/>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67" name="Circular Arrow 66"/>
            <p:cNvSpPr/>
            <p:nvPr/>
          </p:nvSpPr>
          <p:spPr>
            <a:xfrm rot="8811194">
              <a:off x="2926121" y="3650021"/>
              <a:ext cx="1877568" cy="1877568"/>
            </a:xfrm>
            <a:prstGeom prst="circularArrow">
              <a:avLst>
                <a:gd name="adj1" fmla="val 4688"/>
                <a:gd name="adj2" fmla="val 299029"/>
                <a:gd name="adj3" fmla="val 2463434"/>
                <a:gd name="adj4" fmla="val 15979944"/>
                <a:gd name="adj5" fmla="val 5469"/>
              </a:avLst>
            </a:prstGeom>
            <a:gradFill rotWithShape="1">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68" name=" 10"/>
            <p:cNvSpPr/>
            <p:nvPr/>
          </p:nvSpPr>
          <p:spPr>
            <a:xfrm rot="7453736">
              <a:off x="3909214" y="2956721"/>
              <a:ext cx="1364170" cy="1364170"/>
            </a:xfrm>
            <a:prstGeom prst="leftCircularArrow">
              <a:avLst>
                <a:gd name="adj1" fmla="val 6452"/>
                <a:gd name="adj2" fmla="val 429999"/>
                <a:gd name="adj3" fmla="val 10489124"/>
                <a:gd name="adj4" fmla="val 14837806"/>
                <a:gd name="adj5" fmla="val 7527"/>
              </a:avLst>
            </a:prstGeom>
            <a:solidFill>
              <a:srgbClr val="CCECFF"/>
            </a:solidFill>
            <a:ln>
              <a:noFill/>
            </a:ln>
            <a:effectLst>
              <a:outerShdw blurRad="40000" dist="23000" dir="5400000" rotWithShape="0">
                <a:srgbClr val="000000">
                  <a:alpha val="35000"/>
                </a:srgbClr>
              </a:outerShdw>
            </a:effectLst>
          </p:spPr>
        </p:sp>
        <p:sp>
          <p:nvSpPr>
            <p:cNvPr id="69" name="Circular Arrow 68"/>
            <p:cNvSpPr/>
            <p:nvPr/>
          </p:nvSpPr>
          <p:spPr>
            <a:xfrm rot="8188660" flipH="1">
              <a:off x="4349973" y="4007080"/>
              <a:ext cx="1470850" cy="1470850"/>
            </a:xfrm>
            <a:prstGeom prst="circularArrow">
              <a:avLst>
                <a:gd name="adj1" fmla="val 5984"/>
                <a:gd name="adj2" fmla="val 394124"/>
                <a:gd name="adj3" fmla="val 13313824"/>
                <a:gd name="adj4" fmla="val 10508221"/>
                <a:gd name="adj5" fmla="val 6981"/>
              </a:avLst>
            </a:prstGeom>
            <a:solidFill>
              <a:srgbClr val="9BBB59">
                <a:lumMod val="60000"/>
                <a:lumOff val="40000"/>
              </a:srgbClr>
            </a:solidFill>
            <a:ln>
              <a:noFill/>
            </a:ln>
            <a:effectLst>
              <a:outerShdw blurRad="40000" dist="23000" dir="5400000" rotWithShape="0">
                <a:srgbClr val="000000">
                  <a:alpha val="35000"/>
                </a:srgbClr>
              </a:outerShdw>
            </a:effectLst>
          </p:spPr>
        </p:sp>
        <p:grpSp>
          <p:nvGrpSpPr>
            <p:cNvPr id="10" name="Group 32"/>
            <p:cNvGrpSpPr/>
            <p:nvPr/>
          </p:nvGrpSpPr>
          <p:grpSpPr>
            <a:xfrm>
              <a:off x="2272081" y="2843586"/>
              <a:ext cx="1466849" cy="1466849"/>
              <a:chOff x="1847850" y="1200150"/>
              <a:chExt cx="1466849" cy="1466849"/>
            </a:xfrm>
          </p:grpSpPr>
          <p:sp>
            <p:nvSpPr>
              <p:cNvPr id="80" name=" 3"/>
              <p:cNvSpPr/>
              <p:nvPr/>
            </p:nvSpPr>
            <p:spPr>
              <a:xfrm>
                <a:off x="1847850" y="1200150"/>
                <a:ext cx="1466849" cy="1466849"/>
              </a:xfrm>
              <a:prstGeom prst="gear9">
                <a:avLst/>
              </a:prstGeom>
              <a:gradFill rotWithShape="1">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81" name=" 4"/>
              <p:cNvSpPr/>
              <p:nvPr/>
            </p:nvSpPr>
            <p:spPr>
              <a:xfrm>
                <a:off x="2142751" y="1543753"/>
                <a:ext cx="877047" cy="753990"/>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0" i="0" u="none" strike="noStrike" kern="1200" cap="none" spc="0" normalizeH="0" baseline="0" noProof="0" dirty="0" smtClean="0">
                    <a:ln>
                      <a:noFill/>
                    </a:ln>
                    <a:solidFill>
                      <a:schemeClr val="accent4">
                        <a:lumMod val="40000"/>
                        <a:lumOff val="60000"/>
                      </a:schemeClr>
                    </a:solidFill>
                    <a:effectLst/>
                    <a:uLnTx/>
                    <a:uFillTx/>
                    <a:latin typeface="Bodoni MT Condensed" pitchFamily="18" charset="0"/>
                    <a:ea typeface="+mn-ea"/>
                    <a:cs typeface="+mn-cs"/>
                  </a:rPr>
                  <a:t>University of Nebraska-Lincoln</a:t>
                </a:r>
                <a:endParaRPr kumimoji="0" lang="en-US" sz="1800" b="0" i="0" u="none" strike="noStrike" kern="1200" cap="none" spc="0" normalizeH="0" baseline="0" noProof="0" dirty="0">
                  <a:ln>
                    <a:noFill/>
                  </a:ln>
                  <a:solidFill>
                    <a:schemeClr val="accent4">
                      <a:lumMod val="40000"/>
                      <a:lumOff val="60000"/>
                    </a:schemeClr>
                  </a:solidFill>
                  <a:effectLst/>
                  <a:uLnTx/>
                  <a:uFillTx/>
                  <a:latin typeface="Bodoni MT Condensed" pitchFamily="18" charset="0"/>
                  <a:ea typeface="+mn-ea"/>
                  <a:cs typeface="+mn-cs"/>
                </a:endParaRPr>
              </a:p>
            </p:txBody>
          </p:sp>
        </p:grpSp>
        <p:grpSp>
          <p:nvGrpSpPr>
            <p:cNvPr id="11" name="Group 33"/>
            <p:cNvGrpSpPr/>
            <p:nvPr/>
          </p:nvGrpSpPr>
          <p:grpSpPr>
            <a:xfrm>
              <a:off x="1491034" y="2481631"/>
              <a:ext cx="1066799" cy="1066799"/>
              <a:chOff x="1066803" y="838195"/>
              <a:chExt cx="1066799" cy="1066799"/>
            </a:xfrm>
          </p:grpSpPr>
          <p:sp>
            <p:nvSpPr>
              <p:cNvPr id="78" name=" 5"/>
              <p:cNvSpPr/>
              <p:nvPr/>
            </p:nvSpPr>
            <p:spPr>
              <a:xfrm>
                <a:off x="1066803" y="838195"/>
                <a:ext cx="1066799" cy="1066799"/>
              </a:xfrm>
              <a:prstGeom prst="gear6">
                <a:avLst/>
              </a:prstGeom>
              <a:solidFill>
                <a:srgbClr val="C0504D">
                  <a:lumMod val="60000"/>
                  <a:lumOff val="40000"/>
                </a:srgbClr>
              </a:solidFill>
              <a:ln>
                <a:noFill/>
              </a:ln>
              <a:effectLst>
                <a:outerShdw blurRad="40000" dist="23000" dir="5400000" rotWithShape="0">
                  <a:srgbClr val="000000">
                    <a:alpha val="35000"/>
                  </a:srgbClr>
                </a:outerShdw>
              </a:effectLst>
            </p:spPr>
          </p:sp>
          <p:sp>
            <p:nvSpPr>
              <p:cNvPr id="79" name=" 6"/>
              <p:cNvSpPr/>
              <p:nvPr/>
            </p:nvSpPr>
            <p:spPr>
              <a:xfrm>
                <a:off x="1335372" y="1108389"/>
                <a:ext cx="529661" cy="526411"/>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2" name="Group 34"/>
            <p:cNvGrpSpPr/>
            <p:nvPr/>
          </p:nvGrpSpPr>
          <p:grpSpPr>
            <a:xfrm>
              <a:off x="2514600" y="1905000"/>
              <a:ext cx="1045246" cy="1045246"/>
              <a:chOff x="2090369" y="261564"/>
              <a:chExt cx="1045246" cy="1045246"/>
            </a:xfrm>
          </p:grpSpPr>
          <p:sp>
            <p:nvSpPr>
              <p:cNvPr id="76" name=" 7"/>
              <p:cNvSpPr/>
              <p:nvPr/>
            </p:nvSpPr>
            <p:spPr>
              <a:xfrm rot="19900952">
                <a:off x="2090369" y="261564"/>
                <a:ext cx="1045246" cy="1045246"/>
              </a:xfrm>
              <a:prstGeom prst="gear6">
                <a:avLst/>
              </a:prstGeom>
              <a:solidFill>
                <a:srgbClr val="C0504D">
                  <a:lumMod val="20000"/>
                  <a:lumOff val="80000"/>
                </a:srgbClr>
              </a:solidFill>
              <a:ln>
                <a:noFill/>
              </a:ln>
              <a:effectLst>
                <a:outerShdw blurRad="40000" dist="23000" dir="5400000" rotWithShape="0">
                  <a:srgbClr val="000000">
                    <a:alpha val="35000"/>
                  </a:srgbClr>
                </a:outerShdw>
              </a:effectLst>
            </p:spPr>
          </p:sp>
          <p:sp>
            <p:nvSpPr>
              <p:cNvPr id="77" name=" 8"/>
              <p:cNvSpPr/>
              <p:nvPr/>
            </p:nvSpPr>
            <p:spPr>
              <a:xfrm rot="20800952">
                <a:off x="2319623" y="490817"/>
                <a:ext cx="586739" cy="586739"/>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grpSp>
        <p:sp>
          <p:nvSpPr>
            <p:cNvPr id="73" name="Circular Arrow 72"/>
            <p:cNvSpPr/>
            <p:nvPr/>
          </p:nvSpPr>
          <p:spPr>
            <a:xfrm rot="12689043" flipV="1">
              <a:off x="2082882" y="2616274"/>
              <a:ext cx="1877568" cy="1877568"/>
            </a:xfrm>
            <a:prstGeom prst="circularArrow">
              <a:avLst>
                <a:gd name="adj1" fmla="val 4688"/>
                <a:gd name="adj2" fmla="val 299029"/>
                <a:gd name="adj3" fmla="val 2463434"/>
                <a:gd name="adj4" fmla="val 15979944"/>
                <a:gd name="adj5" fmla="val 5469"/>
              </a:avLst>
            </a:prstGeom>
            <a:gradFill rotWithShape="1">
              <a:gsLst>
                <a:gs pos="0">
                  <a:srgbClr val="4F81BD">
                    <a:tint val="60000"/>
                    <a:hueOff val="0"/>
                    <a:satOff val="0"/>
                    <a:lumOff val="0"/>
                    <a:alphaOff val="0"/>
                    <a:shade val="51000"/>
                    <a:satMod val="130000"/>
                  </a:srgbClr>
                </a:gs>
                <a:gs pos="80000">
                  <a:srgbClr val="4F81BD">
                    <a:tint val="60000"/>
                    <a:hueOff val="0"/>
                    <a:satOff val="0"/>
                    <a:lumOff val="0"/>
                    <a:alphaOff val="0"/>
                    <a:shade val="93000"/>
                    <a:satMod val="130000"/>
                  </a:srgbClr>
                </a:gs>
                <a:gs pos="100000">
                  <a:srgbClr val="4F81BD">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p>
        <p:sp>
          <p:nvSpPr>
            <p:cNvPr id="74" name=" 10"/>
            <p:cNvSpPr/>
            <p:nvPr/>
          </p:nvSpPr>
          <p:spPr>
            <a:xfrm rot="7049327" flipV="1">
              <a:off x="1304627" y="2219026"/>
              <a:ext cx="1364170" cy="1364170"/>
            </a:xfrm>
            <a:prstGeom prst="leftCircularArrow">
              <a:avLst>
                <a:gd name="adj1" fmla="val 6452"/>
                <a:gd name="adj2" fmla="val 429999"/>
                <a:gd name="adj3" fmla="val 10489124"/>
                <a:gd name="adj4" fmla="val 14837806"/>
                <a:gd name="adj5" fmla="val 7527"/>
              </a:avLst>
            </a:prstGeom>
            <a:solidFill>
              <a:srgbClr val="C0504D">
                <a:lumMod val="60000"/>
                <a:lumOff val="40000"/>
              </a:srgbClr>
            </a:solidFill>
            <a:ln>
              <a:noFill/>
            </a:ln>
            <a:effectLst>
              <a:outerShdw blurRad="40000" dist="23000" dir="5400000" rotWithShape="0">
                <a:srgbClr val="000000">
                  <a:alpha val="35000"/>
                </a:srgbClr>
              </a:outerShdw>
            </a:effectLst>
          </p:spPr>
        </p:sp>
        <p:sp>
          <p:nvSpPr>
            <p:cNvPr id="75" name="Circular Arrow 74"/>
            <p:cNvSpPr/>
            <p:nvPr/>
          </p:nvSpPr>
          <p:spPr>
            <a:xfrm rot="9326811">
              <a:off x="2323876" y="1714295"/>
              <a:ext cx="1470850" cy="1470850"/>
            </a:xfrm>
            <a:prstGeom prst="circularArrow">
              <a:avLst>
                <a:gd name="adj1" fmla="val 5984"/>
                <a:gd name="adj2" fmla="val 394124"/>
                <a:gd name="adj3" fmla="val 13313824"/>
                <a:gd name="adj4" fmla="val 10508221"/>
                <a:gd name="adj5" fmla="val 6981"/>
              </a:avLst>
            </a:prstGeom>
            <a:solidFill>
              <a:srgbClr val="C0504D">
                <a:lumMod val="20000"/>
                <a:lumOff val="80000"/>
              </a:srgbClr>
            </a:solidFill>
            <a:ln>
              <a:noFill/>
            </a:ln>
            <a:effectLst>
              <a:outerShdw blurRad="40000" dist="23000" dir="5400000" rotWithShape="0">
                <a:srgbClr val="000000">
                  <a:alpha val="35000"/>
                </a:srgbClr>
              </a:outerShdw>
            </a:effectLst>
          </p:spPr>
        </p:sp>
      </p:grpSp>
      <p:cxnSp>
        <p:nvCxnSpPr>
          <p:cNvPr id="100" name="Straight Connector 99"/>
          <p:cNvCxnSpPr/>
          <p:nvPr/>
        </p:nvCxnSpPr>
        <p:spPr>
          <a:xfrm>
            <a:off x="5486400" y="4343400"/>
            <a:ext cx="3176868" cy="1588"/>
          </a:xfrm>
          <a:prstGeom prst="line">
            <a:avLst/>
          </a:prstGeom>
          <a:noFill/>
          <a:ln w="9525" cap="flat" cmpd="sng" algn="ctr">
            <a:solidFill>
              <a:srgbClr val="4F81BD">
                <a:shade val="95000"/>
                <a:satMod val="105000"/>
              </a:srgbClr>
            </a:solidFill>
            <a:prstDash val="solid"/>
          </a:ln>
          <a:effectLst/>
        </p:spPr>
      </p:cxnSp>
      <p:sp>
        <p:nvSpPr>
          <p:cNvPr id="48" name="Title 47"/>
          <p:cNvSpPr>
            <a:spLocks noGrp="1"/>
          </p:cNvSpPr>
          <p:nvPr>
            <p:ph type="title"/>
          </p:nvPr>
        </p:nvSpPr>
        <p:spPr/>
        <p:txBody>
          <a:bodyPr>
            <a:normAutofit/>
          </a:bodyPr>
          <a:lstStyle/>
          <a:p>
            <a:r>
              <a:rPr lang="en-US" sz="2800" cap="none" dirty="0" smtClean="0"/>
              <a:t>Potential Future Collaborations (2009)</a:t>
            </a:r>
            <a:endParaRPr lang="en-US" sz="2800" cap="non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3733800" cy="838200"/>
          </a:xfrm>
        </p:spPr>
        <p:txBody>
          <a:bodyPr>
            <a:normAutofit fontScale="90000"/>
          </a:bodyPr>
          <a:lstStyle/>
          <a:p>
            <a:r>
              <a:rPr lang="en-US" sz="2800" cap="none" dirty="0" smtClean="0"/>
              <a:t>Thank you for your attention</a:t>
            </a:r>
            <a:endParaRPr lang="en-US" sz="2800" cap="none" dirty="0"/>
          </a:p>
        </p:txBody>
      </p:sp>
      <p:sp>
        <p:nvSpPr>
          <p:cNvPr id="5" name="Slide Number Placeholder 4"/>
          <p:cNvSpPr>
            <a:spLocks noGrp="1"/>
          </p:cNvSpPr>
          <p:nvPr>
            <p:ph type="sldNum" sz="quarter" idx="12"/>
          </p:nvPr>
        </p:nvSpPr>
        <p:spPr/>
        <p:txBody>
          <a:bodyPr/>
          <a:lstStyle/>
          <a:p>
            <a:fld id="{D02E6AEF-A68D-4FF0-8E97-E1D27E4F6095}" type="slidenum">
              <a:rPr lang="en-US" smtClean="0"/>
              <a:pPr/>
              <a:t>11</a:t>
            </a:fld>
            <a:endParaRPr lang="en-US"/>
          </a:p>
        </p:txBody>
      </p:sp>
      <p:sp>
        <p:nvSpPr>
          <p:cNvPr id="8" name="Content Placeholder 2"/>
          <p:cNvSpPr txBox="1">
            <a:spLocks/>
          </p:cNvSpPr>
          <p:nvPr/>
        </p:nvSpPr>
        <p:spPr>
          <a:xfrm>
            <a:off x="6608064" y="1914144"/>
            <a:ext cx="2535936" cy="414528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kumimoji="0" lang="en-US" sz="1400" b="0" i="0" u="none" strike="noStrike" kern="1200" cap="none" spc="0" normalizeH="0" baseline="0" noProof="0" dirty="0" smtClean="0">
                <a:ln>
                  <a:noFill/>
                </a:ln>
                <a:solidFill>
                  <a:schemeClr val="accent4">
                    <a:lumMod val="40000"/>
                    <a:lumOff val="60000"/>
                  </a:schemeClr>
                </a:solidFill>
                <a:effectLst/>
                <a:uLnTx/>
                <a:uFillTx/>
                <a:latin typeface="+mn-lt"/>
                <a:ea typeface="+mn-ea"/>
                <a:cs typeface="+mn-cs"/>
              </a:rPr>
              <a:t>References</a:t>
            </a:r>
          </a:p>
          <a:p>
            <a:pPr marL="342900" lvl="1" indent="-342900">
              <a:spcBef>
                <a:spcPct val="20000"/>
              </a:spcBef>
              <a:buClr>
                <a:schemeClr val="accent1"/>
              </a:buClr>
              <a:buSzPct val="70000"/>
              <a:buFont typeface="Wingdings" pitchFamily="2" charset="2"/>
              <a:buChar char="§"/>
            </a:pPr>
            <a:r>
              <a:rPr lang="en-US" sz="1400" dirty="0" smtClean="0">
                <a:solidFill>
                  <a:schemeClr val="accent4">
                    <a:lumMod val="40000"/>
                    <a:lumOff val="60000"/>
                  </a:schemeClr>
                </a:solidFill>
                <a:latin typeface="+mj-lt"/>
                <a:ea typeface="Calibri" pitchFamily="34" charset="0"/>
                <a:cs typeface="Times New Roman" pitchFamily="18" charset="0"/>
              </a:rPr>
              <a:t>ABET, “Criteria for Accrediting Engineering Programs”, Baltimore, MD: ABET, Inc., 2007a, 6. </a:t>
            </a:r>
          </a:p>
          <a:p>
            <a:pPr marL="342900" lvl="1" indent="-342900">
              <a:spcBef>
                <a:spcPct val="20000"/>
              </a:spcBef>
              <a:buClr>
                <a:schemeClr val="accent1"/>
              </a:buClr>
              <a:buSzPct val="70000"/>
              <a:buFont typeface="Wingdings" pitchFamily="2" charset="2"/>
              <a:buChar char="§"/>
            </a:pPr>
            <a:r>
              <a:rPr lang="en-US" sz="1400" dirty="0" smtClean="0">
                <a:solidFill>
                  <a:schemeClr val="accent4">
                    <a:lumMod val="40000"/>
                    <a:lumOff val="60000"/>
                  </a:schemeClr>
                </a:solidFill>
                <a:latin typeface="+mj-lt"/>
                <a:ea typeface="Calibri" pitchFamily="34" charset="0"/>
                <a:cs typeface="Times New Roman" pitchFamily="18" charset="0"/>
              </a:rPr>
              <a:t>ABET, “Criteria for Accrediting Engineering Programs”, Baltimore, MD: ABET, Inc., 2007b, 9. </a:t>
            </a:r>
          </a:p>
          <a:p>
            <a:pPr marL="342900" lvl="1" indent="-342900">
              <a:spcBef>
                <a:spcPct val="20000"/>
              </a:spcBef>
              <a:buClr>
                <a:schemeClr val="accent1"/>
              </a:buClr>
              <a:buSzPct val="70000"/>
              <a:buFont typeface="Wingdings" pitchFamily="2" charset="2"/>
              <a:buChar char="§"/>
            </a:pPr>
            <a:r>
              <a:rPr lang="en-US" sz="1400" dirty="0" smtClean="0">
                <a:solidFill>
                  <a:schemeClr val="accent4">
                    <a:lumMod val="40000"/>
                    <a:lumOff val="60000"/>
                  </a:schemeClr>
                </a:solidFill>
                <a:latin typeface="+mj-lt"/>
                <a:ea typeface="Calibri" pitchFamily="34" charset="0"/>
                <a:cs typeface="Times New Roman" pitchFamily="18" charset="0"/>
              </a:rPr>
              <a:t>AEI Academic Council [AAC], “Draft Commentary”, 2007, 8.</a:t>
            </a:r>
          </a:p>
          <a:p>
            <a:pPr marL="342900" lvl="1" indent="-342900">
              <a:spcBef>
                <a:spcPct val="20000"/>
              </a:spcBef>
              <a:buClr>
                <a:schemeClr val="accent1"/>
              </a:buClr>
              <a:buSzPct val="70000"/>
              <a:buFont typeface="Wingdings" pitchFamily="2" charset="2"/>
              <a:buChar char="§"/>
            </a:pPr>
            <a:r>
              <a:rPr lang="en-US" sz="1400" dirty="0" smtClean="0">
                <a:solidFill>
                  <a:schemeClr val="accent4">
                    <a:lumMod val="40000"/>
                    <a:lumOff val="60000"/>
                  </a:schemeClr>
                </a:solidFill>
                <a:latin typeface="+mj-lt"/>
                <a:ea typeface="Calibri" pitchFamily="34" charset="0"/>
                <a:cs typeface="Times New Roman" pitchFamily="18" charset="0"/>
              </a:rPr>
              <a:t>ASCE Committee on Curricula and Accreditation [ASCE CCA], “Commentary on the ABET Accreditation Criteria for Civil and Similarly Named Programs in the Context of the Civil Engineering Body of Knowledge”, 3.4, 2007, 20.</a:t>
            </a:r>
            <a:endParaRPr lang="en-US" sz="1400" dirty="0" smtClean="0">
              <a:solidFill>
                <a:schemeClr val="accent4">
                  <a:lumMod val="40000"/>
                  <a:lumOff val="60000"/>
                </a:schemeClr>
              </a:solidFill>
              <a:latin typeface="+mj-lt"/>
            </a:endParaRPr>
          </a:p>
          <a:p>
            <a:pPr marL="342900" lvl="1" indent="-342900">
              <a:spcBef>
                <a:spcPct val="20000"/>
              </a:spcBef>
              <a:buClr>
                <a:schemeClr val="accent1"/>
              </a:buClr>
              <a:buSzPct val="70000"/>
              <a:buFont typeface="Wingdings" pitchFamily="2" charset="2"/>
              <a:buChar char="§"/>
            </a:pPr>
            <a:endParaRPr lang="en-US" sz="1400" dirty="0" smtClean="0">
              <a:solidFill>
                <a:schemeClr val="accent4">
                  <a:lumMod val="40000"/>
                  <a:lumOff val="60000"/>
                </a:schemeClr>
              </a:solidFill>
            </a:endParaRPr>
          </a:p>
        </p:txBody>
      </p:sp>
      <p:pic>
        <p:nvPicPr>
          <p:cNvPr id="91140" name="Picture 4" descr="http://www.ratemyeverything.net/image/3310/0/Wyoming_Windsock.ashx"/>
          <p:cNvPicPr>
            <a:picLocks noChangeAspect="1" noChangeArrowheads="1"/>
          </p:cNvPicPr>
          <p:nvPr/>
        </p:nvPicPr>
        <p:blipFill>
          <a:blip r:embed="rId3"/>
          <a:srcRect b="8108"/>
          <a:stretch>
            <a:fillRect/>
          </a:stretch>
        </p:blipFill>
        <p:spPr bwMode="auto">
          <a:xfrm>
            <a:off x="242093" y="1648528"/>
            <a:ext cx="6423039" cy="474008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02E6AEF-A68D-4FF0-8E97-E1D27E4F6095}" type="slidenum">
              <a:rPr lang="en-US" smtClean="0"/>
              <a:pPr/>
              <a:t>2</a:t>
            </a:fld>
            <a:endParaRPr lang="en-US"/>
          </a:p>
        </p:txBody>
      </p:sp>
      <p:pic>
        <p:nvPicPr>
          <p:cNvPr id="27" name="Picture 1" descr="Y:\My Documents\03  Research\Papers - Accepted\Refereed Conference Papers\2007 Assuming Responsibility - DC 10-11-07\Submittal Documents\Figure 1.tif"/>
          <p:cNvPicPr>
            <a:picLocks noChangeAspect="1" noChangeArrowheads="1"/>
          </p:cNvPicPr>
          <p:nvPr/>
        </p:nvPicPr>
        <p:blipFill>
          <a:blip r:embed="rId2" cstate="print"/>
          <a:srcRect l="3233" t="5393" r="6250" b="6733"/>
          <a:stretch>
            <a:fillRect/>
          </a:stretch>
        </p:blipFill>
        <p:spPr bwMode="auto">
          <a:xfrm>
            <a:off x="329184" y="1066800"/>
            <a:ext cx="8388096" cy="5553456"/>
          </a:xfrm>
          <a:prstGeom prst="rect">
            <a:avLst/>
          </a:prstGeom>
          <a:ln>
            <a:noFill/>
          </a:ln>
          <a:effectLst>
            <a:softEdge rad="112500"/>
          </a:effectLst>
        </p:spPr>
      </p:pic>
      <p:sp>
        <p:nvSpPr>
          <p:cNvPr id="5" name="Title 1"/>
          <p:cNvSpPr txBox="1">
            <a:spLocks/>
          </p:cNvSpPr>
          <p:nvPr/>
        </p:nvSpPr>
        <p:spPr>
          <a:xfrm>
            <a:off x="301752" y="4572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Collaborations Between </a:t>
            </a:r>
            <a:r>
              <a:rPr kumimoji="0" lang="en-US" sz="2400" b="0" i="0" u="none" strike="noStrike" kern="1200" cap="none"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Industry University &amp; Government</a:t>
            </a:r>
            <a:endParaRPr kumimoji="0" lang="en-US" sz="24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smtClean="0"/>
              <a:t>Collaborations Between Organizations and </a:t>
            </a:r>
            <a:r>
              <a:rPr lang="en-US" sz="2400" cap="none" dirty="0" smtClean="0"/>
              <a:t>Accreditation Board </a:t>
            </a:r>
            <a:r>
              <a:rPr lang="en-US" sz="2400" cap="none" dirty="0" smtClean="0"/>
              <a:t>Constituents</a:t>
            </a:r>
            <a:endParaRPr lang="en-US" sz="2400" cap="none" dirty="0"/>
          </a:p>
        </p:txBody>
      </p:sp>
      <p:sp>
        <p:nvSpPr>
          <p:cNvPr id="5" name="Slide Number Placeholder 4"/>
          <p:cNvSpPr>
            <a:spLocks noGrp="1"/>
          </p:cNvSpPr>
          <p:nvPr>
            <p:ph type="sldNum" sz="quarter" idx="12"/>
          </p:nvPr>
        </p:nvSpPr>
        <p:spPr/>
        <p:txBody>
          <a:bodyPr/>
          <a:lstStyle/>
          <a:p>
            <a:fld id="{D02E6AEF-A68D-4FF0-8E97-E1D27E4F6095}" type="slidenum">
              <a:rPr lang="en-US" smtClean="0"/>
              <a:pPr/>
              <a:t>3</a:t>
            </a:fld>
            <a:endParaRPr lang="en-US"/>
          </a:p>
        </p:txBody>
      </p:sp>
      <p:grpSp>
        <p:nvGrpSpPr>
          <p:cNvPr id="1027" name="Group 3"/>
          <p:cNvGrpSpPr>
            <a:grpSpLocks/>
          </p:cNvGrpSpPr>
          <p:nvPr/>
        </p:nvGrpSpPr>
        <p:grpSpPr bwMode="auto">
          <a:xfrm>
            <a:off x="7007225" y="644525"/>
            <a:ext cx="2133600" cy="36513"/>
            <a:chOff x="13258800" y="22777752"/>
            <a:chExt cx="2133600" cy="37154"/>
          </a:xfrm>
          <a:noFill/>
        </p:grpSpPr>
        <p:sp>
          <p:nvSpPr>
            <p:cNvPr id="1028" name="Line 4"/>
            <p:cNvSpPr>
              <a:spLocks noChangeShapeType="1"/>
            </p:cNvSpPr>
            <p:nvPr/>
          </p:nvSpPr>
          <p:spPr bwMode="auto">
            <a:xfrm>
              <a:off x="13258800" y="22813722"/>
              <a:ext cx="2133600" cy="0"/>
            </a:xfrm>
            <a:prstGeom prst="line">
              <a:avLst/>
            </a:prstGeom>
            <a:grpFill/>
            <a:ln w="3175" algn="ctr">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29" name="Rectangle 5"/>
            <p:cNvSpPr>
              <a:spLocks noChangeArrowheads="1" noChangeShapeType="1"/>
            </p:cNvSpPr>
            <p:nvPr/>
          </p:nvSpPr>
          <p:spPr bwMode="auto">
            <a:xfrm>
              <a:off x="14147799" y="22777752"/>
              <a:ext cx="355600" cy="37154"/>
            </a:xfrm>
            <a:prstGeom prst="rect">
              <a:avLst/>
            </a:prstGeom>
            <a:grp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grpSp>
        <p:nvGrpSpPr>
          <p:cNvPr id="1039" name="Group 15"/>
          <p:cNvGrpSpPr>
            <a:grpSpLocks/>
          </p:cNvGrpSpPr>
          <p:nvPr/>
        </p:nvGrpSpPr>
        <p:grpSpPr bwMode="auto">
          <a:xfrm>
            <a:off x="4943475" y="6188075"/>
            <a:ext cx="1257300" cy="85725"/>
            <a:chOff x="20716875" y="25517475"/>
            <a:chExt cx="1257300" cy="85725"/>
          </a:xfrm>
          <a:noFill/>
        </p:grpSpPr>
        <p:sp>
          <p:nvSpPr>
            <p:cNvPr id="1040" name="Oval 16"/>
            <p:cNvSpPr>
              <a:spLocks noChangeArrowheads="1"/>
            </p:cNvSpPr>
            <p:nvPr/>
          </p:nvSpPr>
          <p:spPr bwMode="auto">
            <a:xfrm>
              <a:off x="21859875" y="25517475"/>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41" name="Oval 17"/>
            <p:cNvSpPr>
              <a:spLocks noChangeArrowheads="1"/>
            </p:cNvSpPr>
            <p:nvPr/>
          </p:nvSpPr>
          <p:spPr bwMode="auto">
            <a:xfrm>
              <a:off x="20716875" y="25517475"/>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42" name="Line 18"/>
            <p:cNvSpPr>
              <a:spLocks noChangeShapeType="1"/>
            </p:cNvSpPr>
            <p:nvPr/>
          </p:nvSpPr>
          <p:spPr bwMode="auto">
            <a:xfrm>
              <a:off x="20716875" y="25603200"/>
              <a:ext cx="1257300" cy="0"/>
            </a:xfrm>
            <a:prstGeom prst="line">
              <a:avLst/>
            </a:prstGeom>
            <a:grpFill/>
            <a:ln w="9525">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43" name="Oval 19"/>
            <p:cNvSpPr>
              <a:spLocks noChangeArrowheads="1"/>
            </p:cNvSpPr>
            <p:nvPr/>
          </p:nvSpPr>
          <p:spPr bwMode="auto">
            <a:xfrm>
              <a:off x="20774025" y="25517475"/>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sp>
        <p:nvSpPr>
          <p:cNvPr id="1053" name="Oval 29"/>
          <p:cNvSpPr>
            <a:spLocks noChangeArrowheads="1"/>
          </p:cNvSpPr>
          <p:nvPr/>
        </p:nvSpPr>
        <p:spPr bwMode="auto">
          <a:xfrm>
            <a:off x="1871663" y="6188075"/>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4" name="Oval 30"/>
          <p:cNvSpPr>
            <a:spLocks noChangeArrowheads="1"/>
          </p:cNvSpPr>
          <p:nvPr/>
        </p:nvSpPr>
        <p:spPr bwMode="auto">
          <a:xfrm>
            <a:off x="3543300" y="6145213"/>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5" name="Oval 31"/>
          <p:cNvSpPr>
            <a:spLocks noChangeArrowheads="1"/>
          </p:cNvSpPr>
          <p:nvPr/>
        </p:nvSpPr>
        <p:spPr bwMode="auto">
          <a:xfrm>
            <a:off x="3471863" y="6230938"/>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6" name="Oval 32"/>
          <p:cNvSpPr>
            <a:spLocks noChangeArrowheads="1"/>
          </p:cNvSpPr>
          <p:nvPr/>
        </p:nvSpPr>
        <p:spPr bwMode="auto">
          <a:xfrm>
            <a:off x="3481388" y="6610350"/>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8" name="Oval 34"/>
          <p:cNvSpPr>
            <a:spLocks noChangeArrowheads="1"/>
          </p:cNvSpPr>
          <p:nvPr/>
        </p:nvSpPr>
        <p:spPr bwMode="auto">
          <a:xfrm>
            <a:off x="4986338" y="6473825"/>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60" name="Line 36"/>
          <p:cNvSpPr>
            <a:spLocks noChangeShapeType="1"/>
          </p:cNvSpPr>
          <p:nvPr/>
        </p:nvSpPr>
        <p:spPr bwMode="auto">
          <a:xfrm>
            <a:off x="6800850" y="101600"/>
            <a:ext cx="0" cy="6711950"/>
          </a:xfrm>
          <a:prstGeom prst="line">
            <a:avLst/>
          </a:prstGeom>
          <a:noFill/>
          <a:ln w="3175" algn="ctr">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73" name="Freeform 49"/>
          <p:cNvSpPr>
            <a:spLocks/>
          </p:cNvSpPr>
          <p:nvPr/>
        </p:nvSpPr>
        <p:spPr bwMode="auto">
          <a:xfrm>
            <a:off x="3686175" y="673100"/>
            <a:ext cx="742950" cy="866773"/>
          </a:xfrm>
          <a:custGeom>
            <a:avLst/>
            <a:gdLst/>
            <a:ahLst/>
            <a:cxnLst>
              <a:cxn ang="0">
                <a:pos x="0" y="0"/>
              </a:cxn>
              <a:cxn ang="0">
                <a:pos x="6350" y="25400"/>
              </a:cxn>
              <a:cxn ang="0">
                <a:pos x="50800" y="44450"/>
              </a:cxn>
              <a:cxn ang="0">
                <a:pos x="57150" y="63500"/>
              </a:cxn>
              <a:cxn ang="0">
                <a:pos x="63500" y="101600"/>
              </a:cxn>
              <a:cxn ang="0">
                <a:pos x="82550" y="107950"/>
              </a:cxn>
              <a:cxn ang="0">
                <a:pos x="101600" y="120650"/>
              </a:cxn>
              <a:cxn ang="0">
                <a:pos x="107950" y="171450"/>
              </a:cxn>
              <a:cxn ang="0">
                <a:pos x="127000" y="177800"/>
              </a:cxn>
              <a:cxn ang="0">
                <a:pos x="165100" y="196850"/>
              </a:cxn>
              <a:cxn ang="0">
                <a:pos x="171450" y="215900"/>
              </a:cxn>
              <a:cxn ang="0">
                <a:pos x="177800" y="241300"/>
              </a:cxn>
              <a:cxn ang="0">
                <a:pos x="196850" y="260350"/>
              </a:cxn>
              <a:cxn ang="0">
                <a:pos x="209550" y="279400"/>
              </a:cxn>
              <a:cxn ang="0">
                <a:pos x="241300" y="323850"/>
              </a:cxn>
              <a:cxn ang="0">
                <a:pos x="279400" y="349250"/>
              </a:cxn>
              <a:cxn ang="0">
                <a:pos x="285750" y="368300"/>
              </a:cxn>
              <a:cxn ang="0">
                <a:pos x="304800" y="381000"/>
              </a:cxn>
              <a:cxn ang="0">
                <a:pos x="349250" y="406400"/>
              </a:cxn>
              <a:cxn ang="0">
                <a:pos x="355600" y="438150"/>
              </a:cxn>
              <a:cxn ang="0">
                <a:pos x="381000" y="444500"/>
              </a:cxn>
              <a:cxn ang="0">
                <a:pos x="406400" y="488950"/>
              </a:cxn>
              <a:cxn ang="0">
                <a:pos x="431800" y="501650"/>
              </a:cxn>
              <a:cxn ang="0">
                <a:pos x="425450" y="520700"/>
              </a:cxn>
              <a:cxn ang="0">
                <a:pos x="450850" y="552450"/>
              </a:cxn>
              <a:cxn ang="0">
                <a:pos x="469900" y="565150"/>
              </a:cxn>
              <a:cxn ang="0">
                <a:pos x="476250" y="584200"/>
              </a:cxn>
              <a:cxn ang="0">
                <a:pos x="514350" y="609600"/>
              </a:cxn>
              <a:cxn ang="0">
                <a:pos x="539750" y="635000"/>
              </a:cxn>
              <a:cxn ang="0">
                <a:pos x="546100" y="654050"/>
              </a:cxn>
              <a:cxn ang="0">
                <a:pos x="590550" y="666750"/>
              </a:cxn>
              <a:cxn ang="0">
                <a:pos x="692150" y="679450"/>
              </a:cxn>
              <a:cxn ang="0">
                <a:pos x="698500" y="711200"/>
              </a:cxn>
              <a:cxn ang="0">
                <a:pos x="704850" y="730250"/>
              </a:cxn>
              <a:cxn ang="0">
                <a:pos x="711200" y="768350"/>
              </a:cxn>
              <a:cxn ang="0">
                <a:pos x="742950" y="774700"/>
              </a:cxn>
              <a:cxn ang="0">
                <a:pos x="736600" y="800100"/>
              </a:cxn>
            </a:cxnLst>
            <a:rect l="0" t="0" r="r" b="b"/>
            <a:pathLst>
              <a:path w="742950" h="817243">
                <a:moveTo>
                  <a:pt x="0" y="0"/>
                </a:moveTo>
                <a:cubicBezTo>
                  <a:pt x="2117" y="8467"/>
                  <a:pt x="1509" y="18138"/>
                  <a:pt x="6350" y="25400"/>
                </a:cubicBezTo>
                <a:cubicBezTo>
                  <a:pt x="15121" y="38556"/>
                  <a:pt x="38055" y="41264"/>
                  <a:pt x="50800" y="44450"/>
                </a:cubicBezTo>
                <a:cubicBezTo>
                  <a:pt x="52917" y="50800"/>
                  <a:pt x="55698" y="56966"/>
                  <a:pt x="57150" y="63500"/>
                </a:cubicBezTo>
                <a:cubicBezTo>
                  <a:pt x="59943" y="76069"/>
                  <a:pt x="57112" y="90421"/>
                  <a:pt x="63500" y="101600"/>
                </a:cubicBezTo>
                <a:cubicBezTo>
                  <a:pt x="66821" y="107412"/>
                  <a:pt x="76563" y="104957"/>
                  <a:pt x="82550" y="107950"/>
                </a:cubicBezTo>
                <a:cubicBezTo>
                  <a:pt x="89376" y="111363"/>
                  <a:pt x="95250" y="116417"/>
                  <a:pt x="101600" y="120650"/>
                </a:cubicBezTo>
                <a:cubicBezTo>
                  <a:pt x="103717" y="137583"/>
                  <a:pt x="101019" y="155856"/>
                  <a:pt x="107950" y="171450"/>
                </a:cubicBezTo>
                <a:cubicBezTo>
                  <a:pt x="110668" y="177567"/>
                  <a:pt x="121013" y="174807"/>
                  <a:pt x="127000" y="177800"/>
                </a:cubicBezTo>
                <a:cubicBezTo>
                  <a:pt x="176239" y="202419"/>
                  <a:pt x="117217" y="180889"/>
                  <a:pt x="165100" y="196850"/>
                </a:cubicBezTo>
                <a:cubicBezTo>
                  <a:pt x="167217" y="203200"/>
                  <a:pt x="169611" y="209464"/>
                  <a:pt x="171450" y="215900"/>
                </a:cubicBezTo>
                <a:cubicBezTo>
                  <a:pt x="173848" y="224291"/>
                  <a:pt x="173470" y="233723"/>
                  <a:pt x="177800" y="241300"/>
                </a:cubicBezTo>
                <a:cubicBezTo>
                  <a:pt x="182255" y="249097"/>
                  <a:pt x="191101" y="253451"/>
                  <a:pt x="196850" y="260350"/>
                </a:cubicBezTo>
                <a:cubicBezTo>
                  <a:pt x="201736" y="266213"/>
                  <a:pt x="205317" y="273050"/>
                  <a:pt x="209550" y="279400"/>
                </a:cubicBezTo>
                <a:cubicBezTo>
                  <a:pt x="218062" y="313449"/>
                  <a:pt x="209409" y="301526"/>
                  <a:pt x="241300" y="323850"/>
                </a:cubicBezTo>
                <a:cubicBezTo>
                  <a:pt x="253804" y="332603"/>
                  <a:pt x="279400" y="349250"/>
                  <a:pt x="279400" y="349250"/>
                </a:cubicBezTo>
                <a:cubicBezTo>
                  <a:pt x="281517" y="355600"/>
                  <a:pt x="281569" y="363073"/>
                  <a:pt x="285750" y="368300"/>
                </a:cubicBezTo>
                <a:cubicBezTo>
                  <a:pt x="290518" y="374259"/>
                  <a:pt x="298174" y="377214"/>
                  <a:pt x="304800" y="381000"/>
                </a:cubicBezTo>
                <a:cubicBezTo>
                  <a:pt x="361196" y="413226"/>
                  <a:pt x="302838" y="375458"/>
                  <a:pt x="349250" y="406400"/>
                </a:cubicBezTo>
                <a:cubicBezTo>
                  <a:pt x="351367" y="416983"/>
                  <a:pt x="348691" y="429859"/>
                  <a:pt x="355600" y="438150"/>
                </a:cubicBezTo>
                <a:cubicBezTo>
                  <a:pt x="361187" y="444854"/>
                  <a:pt x="373738" y="439659"/>
                  <a:pt x="381000" y="444500"/>
                </a:cubicBezTo>
                <a:cubicBezTo>
                  <a:pt x="393046" y="452531"/>
                  <a:pt x="397611" y="480161"/>
                  <a:pt x="406400" y="488950"/>
                </a:cubicBezTo>
                <a:cubicBezTo>
                  <a:pt x="413093" y="495643"/>
                  <a:pt x="423333" y="497417"/>
                  <a:pt x="431800" y="501650"/>
                </a:cubicBezTo>
                <a:cubicBezTo>
                  <a:pt x="429683" y="508000"/>
                  <a:pt x="425450" y="514007"/>
                  <a:pt x="425450" y="520700"/>
                </a:cubicBezTo>
                <a:cubicBezTo>
                  <a:pt x="425450" y="554546"/>
                  <a:pt x="429636" y="541843"/>
                  <a:pt x="450850" y="552450"/>
                </a:cubicBezTo>
                <a:cubicBezTo>
                  <a:pt x="457676" y="555863"/>
                  <a:pt x="463550" y="560917"/>
                  <a:pt x="469900" y="565150"/>
                </a:cubicBezTo>
                <a:cubicBezTo>
                  <a:pt x="472017" y="571500"/>
                  <a:pt x="472537" y="578631"/>
                  <a:pt x="476250" y="584200"/>
                </a:cubicBezTo>
                <a:cubicBezTo>
                  <a:pt x="489840" y="604585"/>
                  <a:pt x="494378" y="602943"/>
                  <a:pt x="514350" y="609600"/>
                </a:cubicBezTo>
                <a:cubicBezTo>
                  <a:pt x="531283" y="660400"/>
                  <a:pt x="505883" y="601133"/>
                  <a:pt x="539750" y="635000"/>
                </a:cubicBezTo>
                <a:cubicBezTo>
                  <a:pt x="544483" y="639733"/>
                  <a:pt x="541367" y="649317"/>
                  <a:pt x="546100" y="654050"/>
                </a:cubicBezTo>
                <a:cubicBezTo>
                  <a:pt x="549123" y="657073"/>
                  <a:pt x="590349" y="666713"/>
                  <a:pt x="590550" y="666750"/>
                </a:cubicBezTo>
                <a:cubicBezTo>
                  <a:pt x="619026" y="671928"/>
                  <a:pt x="664880" y="676420"/>
                  <a:pt x="692150" y="679450"/>
                </a:cubicBezTo>
                <a:cubicBezTo>
                  <a:pt x="694267" y="690033"/>
                  <a:pt x="695882" y="700729"/>
                  <a:pt x="698500" y="711200"/>
                </a:cubicBezTo>
                <a:cubicBezTo>
                  <a:pt x="700123" y="717694"/>
                  <a:pt x="703398" y="723716"/>
                  <a:pt x="704850" y="730250"/>
                </a:cubicBezTo>
                <a:cubicBezTo>
                  <a:pt x="707643" y="742819"/>
                  <a:pt x="702821" y="758574"/>
                  <a:pt x="711200" y="768350"/>
                </a:cubicBezTo>
                <a:cubicBezTo>
                  <a:pt x="718224" y="776545"/>
                  <a:pt x="732367" y="772583"/>
                  <a:pt x="742950" y="774700"/>
                </a:cubicBezTo>
                <a:cubicBezTo>
                  <a:pt x="736185" y="808526"/>
                  <a:pt x="736600" y="817243"/>
                  <a:pt x="736600" y="800100"/>
                </a:cubicBezTo>
              </a:path>
            </a:pathLst>
          </a:custGeom>
          <a:noFill/>
          <a:ln w="38100" cap="flat" cmpd="sng">
            <a:noFill/>
            <a:round/>
            <a:headEnd/>
            <a:tailEnd/>
          </a:ln>
          <a:effectLst>
            <a:outerShdw dist="35921" dir="2700000" algn="ctr" rotWithShape="0">
              <a:srgbClr val="B3C29C">
                <a:alpha val="50000"/>
              </a:srgbClr>
            </a:outerShdw>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75" name="Line 51"/>
          <p:cNvSpPr>
            <a:spLocks noChangeShapeType="1"/>
          </p:cNvSpPr>
          <p:nvPr/>
        </p:nvSpPr>
        <p:spPr bwMode="auto">
          <a:xfrm>
            <a:off x="7007225" y="6813550"/>
            <a:ext cx="2133600" cy="0"/>
          </a:xfrm>
          <a:prstGeom prst="line">
            <a:avLst/>
          </a:prstGeom>
          <a:noFill/>
          <a:ln w="3175" algn="ctr">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76" name="Rectangle 52"/>
          <p:cNvSpPr>
            <a:spLocks noChangeArrowheads="1" noChangeShapeType="1"/>
          </p:cNvSpPr>
          <p:nvPr/>
        </p:nvSpPr>
        <p:spPr bwMode="auto">
          <a:xfrm>
            <a:off x="7899400" y="6813550"/>
            <a:ext cx="355600" cy="44450"/>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pic>
        <p:nvPicPr>
          <p:cNvPr id="153" name="Picture 152" descr="G:\My Documents\06  Development\Ph.D\Dissertation\Dissertation Proposal\Literature Map.jpg"/>
          <p:cNvPicPr/>
          <p:nvPr/>
        </p:nvPicPr>
        <p:blipFill>
          <a:blip r:embed="rId3">
            <a:duotone>
              <a:prstClr val="black"/>
              <a:srgbClr val="D9C3A5">
                <a:tint val="50000"/>
                <a:satMod val="180000"/>
              </a:srgbClr>
            </a:duotone>
          </a:blip>
          <a:srcRect l="5128" t="8718" b="13333"/>
          <a:stretch>
            <a:fillRect/>
          </a:stretch>
        </p:blipFill>
        <p:spPr bwMode="auto">
          <a:xfrm>
            <a:off x="381000" y="1219200"/>
            <a:ext cx="8382000" cy="4572000"/>
          </a:xfrm>
          <a:prstGeom prst="rect">
            <a:avLst/>
          </a:prstGeom>
          <a:ln>
            <a:noFill/>
          </a:ln>
          <a:effectLst>
            <a:softEdge rad="112500"/>
          </a:effectLst>
        </p:spPr>
      </p:pic>
      <p:sp>
        <p:nvSpPr>
          <p:cNvPr id="65539" name="Rectangle 3"/>
          <p:cNvSpPr>
            <a:spLocks noChangeArrowheads="1"/>
          </p:cNvSpPr>
          <p:nvPr/>
        </p:nvSpPr>
        <p:spPr bwMode="auto">
          <a:xfrm>
            <a:off x="381000" y="5943600"/>
            <a:ext cx="83058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E0752F"/>
                </a:solidFill>
                <a:effectLst/>
                <a:latin typeface="+mj-lt"/>
                <a:ea typeface="Calibri" pitchFamily="34" charset="0"/>
                <a:cs typeface="Times New Roman" pitchFamily="18" charset="0"/>
              </a:rPr>
              <a:t>Theall</a:t>
            </a:r>
            <a:r>
              <a:rPr kumimoji="0" lang="en-US" sz="1400" b="0" i="0" u="none" strike="noStrike" cap="none" normalizeH="0" baseline="0" dirty="0" smtClean="0">
                <a:ln>
                  <a:noFill/>
                </a:ln>
                <a:solidFill>
                  <a:srgbClr val="E0752F"/>
                </a:solidFill>
                <a:effectLst/>
                <a:latin typeface="+mj-lt"/>
                <a:ea typeface="Calibri" pitchFamily="34" charset="0"/>
                <a:cs typeface="Times New Roman" pitchFamily="18" charset="0"/>
              </a:rPr>
              <a:t>, M. (2002). Evaluation and assessment: An institutional context. In R. M. Diamond (Ed.), </a:t>
            </a:r>
            <a:r>
              <a:rPr kumimoji="0" lang="en-US" sz="1400" b="0" i="1" u="none" strike="noStrike" cap="none" normalizeH="0" baseline="0" dirty="0" smtClean="0">
                <a:ln>
                  <a:noFill/>
                </a:ln>
                <a:solidFill>
                  <a:srgbClr val="E0752F"/>
                </a:solidFill>
                <a:effectLst/>
                <a:latin typeface="+mj-lt"/>
                <a:ea typeface="Calibri" pitchFamily="34" charset="0"/>
                <a:cs typeface="Times New Roman" pitchFamily="18" charset="0"/>
              </a:rPr>
              <a:t>Field Guide to Academic Leadership</a:t>
            </a:r>
            <a:r>
              <a:rPr kumimoji="0" lang="en-US" sz="1400" b="0" i="0" u="none" strike="noStrike" cap="none" normalizeH="0" baseline="0" dirty="0" smtClean="0">
                <a:ln>
                  <a:noFill/>
                </a:ln>
                <a:solidFill>
                  <a:srgbClr val="E0752F"/>
                </a:solidFill>
                <a:effectLst/>
                <a:latin typeface="+mj-lt"/>
                <a:ea typeface="Calibri" pitchFamily="34" charset="0"/>
                <a:cs typeface="Times New Roman" pitchFamily="18" charset="0"/>
              </a:rPr>
              <a:t> (pp. 225-240). San Francisco: </a:t>
            </a:r>
            <a:r>
              <a:rPr kumimoji="0" lang="en-US" sz="1400" b="0" i="0" u="none" strike="noStrike" cap="none" normalizeH="0" baseline="0" dirty="0" err="1" smtClean="0">
                <a:ln>
                  <a:noFill/>
                </a:ln>
                <a:solidFill>
                  <a:srgbClr val="E0752F"/>
                </a:solidFill>
                <a:effectLst/>
                <a:latin typeface="+mj-lt"/>
                <a:ea typeface="Calibri" pitchFamily="34" charset="0"/>
                <a:cs typeface="Times New Roman" pitchFamily="18" charset="0"/>
              </a:rPr>
              <a:t>Jossey</a:t>
            </a:r>
            <a:r>
              <a:rPr kumimoji="0" lang="en-US" sz="1400" b="0" i="0" u="none" strike="noStrike" cap="none" normalizeH="0" baseline="0" dirty="0" smtClean="0">
                <a:ln>
                  <a:noFill/>
                </a:ln>
                <a:solidFill>
                  <a:srgbClr val="E0752F"/>
                </a:solidFill>
                <a:effectLst/>
                <a:latin typeface="+mj-lt"/>
                <a:ea typeface="Calibri" pitchFamily="34" charset="0"/>
                <a:cs typeface="Times New Roman" pitchFamily="18" charset="0"/>
              </a:rPr>
              <a:t>-Bass.</a:t>
            </a:r>
            <a:endParaRPr kumimoji="0" lang="en-US" sz="1400" b="0" i="0" u="none" strike="noStrike" cap="none" normalizeH="0" baseline="0" dirty="0" smtClean="0">
              <a:ln>
                <a:noFill/>
              </a:ln>
              <a:solidFill>
                <a:srgbClr val="E0752F"/>
              </a:solidFill>
              <a:effectLst/>
              <a:latin typeface="+mj-lt"/>
            </a:endParaRPr>
          </a:p>
        </p:txBody>
      </p:sp>
      <p:cxnSp>
        <p:nvCxnSpPr>
          <p:cNvPr id="155" name="Straight Connector 154"/>
          <p:cNvCxnSpPr/>
          <p:nvPr/>
        </p:nvCxnSpPr>
        <p:spPr>
          <a:xfrm>
            <a:off x="0" y="5867400"/>
            <a:ext cx="84582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765"/>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20407" y="1340386"/>
            <a:ext cx="8603256" cy="5269734"/>
          </a:xfrm>
          <a:prstGeom prst="roundRect">
            <a:avLst/>
          </a:prstGeom>
          <a:solidFill>
            <a:schemeClr val="bg1">
              <a:lumMod val="85000"/>
              <a:lumOff val="1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561860" y="2739526"/>
            <a:ext cx="8185533" cy="3694325"/>
          </a:xfrm>
          <a:prstGeom prst="roundRect">
            <a:avLst/>
          </a:prstGeom>
          <a:solidFill>
            <a:schemeClr val="bg1">
              <a:lumMod val="85000"/>
              <a:lumOff val="1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3350045" y="3014948"/>
            <a:ext cx="5232095" cy="3308734"/>
          </a:xfrm>
          <a:prstGeom prst="roundRect">
            <a:avLst/>
          </a:prstGeom>
          <a:solidFill>
            <a:schemeClr val="bg1">
              <a:lumMod val="85000"/>
              <a:lumOff val="1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400" cap="none" dirty="0" smtClean="0"/>
              <a:t>Collaborative Opportunities Between </a:t>
            </a:r>
            <a:r>
              <a:rPr lang="en-US" sz="2400" cap="none" dirty="0" smtClean="0"/>
              <a:t>Architecture and Engineering Students</a:t>
            </a:r>
            <a:endParaRPr lang="en-US" sz="2400" cap="none" dirty="0"/>
          </a:p>
        </p:txBody>
      </p:sp>
      <p:sp>
        <p:nvSpPr>
          <p:cNvPr id="4" name="Slide Number Placeholder 3"/>
          <p:cNvSpPr>
            <a:spLocks noGrp="1"/>
          </p:cNvSpPr>
          <p:nvPr>
            <p:ph type="sldNum" sz="quarter" idx="12"/>
          </p:nvPr>
        </p:nvSpPr>
        <p:spPr/>
        <p:txBody>
          <a:bodyPr/>
          <a:lstStyle/>
          <a:p>
            <a:fld id="{D02E6AEF-A68D-4FF0-8E97-E1D27E4F6095}" type="slidenum">
              <a:rPr lang="en-US" smtClean="0"/>
              <a:pPr/>
              <a:t>4</a:t>
            </a:fld>
            <a:endParaRPr lang="en-US"/>
          </a:p>
        </p:txBody>
      </p:sp>
      <p:sp>
        <p:nvSpPr>
          <p:cNvPr id="11" name="Content Placeholder 2"/>
          <p:cNvSpPr txBox="1">
            <a:spLocks/>
          </p:cNvSpPr>
          <p:nvPr/>
        </p:nvSpPr>
        <p:spPr>
          <a:xfrm>
            <a:off x="4812475" y="3010394"/>
            <a:ext cx="4038600" cy="4800600"/>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en-US" sz="1400" b="0" i="0" u="none" strike="noStrike" kern="1200" cap="none" spc="0" normalizeH="0" baseline="0" noProof="0" dirty="0">
              <a:ln>
                <a:noFill/>
              </a:ln>
              <a:solidFill>
                <a:schemeClr val="accent4">
                  <a:lumMod val="40000"/>
                  <a:lumOff val="60000"/>
                </a:schemeClr>
              </a:solidFill>
              <a:effectLst/>
              <a:uLnTx/>
              <a:uFillTx/>
              <a:latin typeface="+mn-lt"/>
              <a:ea typeface="+mn-ea"/>
              <a:cs typeface="+mn-cs"/>
            </a:endParaRPr>
          </a:p>
        </p:txBody>
      </p:sp>
      <p:sp>
        <p:nvSpPr>
          <p:cNvPr id="22" name="Rectangle 21"/>
          <p:cNvSpPr/>
          <p:nvPr/>
        </p:nvSpPr>
        <p:spPr>
          <a:xfrm>
            <a:off x="3602304" y="3268839"/>
            <a:ext cx="1961213" cy="2893100"/>
          </a:xfrm>
          <a:prstGeom prst="rect">
            <a:avLst/>
          </a:prstGeom>
        </p:spPr>
        <p:txBody>
          <a:bodyPr wrap="square">
            <a:spAutoFit/>
          </a:bodyPr>
          <a:lstStyle/>
          <a:p>
            <a:pPr marL="342900" lvl="0" indent="-342900">
              <a:spcBef>
                <a:spcPct val="0"/>
              </a:spcBef>
              <a:buClr>
                <a:srgbClr val="FE8637"/>
              </a:buClr>
              <a:buSzPct val="70000"/>
              <a:defRPr/>
            </a:pPr>
            <a:r>
              <a:rPr lang="en-US" sz="1400" u="sng" dirty="0" smtClean="0">
                <a:solidFill>
                  <a:schemeClr val="accent4">
                    <a:lumMod val="40000"/>
                    <a:lumOff val="60000"/>
                  </a:schemeClr>
                </a:solidFill>
              </a:rPr>
              <a:t>Architectural Design</a:t>
            </a:r>
          </a:p>
          <a:p>
            <a:pPr marL="0" lvl="1" indent="7938">
              <a:spcBef>
                <a:spcPct val="0"/>
              </a:spcBef>
              <a:buClr>
                <a:srgbClr val="FE8637"/>
              </a:buClr>
              <a:buSzPct val="70000"/>
              <a:defRPr/>
            </a:pPr>
            <a:r>
              <a:rPr lang="en-US" sz="1400" dirty="0" smtClean="0">
                <a:solidFill>
                  <a:schemeClr val="accent4">
                    <a:lumMod val="40000"/>
                    <a:lumOff val="60000"/>
                  </a:schemeClr>
                </a:solidFill>
              </a:rPr>
              <a:t>“The AAC [AEI (Architectural Engineering Institute) Academic Council] believes it is a professional responsibility for architectural engineers to have a basic understanding of the </a:t>
            </a:r>
            <a:r>
              <a:rPr lang="en-US" sz="1400" dirty="0" smtClean="0">
                <a:solidFill>
                  <a:srgbClr val="E0752F"/>
                </a:solidFill>
              </a:rPr>
              <a:t>design process </a:t>
            </a:r>
            <a:r>
              <a:rPr lang="en-US" sz="1400" dirty="0" smtClean="0">
                <a:solidFill>
                  <a:schemeClr val="accent4">
                    <a:lumMod val="40000"/>
                    <a:lumOff val="60000"/>
                  </a:schemeClr>
                </a:solidFill>
              </a:rPr>
              <a:t>of the architects involved in the execution of building projects” [AAC, 2007]. </a:t>
            </a:r>
          </a:p>
        </p:txBody>
      </p:sp>
      <p:sp>
        <p:nvSpPr>
          <p:cNvPr id="23" name="Rectangle 22"/>
          <p:cNvSpPr/>
          <p:nvPr/>
        </p:nvSpPr>
        <p:spPr>
          <a:xfrm>
            <a:off x="5651332" y="3243618"/>
            <a:ext cx="2889553" cy="2893100"/>
          </a:xfrm>
          <a:prstGeom prst="rect">
            <a:avLst/>
          </a:prstGeom>
        </p:spPr>
        <p:txBody>
          <a:bodyPr wrap="square">
            <a:spAutoFit/>
          </a:bodyPr>
          <a:lstStyle/>
          <a:p>
            <a:pPr marL="342900" lvl="0" indent="-342900">
              <a:spcBef>
                <a:spcPct val="0"/>
              </a:spcBef>
              <a:buClr>
                <a:srgbClr val="FE8637"/>
              </a:buClr>
              <a:buSzPct val="70000"/>
              <a:defRPr/>
            </a:pPr>
            <a:r>
              <a:rPr lang="en-US" sz="1400" u="sng" dirty="0" smtClean="0">
                <a:solidFill>
                  <a:schemeClr val="accent4">
                    <a:lumMod val="40000"/>
                    <a:lumOff val="60000"/>
                  </a:schemeClr>
                </a:solidFill>
              </a:rPr>
              <a:t>Multidisciplinary Teams</a:t>
            </a:r>
          </a:p>
          <a:p>
            <a:pPr marL="0" lvl="1" indent="7938">
              <a:spcBef>
                <a:spcPct val="0"/>
              </a:spcBef>
              <a:buClr>
                <a:srgbClr val="FE8637"/>
              </a:buClr>
              <a:buSzPct val="70000"/>
            </a:pPr>
            <a:r>
              <a:rPr lang="en-US" sz="1400" dirty="0" smtClean="0">
                <a:solidFill>
                  <a:schemeClr val="accent4">
                    <a:lumMod val="40000"/>
                    <a:lumOff val="60000"/>
                  </a:schemeClr>
                </a:solidFill>
              </a:rPr>
              <a:t>Engineering programs must demonstrate that students attain an </a:t>
            </a:r>
            <a:r>
              <a:rPr lang="en-US" sz="1400" b="1" dirty="0" smtClean="0">
                <a:solidFill>
                  <a:schemeClr val="accent4">
                    <a:lumMod val="40000"/>
                    <a:lumOff val="60000"/>
                  </a:schemeClr>
                </a:solidFill>
              </a:rPr>
              <a:t>ability to function </a:t>
            </a:r>
            <a:r>
              <a:rPr lang="en-US" sz="1400" dirty="0" smtClean="0">
                <a:solidFill>
                  <a:schemeClr val="accent4">
                    <a:lumMod val="40000"/>
                    <a:lumOff val="60000"/>
                  </a:schemeClr>
                </a:solidFill>
              </a:rPr>
              <a:t>on </a:t>
            </a:r>
            <a:r>
              <a:rPr lang="en-US" sz="1400" dirty="0" smtClean="0">
                <a:solidFill>
                  <a:srgbClr val="E0752F"/>
                </a:solidFill>
              </a:rPr>
              <a:t>multidisciplinary teams </a:t>
            </a:r>
            <a:r>
              <a:rPr lang="en-US" sz="1400" dirty="0" smtClean="0">
                <a:solidFill>
                  <a:schemeClr val="accent4">
                    <a:lumMod val="40000"/>
                    <a:lumOff val="60000"/>
                  </a:schemeClr>
                </a:solidFill>
              </a:rPr>
              <a:t>[ABET, 2007b].</a:t>
            </a:r>
          </a:p>
          <a:p>
            <a:pPr marL="3175" lvl="2" indent="-3175">
              <a:spcBef>
                <a:spcPct val="0"/>
              </a:spcBef>
              <a:buClr>
                <a:srgbClr val="FE8637"/>
              </a:buClr>
              <a:buSzPct val="70000"/>
            </a:pPr>
            <a:r>
              <a:rPr lang="en-US" sz="1400" dirty="0" smtClean="0">
                <a:solidFill>
                  <a:schemeClr val="accent4">
                    <a:lumMod val="40000"/>
                    <a:lumOff val="60000"/>
                  </a:schemeClr>
                </a:solidFill>
              </a:rPr>
              <a:t>“(1) each team member serves in a well-defined role in the team; </a:t>
            </a:r>
          </a:p>
          <a:p>
            <a:pPr marL="3175" lvl="2" indent="-3175">
              <a:spcBef>
                <a:spcPct val="0"/>
              </a:spcBef>
              <a:buClr>
                <a:srgbClr val="FE8637"/>
              </a:buClr>
              <a:buSzPct val="70000"/>
            </a:pPr>
            <a:r>
              <a:rPr lang="en-US" sz="1400" dirty="0" smtClean="0">
                <a:solidFill>
                  <a:schemeClr val="accent4">
                    <a:lumMod val="40000"/>
                    <a:lumOff val="60000"/>
                  </a:schemeClr>
                </a:solidFill>
              </a:rPr>
              <a:t>(2) each team member brings a particular expertise to bear in solving the problem; and</a:t>
            </a:r>
          </a:p>
          <a:p>
            <a:pPr marL="3175" lvl="2" indent="-3175">
              <a:spcBef>
                <a:spcPct val="0"/>
              </a:spcBef>
              <a:buClr>
                <a:srgbClr val="FE8637"/>
              </a:buClr>
              <a:buSzPct val="70000"/>
            </a:pPr>
            <a:r>
              <a:rPr lang="en-US" sz="1400" dirty="0" smtClean="0">
                <a:solidFill>
                  <a:schemeClr val="accent4">
                    <a:lumMod val="40000"/>
                    <a:lumOff val="60000"/>
                  </a:schemeClr>
                </a:solidFill>
              </a:rPr>
              <a:t>(3) the scope of the problem is sufficiently broad that no one team member could successfully solve the problem alone” [ASCE CCA, 2007].</a:t>
            </a:r>
          </a:p>
        </p:txBody>
      </p:sp>
      <p:sp>
        <p:nvSpPr>
          <p:cNvPr id="24" name="Rectangle 23"/>
          <p:cNvSpPr/>
          <p:nvPr/>
        </p:nvSpPr>
        <p:spPr>
          <a:xfrm>
            <a:off x="936433" y="3336812"/>
            <a:ext cx="2489813" cy="1600438"/>
          </a:xfrm>
          <a:prstGeom prst="rect">
            <a:avLst/>
          </a:prstGeom>
        </p:spPr>
        <p:txBody>
          <a:bodyPr wrap="square">
            <a:spAutoFit/>
          </a:bodyPr>
          <a:lstStyle/>
          <a:p>
            <a:pPr marL="0" lvl="1">
              <a:defRPr/>
            </a:pPr>
            <a:r>
              <a:rPr lang="en-US" sz="1400" u="sng" dirty="0" smtClean="0">
                <a:solidFill>
                  <a:schemeClr val="accent4">
                    <a:lumMod val="40000"/>
                    <a:lumOff val="60000"/>
                  </a:schemeClr>
                </a:solidFill>
              </a:rPr>
              <a:t>AE students </a:t>
            </a:r>
            <a:r>
              <a:rPr lang="en-US" sz="1400" dirty="0" smtClean="0">
                <a:solidFill>
                  <a:schemeClr val="accent4">
                    <a:lumMod val="40000"/>
                    <a:lumOff val="60000"/>
                  </a:schemeClr>
                </a:solidFill>
              </a:rPr>
              <a:t>should have an “understanding of an architectural design . . . that will permit communication, and </a:t>
            </a:r>
            <a:r>
              <a:rPr lang="en-US" sz="1400" dirty="0" smtClean="0">
                <a:solidFill>
                  <a:srgbClr val="E0752F"/>
                </a:solidFill>
              </a:rPr>
              <a:t>interaction</a:t>
            </a:r>
            <a:r>
              <a:rPr lang="en-US" sz="1400" dirty="0" smtClean="0">
                <a:solidFill>
                  <a:schemeClr val="accent4">
                    <a:lumMod val="40000"/>
                    <a:lumOff val="60000"/>
                  </a:schemeClr>
                </a:solidFill>
              </a:rPr>
              <a:t>, with other design professionals in the execution of building projects” [ABET, 2007a]. </a:t>
            </a:r>
          </a:p>
        </p:txBody>
      </p:sp>
      <p:sp>
        <p:nvSpPr>
          <p:cNvPr id="25" name="Rectangle 24"/>
          <p:cNvSpPr/>
          <p:nvPr/>
        </p:nvSpPr>
        <p:spPr>
          <a:xfrm>
            <a:off x="934701" y="4971737"/>
            <a:ext cx="2557647" cy="1384995"/>
          </a:xfrm>
          <a:prstGeom prst="rect">
            <a:avLst/>
          </a:prstGeom>
        </p:spPr>
        <p:txBody>
          <a:bodyPr wrap="square">
            <a:spAutoFit/>
          </a:bodyPr>
          <a:lstStyle/>
          <a:p>
            <a:pPr marL="0" lvl="1">
              <a:defRPr/>
            </a:pPr>
            <a:r>
              <a:rPr lang="en-US" sz="1400" u="sng" dirty="0" smtClean="0">
                <a:solidFill>
                  <a:schemeClr val="accent4">
                    <a:lumMod val="40000"/>
                    <a:lumOff val="60000"/>
                  </a:schemeClr>
                </a:solidFill>
              </a:rPr>
              <a:t>CE students </a:t>
            </a:r>
            <a:r>
              <a:rPr lang="en-US" sz="1400" dirty="0" smtClean="0">
                <a:solidFill>
                  <a:schemeClr val="accent4">
                    <a:lumMod val="40000"/>
                    <a:lumOff val="60000"/>
                  </a:schemeClr>
                </a:solidFill>
              </a:rPr>
              <a:t>should have “an understanding of professional practice issues . . . how the design professionals and the construction professions </a:t>
            </a:r>
            <a:r>
              <a:rPr lang="en-US" sz="1400" dirty="0" smtClean="0">
                <a:solidFill>
                  <a:srgbClr val="E0752F"/>
                </a:solidFill>
              </a:rPr>
              <a:t>interact</a:t>
            </a:r>
            <a:r>
              <a:rPr lang="en-US" sz="1400" dirty="0" smtClean="0">
                <a:solidFill>
                  <a:schemeClr val="accent4">
                    <a:lumMod val="40000"/>
                    <a:lumOff val="60000"/>
                  </a:schemeClr>
                </a:solidFill>
              </a:rPr>
              <a:t> to construct a project” [ABET, 2007b].</a:t>
            </a:r>
          </a:p>
        </p:txBody>
      </p:sp>
      <p:sp>
        <p:nvSpPr>
          <p:cNvPr id="26" name="Rectangle 25"/>
          <p:cNvSpPr/>
          <p:nvPr/>
        </p:nvSpPr>
        <p:spPr>
          <a:xfrm>
            <a:off x="932190" y="2958333"/>
            <a:ext cx="1867755" cy="369332"/>
          </a:xfrm>
          <a:prstGeom prst="rect">
            <a:avLst/>
          </a:prstGeom>
        </p:spPr>
        <p:txBody>
          <a:bodyPr wrap="none">
            <a:spAutoFit/>
          </a:bodyPr>
          <a:lstStyle/>
          <a:p>
            <a:r>
              <a:rPr lang="en-US" dirty="0" smtClean="0">
                <a:solidFill>
                  <a:schemeClr val="accent4">
                    <a:lumMod val="40000"/>
                    <a:lumOff val="60000"/>
                  </a:schemeClr>
                </a:solidFill>
              </a:rPr>
              <a:t>ABET (Engineering)</a:t>
            </a:r>
            <a:endParaRPr lang="en-US" dirty="0">
              <a:solidFill>
                <a:schemeClr val="accent4">
                  <a:lumMod val="40000"/>
                  <a:lumOff val="60000"/>
                </a:schemeClr>
              </a:solidFill>
            </a:endParaRPr>
          </a:p>
        </p:txBody>
      </p:sp>
      <p:sp>
        <p:nvSpPr>
          <p:cNvPr id="27" name="Rectangle 26"/>
          <p:cNvSpPr/>
          <p:nvPr/>
        </p:nvSpPr>
        <p:spPr>
          <a:xfrm>
            <a:off x="920593" y="1438946"/>
            <a:ext cx="2082621" cy="400110"/>
          </a:xfrm>
          <a:prstGeom prst="rect">
            <a:avLst/>
          </a:prstGeom>
        </p:spPr>
        <p:txBody>
          <a:bodyPr wrap="none">
            <a:spAutoFit/>
          </a:bodyPr>
          <a:lstStyle/>
          <a:p>
            <a:r>
              <a:rPr lang="en-US" sz="2000" dirty="0" smtClean="0">
                <a:solidFill>
                  <a:schemeClr val="accent4">
                    <a:lumMod val="40000"/>
                    <a:lumOff val="60000"/>
                  </a:schemeClr>
                </a:solidFill>
              </a:rPr>
              <a:t>NAAB (Architecture)</a:t>
            </a:r>
            <a:endParaRPr lang="en-US" sz="2000" dirty="0">
              <a:solidFill>
                <a:schemeClr val="accent4">
                  <a:lumMod val="40000"/>
                  <a:lumOff val="60000"/>
                </a:schemeClr>
              </a:solidFill>
            </a:endParaRPr>
          </a:p>
        </p:txBody>
      </p:sp>
      <p:sp>
        <p:nvSpPr>
          <p:cNvPr id="28" name="Rectangle 27"/>
          <p:cNvSpPr/>
          <p:nvPr/>
        </p:nvSpPr>
        <p:spPr>
          <a:xfrm>
            <a:off x="941941" y="1890824"/>
            <a:ext cx="7882569" cy="830997"/>
          </a:xfrm>
          <a:prstGeom prst="rect">
            <a:avLst/>
          </a:prstGeom>
        </p:spPr>
        <p:txBody>
          <a:bodyPr wrap="square">
            <a:spAutoFit/>
          </a:bodyPr>
          <a:lstStyle/>
          <a:p>
            <a:r>
              <a:rPr lang="en-US" sz="1600" b="1" dirty="0" smtClean="0">
                <a:solidFill>
                  <a:schemeClr val="accent4">
                    <a:lumMod val="40000"/>
                    <a:lumOff val="60000"/>
                  </a:schemeClr>
                </a:solidFill>
              </a:rPr>
              <a:t>Student Performance Criteria 7 </a:t>
            </a:r>
            <a:r>
              <a:rPr lang="en-US" sz="1600" dirty="0" smtClean="0">
                <a:solidFill>
                  <a:schemeClr val="accent4">
                    <a:lumMod val="40000"/>
                    <a:lumOff val="60000"/>
                  </a:schemeClr>
                </a:solidFill>
              </a:rPr>
              <a:t>(Collaborative Skills):  </a:t>
            </a:r>
            <a:r>
              <a:rPr lang="en-US" sz="1600" i="1" dirty="0" smtClean="0">
                <a:solidFill>
                  <a:schemeClr val="accent4">
                    <a:lumMod val="40000"/>
                    <a:lumOff val="60000"/>
                  </a:schemeClr>
                </a:solidFill>
              </a:rPr>
              <a:t>Ability </a:t>
            </a:r>
            <a:r>
              <a:rPr lang="en-US" sz="1600" dirty="0" smtClean="0">
                <a:solidFill>
                  <a:schemeClr val="accent4">
                    <a:lumMod val="40000"/>
                    <a:lumOff val="60000"/>
                  </a:schemeClr>
                </a:solidFill>
              </a:rPr>
              <a:t>to recognize the varied talent found in interdisciplinary design project teams in professional practice and </a:t>
            </a:r>
            <a:r>
              <a:rPr lang="en-US" sz="1600" b="1" dirty="0" smtClean="0">
                <a:solidFill>
                  <a:schemeClr val="accent4">
                    <a:lumMod val="40000"/>
                    <a:lumOff val="60000"/>
                  </a:schemeClr>
                </a:solidFill>
              </a:rPr>
              <a:t>work in collaboration </a:t>
            </a:r>
            <a:r>
              <a:rPr lang="en-US" sz="1600" dirty="0" smtClean="0">
                <a:solidFill>
                  <a:schemeClr val="accent4">
                    <a:lumMod val="40000"/>
                    <a:lumOff val="60000"/>
                  </a:schemeClr>
                </a:solidFill>
              </a:rPr>
              <a:t>with other students as members of a design team [2004 NAAB Conditions].</a:t>
            </a:r>
            <a:endParaRPr lang="en-US" sz="1600" dirty="0">
              <a:solidFill>
                <a:schemeClr val="accent4">
                  <a:lumMod val="40000"/>
                  <a:lumOff val="6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5867400" cy="838200"/>
          </a:xfrm>
        </p:spPr>
        <p:txBody>
          <a:bodyPr>
            <a:normAutofit fontScale="90000"/>
          </a:bodyPr>
          <a:lstStyle/>
          <a:p>
            <a:r>
              <a:rPr lang="en-US" sz="2800" cap="none" dirty="0" smtClean="0"/>
              <a:t>Articulating an Architectural Engineering Program</a:t>
            </a:r>
            <a:endParaRPr lang="en-US" sz="2800" cap="none" dirty="0"/>
          </a:p>
        </p:txBody>
      </p:sp>
      <p:sp>
        <p:nvSpPr>
          <p:cNvPr id="5" name="Slide Number Placeholder 4"/>
          <p:cNvSpPr>
            <a:spLocks noGrp="1"/>
          </p:cNvSpPr>
          <p:nvPr>
            <p:ph type="sldNum" sz="quarter" idx="12"/>
          </p:nvPr>
        </p:nvSpPr>
        <p:spPr/>
        <p:txBody>
          <a:bodyPr/>
          <a:lstStyle/>
          <a:p>
            <a:fld id="{D02E6AEF-A68D-4FF0-8E97-E1D27E4F6095}" type="slidenum">
              <a:rPr lang="en-US" smtClean="0"/>
              <a:pPr/>
              <a:t>5</a:t>
            </a:fld>
            <a:endParaRPr lang="en-US"/>
          </a:p>
        </p:txBody>
      </p:sp>
      <p:sp>
        <p:nvSpPr>
          <p:cNvPr id="9" name="Content Placeholder 2"/>
          <p:cNvSpPr txBox="1">
            <a:spLocks/>
          </p:cNvSpPr>
          <p:nvPr/>
        </p:nvSpPr>
        <p:spPr>
          <a:xfrm>
            <a:off x="5626616" y="742950"/>
            <a:ext cx="3200400" cy="381000"/>
          </a:xfrm>
          <a:prstGeom prst="rect">
            <a:avLst/>
          </a:prstGeom>
        </p:spPr>
        <p:txBody>
          <a:bodyPr vert="horz">
            <a:normAutofit lnSpcReduction="10000"/>
          </a:bodyPr>
          <a:lstStyle/>
          <a:p>
            <a:pPr marL="0" marR="0" lvl="0" indent="0" algn="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2000" dirty="0" smtClean="0">
                <a:solidFill>
                  <a:schemeClr val="tx2"/>
                </a:solidFill>
              </a:rPr>
              <a:t>UW Structures </a:t>
            </a:r>
            <a:r>
              <a:rPr lang="en-US" sz="2000" dirty="0" smtClean="0">
                <a:solidFill>
                  <a:schemeClr val="tx2"/>
                </a:solidFill>
              </a:rPr>
              <a:t>Option</a:t>
            </a:r>
            <a:endParaRPr kumimoji="0" lang="en-US" sz="2000" b="0" i="0" u="none" strike="noStrike" kern="1200" cap="none" spc="0" normalizeH="0" baseline="0" noProof="0" dirty="0" smtClean="0">
              <a:ln>
                <a:noFill/>
              </a:ln>
              <a:solidFill>
                <a:schemeClr val="tx2"/>
              </a:solidFill>
              <a:effectLst/>
              <a:uLnTx/>
              <a:uFillTx/>
              <a:latin typeface="+mn-lt"/>
              <a:ea typeface="+mn-ea"/>
              <a:cs typeface="+mn-cs"/>
            </a:endParaRPr>
          </a:p>
        </p:txBody>
      </p:sp>
      <p:grpSp>
        <p:nvGrpSpPr>
          <p:cNvPr id="3" name="Group 3"/>
          <p:cNvGrpSpPr>
            <a:grpSpLocks/>
          </p:cNvGrpSpPr>
          <p:nvPr/>
        </p:nvGrpSpPr>
        <p:grpSpPr bwMode="auto">
          <a:xfrm>
            <a:off x="7007225" y="644525"/>
            <a:ext cx="2133600" cy="36513"/>
            <a:chOff x="13258800" y="22777752"/>
            <a:chExt cx="2133600" cy="37154"/>
          </a:xfrm>
          <a:noFill/>
        </p:grpSpPr>
        <p:sp>
          <p:nvSpPr>
            <p:cNvPr id="1028" name="Line 4"/>
            <p:cNvSpPr>
              <a:spLocks noChangeShapeType="1"/>
            </p:cNvSpPr>
            <p:nvPr/>
          </p:nvSpPr>
          <p:spPr bwMode="auto">
            <a:xfrm>
              <a:off x="13258800" y="22813722"/>
              <a:ext cx="2133600" cy="0"/>
            </a:xfrm>
            <a:prstGeom prst="line">
              <a:avLst/>
            </a:prstGeom>
            <a:grpFill/>
            <a:ln w="3175" algn="ctr">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29" name="Rectangle 5"/>
            <p:cNvSpPr>
              <a:spLocks noChangeArrowheads="1" noChangeShapeType="1"/>
            </p:cNvSpPr>
            <p:nvPr/>
          </p:nvSpPr>
          <p:spPr bwMode="auto">
            <a:xfrm>
              <a:off x="14147799" y="22777752"/>
              <a:ext cx="355600" cy="37154"/>
            </a:xfrm>
            <a:prstGeom prst="rect">
              <a:avLst/>
            </a:prstGeom>
            <a:grp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sp>
        <p:nvSpPr>
          <p:cNvPr id="1033" name="Oval 9"/>
          <p:cNvSpPr>
            <a:spLocks noChangeArrowheads="1"/>
          </p:cNvSpPr>
          <p:nvPr/>
        </p:nvSpPr>
        <p:spPr bwMode="auto">
          <a:xfrm>
            <a:off x="2971800" y="5502275"/>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nvGrpSpPr>
          <p:cNvPr id="4" name="Group 10"/>
          <p:cNvGrpSpPr>
            <a:grpSpLocks/>
          </p:cNvGrpSpPr>
          <p:nvPr/>
        </p:nvGrpSpPr>
        <p:grpSpPr bwMode="auto">
          <a:xfrm>
            <a:off x="3543300" y="5730875"/>
            <a:ext cx="971550" cy="85725"/>
            <a:chOff x="19316700" y="25088850"/>
            <a:chExt cx="971550" cy="85725"/>
          </a:xfrm>
          <a:noFill/>
        </p:grpSpPr>
        <p:sp>
          <p:nvSpPr>
            <p:cNvPr id="1035" name="Oval 11"/>
            <p:cNvSpPr>
              <a:spLocks noChangeArrowheads="1"/>
            </p:cNvSpPr>
            <p:nvPr/>
          </p:nvSpPr>
          <p:spPr bwMode="auto">
            <a:xfrm>
              <a:off x="20202525" y="25088850"/>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36" name="Oval 12"/>
            <p:cNvSpPr>
              <a:spLocks noChangeArrowheads="1"/>
            </p:cNvSpPr>
            <p:nvPr/>
          </p:nvSpPr>
          <p:spPr bwMode="auto">
            <a:xfrm>
              <a:off x="19316700" y="25088850"/>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37" name="Line 13"/>
            <p:cNvSpPr>
              <a:spLocks noChangeShapeType="1"/>
            </p:cNvSpPr>
            <p:nvPr/>
          </p:nvSpPr>
          <p:spPr bwMode="auto">
            <a:xfrm>
              <a:off x="19316700" y="25174575"/>
              <a:ext cx="971550" cy="0"/>
            </a:xfrm>
            <a:prstGeom prst="line">
              <a:avLst/>
            </a:prstGeom>
            <a:grpFill/>
            <a:ln w="9525">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sp>
        <p:nvSpPr>
          <p:cNvPr id="1038" name="Line 14"/>
          <p:cNvSpPr>
            <a:spLocks noChangeShapeType="1"/>
          </p:cNvSpPr>
          <p:nvPr/>
        </p:nvSpPr>
        <p:spPr bwMode="auto">
          <a:xfrm>
            <a:off x="2057400" y="5588000"/>
            <a:ext cx="971550" cy="0"/>
          </a:xfrm>
          <a:prstGeom prst="line">
            <a:avLst/>
          </a:prstGeom>
          <a:noFill/>
          <a:ln w="9525">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nvGrpSpPr>
          <p:cNvPr id="6" name="Group 15"/>
          <p:cNvGrpSpPr>
            <a:grpSpLocks/>
          </p:cNvGrpSpPr>
          <p:nvPr/>
        </p:nvGrpSpPr>
        <p:grpSpPr bwMode="auto">
          <a:xfrm>
            <a:off x="4943475" y="6188075"/>
            <a:ext cx="1257300" cy="85725"/>
            <a:chOff x="20716875" y="25517475"/>
            <a:chExt cx="1257300" cy="85725"/>
          </a:xfrm>
          <a:noFill/>
        </p:grpSpPr>
        <p:sp>
          <p:nvSpPr>
            <p:cNvPr id="1040" name="Oval 16"/>
            <p:cNvSpPr>
              <a:spLocks noChangeArrowheads="1"/>
            </p:cNvSpPr>
            <p:nvPr/>
          </p:nvSpPr>
          <p:spPr bwMode="auto">
            <a:xfrm>
              <a:off x="21859875" y="25517475"/>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41" name="Oval 17"/>
            <p:cNvSpPr>
              <a:spLocks noChangeArrowheads="1"/>
            </p:cNvSpPr>
            <p:nvPr/>
          </p:nvSpPr>
          <p:spPr bwMode="auto">
            <a:xfrm>
              <a:off x="20716875" y="25517475"/>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42" name="Line 18"/>
            <p:cNvSpPr>
              <a:spLocks noChangeShapeType="1"/>
            </p:cNvSpPr>
            <p:nvPr/>
          </p:nvSpPr>
          <p:spPr bwMode="auto">
            <a:xfrm>
              <a:off x="20716875" y="25603200"/>
              <a:ext cx="1257300" cy="0"/>
            </a:xfrm>
            <a:prstGeom prst="line">
              <a:avLst/>
            </a:prstGeom>
            <a:grpFill/>
            <a:ln w="9525">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43" name="Oval 19"/>
            <p:cNvSpPr>
              <a:spLocks noChangeArrowheads="1"/>
            </p:cNvSpPr>
            <p:nvPr/>
          </p:nvSpPr>
          <p:spPr bwMode="auto">
            <a:xfrm>
              <a:off x="20774025" y="25517475"/>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sp>
        <p:nvSpPr>
          <p:cNvPr id="1046" name="Oval 22"/>
          <p:cNvSpPr>
            <a:spLocks noChangeArrowheads="1"/>
          </p:cNvSpPr>
          <p:nvPr/>
        </p:nvSpPr>
        <p:spPr bwMode="auto">
          <a:xfrm>
            <a:off x="514350" y="5530850"/>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nvGrpSpPr>
          <p:cNvPr id="7" name="Group 23"/>
          <p:cNvGrpSpPr>
            <a:grpSpLocks/>
          </p:cNvGrpSpPr>
          <p:nvPr/>
        </p:nvGrpSpPr>
        <p:grpSpPr bwMode="auto">
          <a:xfrm>
            <a:off x="5029200" y="5588000"/>
            <a:ext cx="1114425" cy="85725"/>
            <a:chOff x="20802600" y="24917400"/>
            <a:chExt cx="1114425" cy="85725"/>
          </a:xfrm>
          <a:noFill/>
        </p:grpSpPr>
        <p:grpSp>
          <p:nvGrpSpPr>
            <p:cNvPr id="8" name="Group 24"/>
            <p:cNvGrpSpPr>
              <a:grpSpLocks/>
            </p:cNvGrpSpPr>
            <p:nvPr/>
          </p:nvGrpSpPr>
          <p:grpSpPr bwMode="auto">
            <a:xfrm>
              <a:off x="20859750" y="24917400"/>
              <a:ext cx="1057275" cy="85725"/>
              <a:chOff x="20831175" y="24945975"/>
              <a:chExt cx="1057275" cy="85725"/>
            </a:xfrm>
            <a:grpFill/>
          </p:grpSpPr>
          <p:sp>
            <p:nvSpPr>
              <p:cNvPr id="1049" name="Oval 25"/>
              <p:cNvSpPr>
                <a:spLocks noChangeArrowheads="1"/>
              </p:cNvSpPr>
              <p:nvPr/>
            </p:nvSpPr>
            <p:spPr bwMode="auto">
              <a:xfrm>
                <a:off x="21774150" y="24945975"/>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0" name="Oval 26"/>
              <p:cNvSpPr>
                <a:spLocks noChangeArrowheads="1"/>
              </p:cNvSpPr>
              <p:nvPr/>
            </p:nvSpPr>
            <p:spPr bwMode="auto">
              <a:xfrm>
                <a:off x="20859750" y="24945975"/>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1" name="Line 27"/>
              <p:cNvSpPr>
                <a:spLocks noChangeShapeType="1"/>
              </p:cNvSpPr>
              <p:nvPr/>
            </p:nvSpPr>
            <p:spPr bwMode="auto">
              <a:xfrm>
                <a:off x="20831175" y="25031700"/>
                <a:ext cx="1057275" cy="0"/>
              </a:xfrm>
              <a:prstGeom prst="line">
                <a:avLst/>
              </a:prstGeom>
              <a:grpFill/>
              <a:ln w="9525">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sp>
          <p:nvSpPr>
            <p:cNvPr id="1052" name="Oval 28"/>
            <p:cNvSpPr>
              <a:spLocks noChangeArrowheads="1"/>
            </p:cNvSpPr>
            <p:nvPr/>
          </p:nvSpPr>
          <p:spPr bwMode="auto">
            <a:xfrm>
              <a:off x="20802600" y="24917400"/>
              <a:ext cx="85725" cy="85725"/>
            </a:xfrm>
            <a:prstGeom prst="ellipse">
              <a:avLst/>
            </a:prstGeom>
            <a:grp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grpSp>
      <p:sp>
        <p:nvSpPr>
          <p:cNvPr id="1053" name="Oval 29"/>
          <p:cNvSpPr>
            <a:spLocks noChangeArrowheads="1"/>
          </p:cNvSpPr>
          <p:nvPr/>
        </p:nvSpPr>
        <p:spPr bwMode="auto">
          <a:xfrm>
            <a:off x="1871663" y="6188075"/>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4" name="Oval 30"/>
          <p:cNvSpPr>
            <a:spLocks noChangeArrowheads="1"/>
          </p:cNvSpPr>
          <p:nvPr/>
        </p:nvSpPr>
        <p:spPr bwMode="auto">
          <a:xfrm>
            <a:off x="3543300" y="6145213"/>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5" name="Oval 31"/>
          <p:cNvSpPr>
            <a:spLocks noChangeArrowheads="1"/>
          </p:cNvSpPr>
          <p:nvPr/>
        </p:nvSpPr>
        <p:spPr bwMode="auto">
          <a:xfrm>
            <a:off x="3471863" y="6230938"/>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6" name="Oval 32"/>
          <p:cNvSpPr>
            <a:spLocks noChangeArrowheads="1"/>
          </p:cNvSpPr>
          <p:nvPr/>
        </p:nvSpPr>
        <p:spPr bwMode="auto">
          <a:xfrm>
            <a:off x="3481388" y="6610350"/>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7" name="Oval 33"/>
          <p:cNvSpPr>
            <a:spLocks noChangeArrowheads="1"/>
          </p:cNvSpPr>
          <p:nvPr/>
        </p:nvSpPr>
        <p:spPr bwMode="auto">
          <a:xfrm>
            <a:off x="3586163" y="5530850"/>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58" name="Oval 34"/>
          <p:cNvSpPr>
            <a:spLocks noChangeArrowheads="1"/>
          </p:cNvSpPr>
          <p:nvPr/>
        </p:nvSpPr>
        <p:spPr bwMode="auto">
          <a:xfrm>
            <a:off x="4986338" y="6473825"/>
            <a:ext cx="85725" cy="85725"/>
          </a:xfrm>
          <a:prstGeom prst="ellipse">
            <a:avLst/>
          </a:prstGeom>
          <a:noFill/>
          <a:ln w="9525" algn="in">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60" name="Line 36"/>
          <p:cNvSpPr>
            <a:spLocks noChangeShapeType="1"/>
          </p:cNvSpPr>
          <p:nvPr/>
        </p:nvSpPr>
        <p:spPr bwMode="auto">
          <a:xfrm>
            <a:off x="6800850" y="101600"/>
            <a:ext cx="0" cy="6711950"/>
          </a:xfrm>
          <a:prstGeom prst="line">
            <a:avLst/>
          </a:prstGeom>
          <a:noFill/>
          <a:ln w="3175" algn="ctr">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72" name="Freeform 48"/>
          <p:cNvSpPr>
            <a:spLocks/>
          </p:cNvSpPr>
          <p:nvPr/>
        </p:nvSpPr>
        <p:spPr bwMode="auto">
          <a:xfrm>
            <a:off x="2460246" y="1206186"/>
            <a:ext cx="1737104" cy="528819"/>
          </a:xfrm>
          <a:custGeom>
            <a:avLst/>
            <a:gdLst/>
            <a:ahLst/>
            <a:cxnLst>
              <a:cxn ang="0">
                <a:pos x="9904" y="2201"/>
              </a:cxn>
              <a:cxn ang="0">
                <a:pos x="67054" y="14901"/>
              </a:cxn>
              <a:cxn ang="0">
                <a:pos x="86104" y="21251"/>
              </a:cxn>
              <a:cxn ang="0">
                <a:pos x="149604" y="27601"/>
              </a:cxn>
              <a:cxn ang="0">
                <a:pos x="155954" y="65701"/>
              </a:cxn>
              <a:cxn ang="0">
                <a:pos x="181354" y="72051"/>
              </a:cxn>
              <a:cxn ang="0">
                <a:pos x="308354" y="78401"/>
              </a:cxn>
              <a:cxn ang="0">
                <a:pos x="314704" y="97451"/>
              </a:cxn>
              <a:cxn ang="0">
                <a:pos x="422654" y="116501"/>
              </a:cxn>
              <a:cxn ang="0">
                <a:pos x="441704" y="122851"/>
              </a:cxn>
              <a:cxn ang="0">
                <a:pos x="460754" y="167301"/>
              </a:cxn>
              <a:cxn ang="0">
                <a:pos x="467104" y="186351"/>
              </a:cxn>
              <a:cxn ang="0">
                <a:pos x="486154" y="192701"/>
              </a:cxn>
              <a:cxn ang="0">
                <a:pos x="575054" y="199051"/>
              </a:cxn>
              <a:cxn ang="0">
                <a:pos x="638554" y="205401"/>
              </a:cxn>
              <a:cxn ang="0">
                <a:pos x="676654" y="186351"/>
              </a:cxn>
              <a:cxn ang="0">
                <a:pos x="683004" y="205401"/>
              </a:cxn>
              <a:cxn ang="0">
                <a:pos x="702054" y="211751"/>
              </a:cxn>
              <a:cxn ang="0">
                <a:pos x="765554" y="230801"/>
              </a:cxn>
              <a:cxn ang="0">
                <a:pos x="797304" y="256201"/>
              </a:cxn>
              <a:cxn ang="0">
                <a:pos x="860804" y="275251"/>
              </a:cxn>
              <a:cxn ang="0">
                <a:pos x="879854" y="281601"/>
              </a:cxn>
              <a:cxn ang="0">
                <a:pos x="898904" y="294301"/>
              </a:cxn>
              <a:cxn ang="0">
                <a:pos x="956054" y="300651"/>
              </a:cxn>
              <a:cxn ang="0">
                <a:pos x="975104" y="307001"/>
              </a:cxn>
              <a:cxn ang="0">
                <a:pos x="1013204" y="338751"/>
              </a:cxn>
              <a:cxn ang="0">
                <a:pos x="1057654" y="351451"/>
              </a:cxn>
              <a:cxn ang="0">
                <a:pos x="1102104" y="370501"/>
              </a:cxn>
              <a:cxn ang="0">
                <a:pos x="1114804" y="389551"/>
              </a:cxn>
              <a:cxn ang="0">
                <a:pos x="1254504" y="421301"/>
              </a:cxn>
              <a:cxn ang="0">
                <a:pos x="1273554" y="427651"/>
              </a:cxn>
              <a:cxn ang="0">
                <a:pos x="1349754" y="434001"/>
              </a:cxn>
              <a:cxn ang="0">
                <a:pos x="1356104" y="453051"/>
              </a:cxn>
              <a:cxn ang="0">
                <a:pos x="1387854" y="484801"/>
              </a:cxn>
              <a:cxn ang="0">
                <a:pos x="1514854" y="491151"/>
              </a:cxn>
              <a:cxn ang="0">
                <a:pos x="1546604" y="497501"/>
              </a:cxn>
              <a:cxn ang="0">
                <a:pos x="1635504" y="484801"/>
              </a:cxn>
              <a:cxn ang="0">
                <a:pos x="1654554" y="497501"/>
              </a:cxn>
              <a:cxn ang="0">
                <a:pos x="1673604" y="491151"/>
              </a:cxn>
              <a:cxn ang="0">
                <a:pos x="1737104" y="484801"/>
              </a:cxn>
            </a:cxnLst>
            <a:rect l="0" t="0" r="r" b="b"/>
            <a:pathLst>
              <a:path w="1737104" h="498601">
                <a:moveTo>
                  <a:pt x="9904" y="2201"/>
                </a:moveTo>
                <a:cubicBezTo>
                  <a:pt x="52788" y="16496"/>
                  <a:pt x="0" y="0"/>
                  <a:pt x="67054" y="14901"/>
                </a:cubicBezTo>
                <a:cubicBezTo>
                  <a:pt x="73588" y="16353"/>
                  <a:pt x="79488" y="20233"/>
                  <a:pt x="86104" y="21251"/>
                </a:cubicBezTo>
                <a:cubicBezTo>
                  <a:pt x="107129" y="24486"/>
                  <a:pt x="128437" y="25484"/>
                  <a:pt x="149604" y="27601"/>
                </a:cubicBezTo>
                <a:cubicBezTo>
                  <a:pt x="151721" y="40301"/>
                  <a:pt x="148470" y="55224"/>
                  <a:pt x="155954" y="65701"/>
                </a:cubicBezTo>
                <a:cubicBezTo>
                  <a:pt x="161027" y="72803"/>
                  <a:pt x="172657" y="71326"/>
                  <a:pt x="181354" y="72051"/>
                </a:cubicBezTo>
                <a:cubicBezTo>
                  <a:pt x="223594" y="75571"/>
                  <a:pt x="266021" y="76284"/>
                  <a:pt x="308354" y="78401"/>
                </a:cubicBezTo>
                <a:cubicBezTo>
                  <a:pt x="310471" y="84751"/>
                  <a:pt x="310523" y="92224"/>
                  <a:pt x="314704" y="97451"/>
                </a:cubicBezTo>
                <a:cubicBezTo>
                  <a:pt x="336810" y="125083"/>
                  <a:pt x="410473" y="115631"/>
                  <a:pt x="422654" y="116501"/>
                </a:cubicBezTo>
                <a:cubicBezTo>
                  <a:pt x="429004" y="118618"/>
                  <a:pt x="436477" y="118670"/>
                  <a:pt x="441704" y="122851"/>
                </a:cubicBezTo>
                <a:cubicBezTo>
                  <a:pt x="456025" y="134308"/>
                  <a:pt x="456235" y="151484"/>
                  <a:pt x="460754" y="167301"/>
                </a:cubicBezTo>
                <a:cubicBezTo>
                  <a:pt x="462593" y="173737"/>
                  <a:pt x="462371" y="181618"/>
                  <a:pt x="467104" y="186351"/>
                </a:cubicBezTo>
                <a:cubicBezTo>
                  <a:pt x="471837" y="191084"/>
                  <a:pt x="479506" y="191919"/>
                  <a:pt x="486154" y="192701"/>
                </a:cubicBezTo>
                <a:cubicBezTo>
                  <a:pt x="515659" y="196172"/>
                  <a:pt x="545421" y="196934"/>
                  <a:pt x="575054" y="199051"/>
                </a:cubicBezTo>
                <a:cubicBezTo>
                  <a:pt x="621433" y="214511"/>
                  <a:pt x="600167" y="214998"/>
                  <a:pt x="638554" y="205401"/>
                </a:cubicBezTo>
                <a:cubicBezTo>
                  <a:pt x="641762" y="203262"/>
                  <a:pt x="669143" y="182595"/>
                  <a:pt x="676654" y="186351"/>
                </a:cubicBezTo>
                <a:cubicBezTo>
                  <a:pt x="682641" y="189344"/>
                  <a:pt x="678271" y="200668"/>
                  <a:pt x="683004" y="205401"/>
                </a:cubicBezTo>
                <a:cubicBezTo>
                  <a:pt x="687737" y="210134"/>
                  <a:pt x="696067" y="208758"/>
                  <a:pt x="702054" y="211751"/>
                </a:cubicBezTo>
                <a:cubicBezTo>
                  <a:pt x="748259" y="234853"/>
                  <a:pt x="684717" y="219253"/>
                  <a:pt x="765554" y="230801"/>
                </a:cubicBezTo>
                <a:cubicBezTo>
                  <a:pt x="835029" y="253959"/>
                  <a:pt x="731652" y="215169"/>
                  <a:pt x="797304" y="256201"/>
                </a:cubicBezTo>
                <a:cubicBezTo>
                  <a:pt x="810012" y="264143"/>
                  <a:pt x="844368" y="270555"/>
                  <a:pt x="860804" y="275251"/>
                </a:cubicBezTo>
                <a:cubicBezTo>
                  <a:pt x="867240" y="277090"/>
                  <a:pt x="873867" y="278608"/>
                  <a:pt x="879854" y="281601"/>
                </a:cubicBezTo>
                <a:cubicBezTo>
                  <a:pt x="886680" y="285014"/>
                  <a:pt x="891500" y="292450"/>
                  <a:pt x="898904" y="294301"/>
                </a:cubicBezTo>
                <a:cubicBezTo>
                  <a:pt x="917499" y="298950"/>
                  <a:pt x="937004" y="298534"/>
                  <a:pt x="956054" y="300651"/>
                </a:cubicBezTo>
                <a:cubicBezTo>
                  <a:pt x="962404" y="302768"/>
                  <a:pt x="969535" y="303288"/>
                  <a:pt x="975104" y="307001"/>
                </a:cubicBezTo>
                <a:cubicBezTo>
                  <a:pt x="1002567" y="325310"/>
                  <a:pt x="984118" y="326286"/>
                  <a:pt x="1013204" y="338751"/>
                </a:cubicBezTo>
                <a:cubicBezTo>
                  <a:pt x="1041688" y="350958"/>
                  <a:pt x="1032940" y="339094"/>
                  <a:pt x="1057654" y="351451"/>
                </a:cubicBezTo>
                <a:cubicBezTo>
                  <a:pt x="1101507" y="373377"/>
                  <a:pt x="1049241" y="357285"/>
                  <a:pt x="1102104" y="370501"/>
                </a:cubicBezTo>
                <a:cubicBezTo>
                  <a:pt x="1106337" y="376851"/>
                  <a:pt x="1111798" y="382536"/>
                  <a:pt x="1114804" y="389551"/>
                </a:cubicBezTo>
                <a:cubicBezTo>
                  <a:pt x="1144447" y="458718"/>
                  <a:pt x="1048699" y="411501"/>
                  <a:pt x="1254504" y="421301"/>
                </a:cubicBezTo>
                <a:cubicBezTo>
                  <a:pt x="1260854" y="423418"/>
                  <a:pt x="1266919" y="426766"/>
                  <a:pt x="1273554" y="427651"/>
                </a:cubicBezTo>
                <a:cubicBezTo>
                  <a:pt x="1298818" y="431020"/>
                  <a:pt x="1325393" y="426505"/>
                  <a:pt x="1349754" y="434001"/>
                </a:cubicBezTo>
                <a:cubicBezTo>
                  <a:pt x="1356151" y="435969"/>
                  <a:pt x="1353111" y="447064"/>
                  <a:pt x="1356104" y="453051"/>
                </a:cubicBezTo>
                <a:cubicBezTo>
                  <a:pt x="1361223" y="463290"/>
                  <a:pt x="1374268" y="483029"/>
                  <a:pt x="1387854" y="484801"/>
                </a:cubicBezTo>
                <a:cubicBezTo>
                  <a:pt x="1429884" y="490283"/>
                  <a:pt x="1472521" y="489034"/>
                  <a:pt x="1514854" y="491151"/>
                </a:cubicBezTo>
                <a:cubicBezTo>
                  <a:pt x="1525437" y="493268"/>
                  <a:pt x="1535811" y="497501"/>
                  <a:pt x="1546604" y="497501"/>
                </a:cubicBezTo>
                <a:cubicBezTo>
                  <a:pt x="1602252" y="497501"/>
                  <a:pt x="1600249" y="496553"/>
                  <a:pt x="1635504" y="484801"/>
                </a:cubicBezTo>
                <a:cubicBezTo>
                  <a:pt x="1641854" y="489034"/>
                  <a:pt x="1647026" y="496246"/>
                  <a:pt x="1654554" y="497501"/>
                </a:cubicBezTo>
                <a:cubicBezTo>
                  <a:pt x="1661156" y="498601"/>
                  <a:pt x="1667002" y="492251"/>
                  <a:pt x="1673604" y="491151"/>
                </a:cubicBezTo>
                <a:cubicBezTo>
                  <a:pt x="1713106" y="484567"/>
                  <a:pt x="1713768" y="484801"/>
                  <a:pt x="1737104" y="484801"/>
                </a:cubicBezTo>
              </a:path>
            </a:pathLst>
          </a:custGeom>
          <a:noFill/>
          <a:ln w="38100" cap="flat" cmpd="sng">
            <a:noFill/>
            <a:round/>
            <a:headEnd/>
            <a:tailEnd/>
          </a:ln>
          <a:effectLst>
            <a:outerShdw dist="35921" dir="2700000" algn="ctr" rotWithShape="0">
              <a:srgbClr val="B3C29C">
                <a:alpha val="50000"/>
              </a:srgbClr>
            </a:outerShdw>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73" name="Freeform 49"/>
          <p:cNvSpPr>
            <a:spLocks/>
          </p:cNvSpPr>
          <p:nvPr/>
        </p:nvSpPr>
        <p:spPr bwMode="auto">
          <a:xfrm>
            <a:off x="3686175" y="673100"/>
            <a:ext cx="742950" cy="866773"/>
          </a:xfrm>
          <a:custGeom>
            <a:avLst/>
            <a:gdLst/>
            <a:ahLst/>
            <a:cxnLst>
              <a:cxn ang="0">
                <a:pos x="0" y="0"/>
              </a:cxn>
              <a:cxn ang="0">
                <a:pos x="6350" y="25400"/>
              </a:cxn>
              <a:cxn ang="0">
                <a:pos x="50800" y="44450"/>
              </a:cxn>
              <a:cxn ang="0">
                <a:pos x="57150" y="63500"/>
              </a:cxn>
              <a:cxn ang="0">
                <a:pos x="63500" y="101600"/>
              </a:cxn>
              <a:cxn ang="0">
                <a:pos x="82550" y="107950"/>
              </a:cxn>
              <a:cxn ang="0">
                <a:pos x="101600" y="120650"/>
              </a:cxn>
              <a:cxn ang="0">
                <a:pos x="107950" y="171450"/>
              </a:cxn>
              <a:cxn ang="0">
                <a:pos x="127000" y="177800"/>
              </a:cxn>
              <a:cxn ang="0">
                <a:pos x="165100" y="196850"/>
              </a:cxn>
              <a:cxn ang="0">
                <a:pos x="171450" y="215900"/>
              </a:cxn>
              <a:cxn ang="0">
                <a:pos x="177800" y="241300"/>
              </a:cxn>
              <a:cxn ang="0">
                <a:pos x="196850" y="260350"/>
              </a:cxn>
              <a:cxn ang="0">
                <a:pos x="209550" y="279400"/>
              </a:cxn>
              <a:cxn ang="0">
                <a:pos x="241300" y="323850"/>
              </a:cxn>
              <a:cxn ang="0">
                <a:pos x="279400" y="349250"/>
              </a:cxn>
              <a:cxn ang="0">
                <a:pos x="285750" y="368300"/>
              </a:cxn>
              <a:cxn ang="0">
                <a:pos x="304800" y="381000"/>
              </a:cxn>
              <a:cxn ang="0">
                <a:pos x="349250" y="406400"/>
              </a:cxn>
              <a:cxn ang="0">
                <a:pos x="355600" y="438150"/>
              </a:cxn>
              <a:cxn ang="0">
                <a:pos x="381000" y="444500"/>
              </a:cxn>
              <a:cxn ang="0">
                <a:pos x="406400" y="488950"/>
              </a:cxn>
              <a:cxn ang="0">
                <a:pos x="431800" y="501650"/>
              </a:cxn>
              <a:cxn ang="0">
                <a:pos x="425450" y="520700"/>
              </a:cxn>
              <a:cxn ang="0">
                <a:pos x="450850" y="552450"/>
              </a:cxn>
              <a:cxn ang="0">
                <a:pos x="469900" y="565150"/>
              </a:cxn>
              <a:cxn ang="0">
                <a:pos x="476250" y="584200"/>
              </a:cxn>
              <a:cxn ang="0">
                <a:pos x="514350" y="609600"/>
              </a:cxn>
              <a:cxn ang="0">
                <a:pos x="539750" y="635000"/>
              </a:cxn>
              <a:cxn ang="0">
                <a:pos x="546100" y="654050"/>
              </a:cxn>
              <a:cxn ang="0">
                <a:pos x="590550" y="666750"/>
              </a:cxn>
              <a:cxn ang="0">
                <a:pos x="692150" y="679450"/>
              </a:cxn>
              <a:cxn ang="0">
                <a:pos x="698500" y="711200"/>
              </a:cxn>
              <a:cxn ang="0">
                <a:pos x="704850" y="730250"/>
              </a:cxn>
              <a:cxn ang="0">
                <a:pos x="711200" y="768350"/>
              </a:cxn>
              <a:cxn ang="0">
                <a:pos x="742950" y="774700"/>
              </a:cxn>
              <a:cxn ang="0">
                <a:pos x="736600" y="800100"/>
              </a:cxn>
            </a:cxnLst>
            <a:rect l="0" t="0" r="r" b="b"/>
            <a:pathLst>
              <a:path w="742950" h="817243">
                <a:moveTo>
                  <a:pt x="0" y="0"/>
                </a:moveTo>
                <a:cubicBezTo>
                  <a:pt x="2117" y="8467"/>
                  <a:pt x="1509" y="18138"/>
                  <a:pt x="6350" y="25400"/>
                </a:cubicBezTo>
                <a:cubicBezTo>
                  <a:pt x="15121" y="38556"/>
                  <a:pt x="38055" y="41264"/>
                  <a:pt x="50800" y="44450"/>
                </a:cubicBezTo>
                <a:cubicBezTo>
                  <a:pt x="52917" y="50800"/>
                  <a:pt x="55698" y="56966"/>
                  <a:pt x="57150" y="63500"/>
                </a:cubicBezTo>
                <a:cubicBezTo>
                  <a:pt x="59943" y="76069"/>
                  <a:pt x="57112" y="90421"/>
                  <a:pt x="63500" y="101600"/>
                </a:cubicBezTo>
                <a:cubicBezTo>
                  <a:pt x="66821" y="107412"/>
                  <a:pt x="76563" y="104957"/>
                  <a:pt x="82550" y="107950"/>
                </a:cubicBezTo>
                <a:cubicBezTo>
                  <a:pt x="89376" y="111363"/>
                  <a:pt x="95250" y="116417"/>
                  <a:pt x="101600" y="120650"/>
                </a:cubicBezTo>
                <a:cubicBezTo>
                  <a:pt x="103717" y="137583"/>
                  <a:pt x="101019" y="155856"/>
                  <a:pt x="107950" y="171450"/>
                </a:cubicBezTo>
                <a:cubicBezTo>
                  <a:pt x="110668" y="177567"/>
                  <a:pt x="121013" y="174807"/>
                  <a:pt x="127000" y="177800"/>
                </a:cubicBezTo>
                <a:cubicBezTo>
                  <a:pt x="176239" y="202419"/>
                  <a:pt x="117217" y="180889"/>
                  <a:pt x="165100" y="196850"/>
                </a:cubicBezTo>
                <a:cubicBezTo>
                  <a:pt x="167217" y="203200"/>
                  <a:pt x="169611" y="209464"/>
                  <a:pt x="171450" y="215900"/>
                </a:cubicBezTo>
                <a:cubicBezTo>
                  <a:pt x="173848" y="224291"/>
                  <a:pt x="173470" y="233723"/>
                  <a:pt x="177800" y="241300"/>
                </a:cubicBezTo>
                <a:cubicBezTo>
                  <a:pt x="182255" y="249097"/>
                  <a:pt x="191101" y="253451"/>
                  <a:pt x="196850" y="260350"/>
                </a:cubicBezTo>
                <a:cubicBezTo>
                  <a:pt x="201736" y="266213"/>
                  <a:pt x="205317" y="273050"/>
                  <a:pt x="209550" y="279400"/>
                </a:cubicBezTo>
                <a:cubicBezTo>
                  <a:pt x="218062" y="313449"/>
                  <a:pt x="209409" y="301526"/>
                  <a:pt x="241300" y="323850"/>
                </a:cubicBezTo>
                <a:cubicBezTo>
                  <a:pt x="253804" y="332603"/>
                  <a:pt x="279400" y="349250"/>
                  <a:pt x="279400" y="349250"/>
                </a:cubicBezTo>
                <a:cubicBezTo>
                  <a:pt x="281517" y="355600"/>
                  <a:pt x="281569" y="363073"/>
                  <a:pt x="285750" y="368300"/>
                </a:cubicBezTo>
                <a:cubicBezTo>
                  <a:pt x="290518" y="374259"/>
                  <a:pt x="298174" y="377214"/>
                  <a:pt x="304800" y="381000"/>
                </a:cubicBezTo>
                <a:cubicBezTo>
                  <a:pt x="361196" y="413226"/>
                  <a:pt x="302838" y="375458"/>
                  <a:pt x="349250" y="406400"/>
                </a:cubicBezTo>
                <a:cubicBezTo>
                  <a:pt x="351367" y="416983"/>
                  <a:pt x="348691" y="429859"/>
                  <a:pt x="355600" y="438150"/>
                </a:cubicBezTo>
                <a:cubicBezTo>
                  <a:pt x="361187" y="444854"/>
                  <a:pt x="373738" y="439659"/>
                  <a:pt x="381000" y="444500"/>
                </a:cubicBezTo>
                <a:cubicBezTo>
                  <a:pt x="393046" y="452531"/>
                  <a:pt x="397611" y="480161"/>
                  <a:pt x="406400" y="488950"/>
                </a:cubicBezTo>
                <a:cubicBezTo>
                  <a:pt x="413093" y="495643"/>
                  <a:pt x="423333" y="497417"/>
                  <a:pt x="431800" y="501650"/>
                </a:cubicBezTo>
                <a:cubicBezTo>
                  <a:pt x="429683" y="508000"/>
                  <a:pt x="425450" y="514007"/>
                  <a:pt x="425450" y="520700"/>
                </a:cubicBezTo>
                <a:cubicBezTo>
                  <a:pt x="425450" y="554546"/>
                  <a:pt x="429636" y="541843"/>
                  <a:pt x="450850" y="552450"/>
                </a:cubicBezTo>
                <a:cubicBezTo>
                  <a:pt x="457676" y="555863"/>
                  <a:pt x="463550" y="560917"/>
                  <a:pt x="469900" y="565150"/>
                </a:cubicBezTo>
                <a:cubicBezTo>
                  <a:pt x="472017" y="571500"/>
                  <a:pt x="472537" y="578631"/>
                  <a:pt x="476250" y="584200"/>
                </a:cubicBezTo>
                <a:cubicBezTo>
                  <a:pt x="489840" y="604585"/>
                  <a:pt x="494378" y="602943"/>
                  <a:pt x="514350" y="609600"/>
                </a:cubicBezTo>
                <a:cubicBezTo>
                  <a:pt x="531283" y="660400"/>
                  <a:pt x="505883" y="601133"/>
                  <a:pt x="539750" y="635000"/>
                </a:cubicBezTo>
                <a:cubicBezTo>
                  <a:pt x="544483" y="639733"/>
                  <a:pt x="541367" y="649317"/>
                  <a:pt x="546100" y="654050"/>
                </a:cubicBezTo>
                <a:cubicBezTo>
                  <a:pt x="549123" y="657073"/>
                  <a:pt x="590349" y="666713"/>
                  <a:pt x="590550" y="666750"/>
                </a:cubicBezTo>
                <a:cubicBezTo>
                  <a:pt x="619026" y="671928"/>
                  <a:pt x="664880" y="676420"/>
                  <a:pt x="692150" y="679450"/>
                </a:cubicBezTo>
                <a:cubicBezTo>
                  <a:pt x="694267" y="690033"/>
                  <a:pt x="695882" y="700729"/>
                  <a:pt x="698500" y="711200"/>
                </a:cubicBezTo>
                <a:cubicBezTo>
                  <a:pt x="700123" y="717694"/>
                  <a:pt x="703398" y="723716"/>
                  <a:pt x="704850" y="730250"/>
                </a:cubicBezTo>
                <a:cubicBezTo>
                  <a:pt x="707643" y="742819"/>
                  <a:pt x="702821" y="758574"/>
                  <a:pt x="711200" y="768350"/>
                </a:cubicBezTo>
                <a:cubicBezTo>
                  <a:pt x="718224" y="776545"/>
                  <a:pt x="732367" y="772583"/>
                  <a:pt x="742950" y="774700"/>
                </a:cubicBezTo>
                <a:cubicBezTo>
                  <a:pt x="736185" y="808526"/>
                  <a:pt x="736600" y="817243"/>
                  <a:pt x="736600" y="800100"/>
                </a:cubicBezTo>
              </a:path>
            </a:pathLst>
          </a:custGeom>
          <a:noFill/>
          <a:ln w="38100" cap="flat" cmpd="sng">
            <a:noFill/>
            <a:round/>
            <a:headEnd/>
            <a:tailEnd/>
          </a:ln>
          <a:effectLst>
            <a:outerShdw dist="35921" dir="2700000" algn="ctr" rotWithShape="0">
              <a:srgbClr val="B3C29C">
                <a:alpha val="50000"/>
              </a:srgbClr>
            </a:outerShdw>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75" name="Line 51"/>
          <p:cNvSpPr>
            <a:spLocks noChangeShapeType="1"/>
          </p:cNvSpPr>
          <p:nvPr/>
        </p:nvSpPr>
        <p:spPr bwMode="auto">
          <a:xfrm>
            <a:off x="7007225" y="6813550"/>
            <a:ext cx="2133600" cy="0"/>
          </a:xfrm>
          <a:prstGeom prst="line">
            <a:avLst/>
          </a:prstGeom>
          <a:noFill/>
          <a:ln w="3175" algn="ctr">
            <a:noFill/>
            <a:round/>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sp>
        <p:nvSpPr>
          <p:cNvPr id="1076" name="Rectangle 52"/>
          <p:cNvSpPr>
            <a:spLocks noChangeArrowheads="1" noChangeShapeType="1"/>
          </p:cNvSpPr>
          <p:nvPr/>
        </p:nvSpPr>
        <p:spPr bwMode="auto">
          <a:xfrm>
            <a:off x="7899400" y="6813550"/>
            <a:ext cx="355600" cy="44450"/>
          </a:xfrm>
          <a:prstGeom prst="rect">
            <a:avLst/>
          </a:prstGeom>
          <a:noFill/>
          <a:ln w="0" algn="in">
            <a:noFill/>
            <a:miter lim="800000"/>
            <a:headEnd/>
            <a:tailEnd/>
          </a:ln>
          <a:effectLst/>
        </p:spPr>
        <p:txBody>
          <a:bodyPr vert="horz" wrap="square" lIns="36576" tIns="36576" rIns="36576" bIns="36576" numCol="1" anchor="t" anchorCtr="0" compatLnSpc="1">
            <a:prstTxWarp prst="textNoShape">
              <a:avLst/>
            </a:prstTxWarp>
          </a:bodyPr>
          <a:lstStyle/>
          <a:p>
            <a:endParaRPr lang="en-US">
              <a:ln>
                <a:solidFill>
                  <a:schemeClr val="accent4">
                    <a:lumMod val="40000"/>
                    <a:lumOff val="60000"/>
                  </a:schemeClr>
                </a:solidFill>
              </a:ln>
            </a:endParaRPr>
          </a:p>
        </p:txBody>
      </p:sp>
      <p:pic>
        <p:nvPicPr>
          <p:cNvPr id="41" name="Picture 2" descr="Presentation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278763" y="1471612"/>
            <a:ext cx="8679500" cy="4929188"/>
          </a:xfrm>
          <a:prstGeom prst="rect">
            <a:avLst/>
          </a:prstGeom>
          <a:noFill/>
          <a:ln w="9525">
            <a:noFill/>
            <a:miter lim="800000"/>
            <a:headEnd/>
            <a:tailEnd/>
          </a:ln>
          <a:effectLst>
            <a:softEdge rad="127000"/>
          </a:effectLst>
        </p:spPr>
      </p:pic>
      <p:sp>
        <p:nvSpPr>
          <p:cNvPr id="40" name="5-Point Star 39"/>
          <p:cNvSpPr/>
          <p:nvPr/>
        </p:nvSpPr>
        <p:spPr>
          <a:xfrm>
            <a:off x="4591791" y="2881313"/>
            <a:ext cx="180975" cy="190500"/>
          </a:xfrm>
          <a:prstGeom prst="star5">
            <a:avLst/>
          </a:prstGeom>
          <a:solidFill>
            <a:srgbClr val="E07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6530128" y="3443287"/>
            <a:ext cx="180975" cy="190500"/>
          </a:xfrm>
          <a:prstGeom prst="star5">
            <a:avLst/>
          </a:prstGeom>
          <a:solidFill>
            <a:srgbClr val="E07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5-Point Star 43"/>
          <p:cNvSpPr/>
          <p:nvPr/>
        </p:nvSpPr>
        <p:spPr>
          <a:xfrm>
            <a:off x="8635153" y="4529138"/>
            <a:ext cx="180975" cy="190500"/>
          </a:xfrm>
          <a:prstGeom prst="star5">
            <a:avLst/>
          </a:prstGeom>
          <a:solidFill>
            <a:srgbClr val="E07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5-Point Star 44"/>
          <p:cNvSpPr/>
          <p:nvPr/>
        </p:nvSpPr>
        <p:spPr>
          <a:xfrm>
            <a:off x="8592291" y="3067050"/>
            <a:ext cx="180975" cy="190500"/>
          </a:xfrm>
          <a:prstGeom prst="star5">
            <a:avLst/>
          </a:prstGeom>
          <a:solidFill>
            <a:srgbClr val="E07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ontent Placeholder 2"/>
          <p:cNvSpPr txBox="1">
            <a:spLocks/>
          </p:cNvSpPr>
          <p:nvPr/>
        </p:nvSpPr>
        <p:spPr>
          <a:xfrm>
            <a:off x="2553442" y="4357688"/>
            <a:ext cx="2066925" cy="381000"/>
          </a:xfrm>
          <a:prstGeom prst="rect">
            <a:avLst/>
          </a:prstGeom>
        </p:spPr>
        <p:txBody>
          <a:bodyPr vert="horz">
            <a:normAutofit/>
          </a:bodyPr>
          <a:lstStyle/>
          <a:p>
            <a:pPr marL="0" marR="0" lvl="0" indent="0" algn="r" defTabSz="914400" rtl="0" eaLnBrk="1" fontAlgn="auto" latinLnBrk="0" hangingPunct="1">
              <a:lnSpc>
                <a:spcPct val="100000"/>
              </a:lnSpc>
              <a:spcBef>
                <a:spcPct val="20000"/>
              </a:spcBef>
              <a:spcAft>
                <a:spcPts val="0"/>
              </a:spcAft>
              <a:buClr>
                <a:schemeClr val="accent1"/>
              </a:buClr>
              <a:buSzPct val="70000"/>
              <a:buFont typeface="Wingdings 2"/>
              <a:buNone/>
              <a:tabLst/>
              <a:defRPr/>
            </a:pPr>
            <a:r>
              <a:rPr lang="en-US" sz="1050" b="1" dirty="0" err="1" smtClean="0">
                <a:solidFill>
                  <a:srgbClr val="E0752F"/>
                </a:solidFill>
              </a:rPr>
              <a:t>Fund.of</a:t>
            </a:r>
            <a:r>
              <a:rPr lang="en-US" sz="1050" b="1" dirty="0" smtClean="0">
                <a:solidFill>
                  <a:srgbClr val="E0752F"/>
                </a:solidFill>
              </a:rPr>
              <a:t> Building </a:t>
            </a:r>
            <a:r>
              <a:rPr lang="en-US" sz="1050" b="1" dirty="0" err="1" smtClean="0">
                <a:solidFill>
                  <a:srgbClr val="E0752F"/>
                </a:solidFill>
              </a:rPr>
              <a:t>Perf</a:t>
            </a:r>
            <a:r>
              <a:rPr lang="en-US" sz="1050" b="1" dirty="0" smtClean="0">
                <a:solidFill>
                  <a:srgbClr val="E0752F"/>
                </a:solidFill>
              </a:rPr>
              <a:t>.           3</a:t>
            </a:r>
            <a:endParaRPr kumimoji="0" lang="en-US" sz="1050" b="1" i="0" u="none" strike="noStrike" kern="1200" cap="none" spc="0" normalizeH="0" baseline="0" noProof="0" dirty="0" smtClean="0">
              <a:ln>
                <a:noFill/>
              </a:ln>
              <a:solidFill>
                <a:srgbClr val="E0752F"/>
              </a:solidFill>
              <a:effectLst/>
              <a:uLnTx/>
              <a:uFillTx/>
              <a:latin typeface="+mn-lt"/>
              <a:ea typeface="+mn-ea"/>
              <a:cs typeface="+mn-cs"/>
            </a:endParaRPr>
          </a:p>
        </p:txBody>
      </p:sp>
      <p:cxnSp>
        <p:nvCxnSpPr>
          <p:cNvPr id="48" name="Straight Connector 47"/>
          <p:cNvCxnSpPr/>
          <p:nvPr/>
        </p:nvCxnSpPr>
        <p:spPr>
          <a:xfrm>
            <a:off x="2920154" y="4876800"/>
            <a:ext cx="1657350" cy="952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9" name="5-Point Star 48"/>
          <p:cNvSpPr/>
          <p:nvPr/>
        </p:nvSpPr>
        <p:spPr>
          <a:xfrm>
            <a:off x="4601316" y="4374449"/>
            <a:ext cx="180975" cy="190500"/>
          </a:xfrm>
          <a:prstGeom prst="star5">
            <a:avLst/>
          </a:prstGeom>
          <a:solidFill>
            <a:srgbClr val="E07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Tm="376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1A309A-17B2-41CB-AF1C-D83CCAC67260}" type="slidenum">
              <a:rPr lang="en-US"/>
              <a:pPr>
                <a:defRPr/>
              </a:pPr>
              <a:t>6</a:t>
            </a:fld>
            <a:endParaRPr lang="en-US"/>
          </a:p>
        </p:txBody>
      </p:sp>
      <p:pic>
        <p:nvPicPr>
          <p:cNvPr id="12292" name="Picture 3"/>
          <p:cNvPicPr>
            <a:picLocks noChangeAspect="1" noChangeArrowheads="1"/>
          </p:cNvPicPr>
          <p:nvPr/>
        </p:nvPicPr>
        <p:blipFill>
          <a:blip r:embed="rId2"/>
          <a:srcRect/>
          <a:stretch>
            <a:fillRect/>
          </a:stretch>
        </p:blipFill>
        <p:spPr bwMode="auto">
          <a:xfrm>
            <a:off x="6019800" y="1371600"/>
            <a:ext cx="2914650" cy="2432050"/>
          </a:xfrm>
          <a:prstGeom prst="rect">
            <a:avLst/>
          </a:prstGeom>
          <a:noFill/>
          <a:ln w="9525" algn="in">
            <a:noFill/>
            <a:miter lim="800000"/>
            <a:headEnd/>
            <a:tailEnd/>
          </a:ln>
        </p:spPr>
      </p:pic>
      <p:sp>
        <p:nvSpPr>
          <p:cNvPr id="1028" name="Text Box 4"/>
          <p:cNvSpPr txBox="1">
            <a:spLocks noChangeArrowheads="1"/>
          </p:cNvSpPr>
          <p:nvPr/>
        </p:nvSpPr>
        <p:spPr bwMode="auto">
          <a:xfrm>
            <a:off x="6096000" y="4648200"/>
            <a:ext cx="2914650" cy="685800"/>
          </a:xfrm>
          <a:prstGeom prst="rect">
            <a:avLst/>
          </a:prstGeom>
          <a:noFill/>
          <a:ln w="9525" algn="in">
            <a:noFill/>
            <a:miter lim="800000"/>
            <a:headEnd/>
            <a:tailEnd/>
          </a:ln>
          <a:effectLst/>
        </p:spPr>
        <p:txBody>
          <a:bodyPr lIns="36576" tIns="36576" rIns="36576" bIns="36576"/>
          <a:lstStyle/>
          <a:p>
            <a:pPr>
              <a:defRPr/>
            </a:pPr>
            <a:r>
              <a:rPr lang="en-US" sz="1400" i="1" dirty="0">
                <a:solidFill>
                  <a:schemeClr val="accent4">
                    <a:lumMod val="40000"/>
                    <a:lumOff val="60000"/>
                  </a:schemeClr>
                </a:solidFill>
                <a:latin typeface="Arial Narrow" pitchFamily="34" charset="0"/>
              </a:rPr>
              <a:t>“This design would have given a structural engineer a real headache.”</a:t>
            </a:r>
          </a:p>
          <a:p>
            <a:pPr>
              <a:defRPr/>
            </a:pPr>
            <a:endParaRPr lang="en-US" sz="1400" i="1" dirty="0">
              <a:solidFill>
                <a:schemeClr val="accent4">
                  <a:lumMod val="40000"/>
                  <a:lumOff val="60000"/>
                </a:schemeClr>
              </a:solidFill>
            </a:endParaRPr>
          </a:p>
        </p:txBody>
      </p:sp>
      <p:sp>
        <p:nvSpPr>
          <p:cNvPr id="1030" name="Text Box 6"/>
          <p:cNvSpPr txBox="1">
            <a:spLocks noChangeArrowheads="1" noChangeShapeType="1"/>
          </p:cNvSpPr>
          <p:nvPr/>
        </p:nvSpPr>
        <p:spPr bwMode="auto">
          <a:xfrm>
            <a:off x="6019800" y="3962400"/>
            <a:ext cx="2914650" cy="438150"/>
          </a:xfrm>
          <a:prstGeom prst="rect">
            <a:avLst/>
          </a:prstGeom>
          <a:noFill/>
          <a:ln w="0" algn="in">
            <a:noFill/>
            <a:miter lim="800000"/>
            <a:headEnd/>
            <a:tailEnd/>
          </a:ln>
          <a:effectLst/>
        </p:spPr>
        <p:txBody>
          <a:bodyPr lIns="36195" tIns="36195" rIns="36195" bIns="36195"/>
          <a:lstStyle/>
          <a:p>
            <a:pPr algn="ctr">
              <a:defRPr/>
            </a:pPr>
            <a:r>
              <a:rPr lang="en-US" sz="1600" dirty="0">
                <a:solidFill>
                  <a:schemeClr val="accent4">
                    <a:lumMod val="40000"/>
                    <a:lumOff val="60000"/>
                  </a:schemeClr>
                </a:solidFill>
                <a:latin typeface="Tw Cen MT Condensed" pitchFamily="34" charset="0"/>
              </a:rPr>
              <a:t>excerpts from</a:t>
            </a:r>
          </a:p>
          <a:p>
            <a:pPr algn="ctr">
              <a:defRPr/>
            </a:pPr>
            <a:r>
              <a:rPr lang="en-US" sz="1600" dirty="0">
                <a:solidFill>
                  <a:schemeClr val="accent4">
                    <a:lumMod val="40000"/>
                    <a:lumOff val="60000"/>
                  </a:schemeClr>
                </a:solidFill>
                <a:latin typeface="Tw Cen MT Condensed" pitchFamily="34" charset="0"/>
              </a:rPr>
              <a:t>Student Learning Journals</a:t>
            </a:r>
            <a:endParaRPr lang="en-US" sz="1600" dirty="0">
              <a:solidFill>
                <a:schemeClr val="accent4">
                  <a:lumMod val="40000"/>
                  <a:lumOff val="60000"/>
                </a:schemeClr>
              </a:solidFill>
            </a:endParaRPr>
          </a:p>
        </p:txBody>
      </p:sp>
      <p:pic>
        <p:nvPicPr>
          <p:cNvPr id="1036" name="Picture 12" descr="Top Site View"/>
          <p:cNvPicPr>
            <a:picLocks noChangeAspect="1" noChangeArrowheads="1"/>
          </p:cNvPicPr>
          <p:nvPr/>
        </p:nvPicPr>
        <p:blipFill>
          <a:blip r:embed="rId3" cstate="print"/>
          <a:srcRect/>
          <a:stretch>
            <a:fillRect/>
          </a:stretch>
        </p:blipFill>
        <p:spPr bwMode="auto">
          <a:xfrm>
            <a:off x="533400" y="4648200"/>
            <a:ext cx="2636838" cy="2057400"/>
          </a:xfrm>
          <a:prstGeom prst="rect">
            <a:avLst/>
          </a:prstGeom>
          <a:ln>
            <a:noFill/>
          </a:ln>
          <a:effectLst>
            <a:softEdge rad="112500"/>
          </a:effectLst>
        </p:spPr>
      </p:pic>
      <p:pic>
        <p:nvPicPr>
          <p:cNvPr id="1037" name="Picture 13" descr="View from north east of site"/>
          <p:cNvPicPr>
            <a:picLocks noChangeAspect="1" noChangeArrowheads="1"/>
          </p:cNvPicPr>
          <p:nvPr/>
        </p:nvPicPr>
        <p:blipFill>
          <a:blip r:embed="rId4" cstate="print"/>
          <a:srcRect r="6717"/>
          <a:stretch>
            <a:fillRect/>
          </a:stretch>
        </p:blipFill>
        <p:spPr bwMode="auto">
          <a:xfrm>
            <a:off x="3200400" y="4648200"/>
            <a:ext cx="2686050" cy="2057400"/>
          </a:xfrm>
          <a:prstGeom prst="rect">
            <a:avLst/>
          </a:prstGeom>
          <a:ln>
            <a:noFill/>
          </a:ln>
          <a:effectLst>
            <a:softEdge rad="112500"/>
          </a:effectLst>
        </p:spPr>
      </p:pic>
      <p:pic>
        <p:nvPicPr>
          <p:cNvPr id="1038" name="Picture 14" descr="Site View"/>
          <p:cNvPicPr>
            <a:picLocks noChangeAspect="1" noChangeArrowheads="1"/>
          </p:cNvPicPr>
          <p:nvPr/>
        </p:nvPicPr>
        <p:blipFill>
          <a:blip r:embed="rId5" cstate="print"/>
          <a:srcRect l="7216" t="10928" r="1244" b="13470"/>
          <a:stretch>
            <a:fillRect/>
          </a:stretch>
        </p:blipFill>
        <p:spPr bwMode="auto">
          <a:xfrm>
            <a:off x="533400" y="1219200"/>
            <a:ext cx="5353050" cy="3349411"/>
          </a:xfrm>
          <a:prstGeom prst="rect">
            <a:avLst/>
          </a:prstGeom>
          <a:ln>
            <a:noFill/>
          </a:ln>
          <a:effectLst>
            <a:softEdge rad="112500"/>
          </a:effectLst>
        </p:spPr>
      </p:pic>
      <p:sp>
        <p:nvSpPr>
          <p:cNvPr id="10" name="Text Box 7"/>
          <p:cNvSpPr txBox="1">
            <a:spLocks noChangeArrowheads="1"/>
          </p:cNvSpPr>
          <p:nvPr/>
        </p:nvSpPr>
        <p:spPr bwMode="auto">
          <a:xfrm>
            <a:off x="6096000" y="5257800"/>
            <a:ext cx="2895600" cy="14478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chemeClr val="accent4">
                    <a:lumMod val="40000"/>
                    <a:lumOff val="60000"/>
                  </a:schemeClr>
                </a:solidFill>
                <a:effectLst/>
                <a:latin typeface="Arial Narrow" pitchFamily="34" charset="0"/>
              </a:rPr>
              <a:t>“When we started the project, we all visualized something totally different. In order to accomplish our final project, we had to run with ideas that we all agreed on, compromise where we conflicted, and discard without hard feelings”.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1" u="none" strike="noStrike" cap="none" normalizeH="0" baseline="0" dirty="0" smtClean="0">
              <a:ln>
                <a:noFill/>
              </a:ln>
              <a:solidFill>
                <a:schemeClr val="accent4">
                  <a:lumMod val="40000"/>
                  <a:lumOff val="60000"/>
                </a:schemeClr>
              </a:solidFill>
              <a:effectLst/>
              <a:latin typeface="Arial" pitchFamily="34" charset="0"/>
            </a:endParaRPr>
          </a:p>
        </p:txBody>
      </p:sp>
      <p:sp>
        <p:nvSpPr>
          <p:cNvPr id="11" name="Title 1"/>
          <p:cNvSpPr txBox="1">
            <a:spLocks/>
          </p:cNvSpPr>
          <p:nvPr/>
        </p:nvSpPr>
        <p:spPr>
          <a:xfrm>
            <a:off x="301752" y="4572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Local </a:t>
            </a:r>
            <a:r>
              <a:rPr kumimoji="0" lang="en-US" sz="2400" b="0" i="0" u="none" strike="noStrike" kern="1200" cap="none"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Collaboration in the Introductory Studio (2007)</a:t>
            </a:r>
            <a:endParaRPr kumimoji="0" lang="en-US" sz="24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E61925-5B34-47E6-972D-C713E9171451}" type="slidenum">
              <a:rPr lang="en-US"/>
              <a:pPr>
                <a:defRPr/>
              </a:pPr>
              <a:t>7</a:t>
            </a:fld>
            <a:endParaRPr lang="en-US"/>
          </a:p>
        </p:txBody>
      </p:sp>
      <p:pic>
        <p:nvPicPr>
          <p:cNvPr id="14340" name="Picture 3"/>
          <p:cNvPicPr>
            <a:picLocks noChangeAspect="1" noChangeArrowheads="1"/>
          </p:cNvPicPr>
          <p:nvPr/>
        </p:nvPicPr>
        <p:blipFill>
          <a:blip r:embed="rId2"/>
          <a:srcRect l="8928"/>
          <a:stretch>
            <a:fillRect/>
          </a:stretch>
        </p:blipFill>
        <p:spPr bwMode="auto">
          <a:xfrm>
            <a:off x="5493745" y="1219200"/>
            <a:ext cx="3352800" cy="3344863"/>
          </a:xfrm>
          <a:prstGeom prst="rect">
            <a:avLst/>
          </a:prstGeom>
          <a:noFill/>
          <a:ln w="9525" algn="in">
            <a:noFill/>
            <a:miter lim="800000"/>
            <a:headEnd/>
            <a:tailEnd/>
          </a:ln>
        </p:spPr>
      </p:pic>
      <p:sp>
        <p:nvSpPr>
          <p:cNvPr id="2054" name="Text Box 6"/>
          <p:cNvSpPr txBox="1">
            <a:spLocks noChangeArrowheads="1" noChangeShapeType="1"/>
          </p:cNvSpPr>
          <p:nvPr/>
        </p:nvSpPr>
        <p:spPr bwMode="auto">
          <a:xfrm>
            <a:off x="228600" y="4495800"/>
            <a:ext cx="8534400" cy="228600"/>
          </a:xfrm>
          <a:prstGeom prst="rect">
            <a:avLst/>
          </a:prstGeom>
          <a:noFill/>
          <a:ln w="0" algn="in">
            <a:noFill/>
            <a:miter lim="800000"/>
            <a:headEnd/>
            <a:tailEnd/>
          </a:ln>
          <a:effectLst/>
        </p:spPr>
        <p:txBody>
          <a:bodyPr lIns="36195" tIns="36195" rIns="36195" bIns="36195"/>
          <a:lstStyle/>
          <a:p>
            <a:pPr algn="ctr">
              <a:defRPr/>
            </a:pPr>
            <a:r>
              <a:rPr lang="en-US" sz="1400" dirty="0">
                <a:solidFill>
                  <a:schemeClr val="accent4">
                    <a:lumMod val="40000"/>
                    <a:lumOff val="60000"/>
                  </a:schemeClr>
                </a:solidFill>
                <a:latin typeface="Arial Narrow" pitchFamily="34" charset="0"/>
              </a:rPr>
              <a:t>Evaluating Representational Space During the In-Process Journey as Opposed to the Final Destination</a:t>
            </a:r>
            <a:endParaRPr lang="en-US" dirty="0">
              <a:solidFill>
                <a:schemeClr val="accent4">
                  <a:lumMod val="40000"/>
                  <a:lumOff val="60000"/>
                </a:schemeClr>
              </a:solidFill>
              <a:latin typeface="Arial Narrow" pitchFamily="34" charset="0"/>
            </a:endParaRPr>
          </a:p>
        </p:txBody>
      </p:sp>
      <p:pic>
        <p:nvPicPr>
          <p:cNvPr id="2056" name="Picture 8" descr="restruantISOMETRIC"/>
          <p:cNvPicPr>
            <a:picLocks noChangeAspect="1" noChangeArrowheads="1"/>
          </p:cNvPicPr>
          <p:nvPr/>
        </p:nvPicPr>
        <p:blipFill>
          <a:blip r:embed="rId3" cstate="print"/>
          <a:srcRect/>
          <a:stretch>
            <a:fillRect/>
          </a:stretch>
        </p:blipFill>
        <p:spPr bwMode="auto">
          <a:xfrm>
            <a:off x="2686050" y="4864100"/>
            <a:ext cx="1712913" cy="1828800"/>
          </a:xfrm>
          <a:prstGeom prst="rect">
            <a:avLst/>
          </a:prstGeom>
          <a:ln>
            <a:noFill/>
          </a:ln>
          <a:effectLst>
            <a:softEdge rad="112500"/>
          </a:effectLst>
        </p:spPr>
      </p:pic>
      <p:pic>
        <p:nvPicPr>
          <p:cNvPr id="2057" name="Picture 9" descr="Entrance Isometric"/>
          <p:cNvPicPr>
            <a:picLocks noChangeAspect="1" noChangeArrowheads="1"/>
          </p:cNvPicPr>
          <p:nvPr/>
        </p:nvPicPr>
        <p:blipFill>
          <a:blip r:embed="rId4" cstate="print"/>
          <a:srcRect/>
          <a:stretch>
            <a:fillRect/>
          </a:stretch>
        </p:blipFill>
        <p:spPr bwMode="auto">
          <a:xfrm>
            <a:off x="4457700" y="4864100"/>
            <a:ext cx="1881188" cy="1828800"/>
          </a:xfrm>
          <a:prstGeom prst="rect">
            <a:avLst/>
          </a:prstGeom>
          <a:ln>
            <a:noFill/>
          </a:ln>
          <a:effectLst>
            <a:softEdge rad="112500"/>
          </a:effectLst>
        </p:spPr>
      </p:pic>
      <p:pic>
        <p:nvPicPr>
          <p:cNvPr id="2058" name="Picture 10" descr="adminISOMETRIC"/>
          <p:cNvPicPr>
            <a:picLocks noChangeAspect="1" noChangeArrowheads="1"/>
          </p:cNvPicPr>
          <p:nvPr/>
        </p:nvPicPr>
        <p:blipFill>
          <a:blip r:embed="rId5" cstate="print"/>
          <a:srcRect/>
          <a:stretch>
            <a:fillRect/>
          </a:stretch>
        </p:blipFill>
        <p:spPr bwMode="auto">
          <a:xfrm>
            <a:off x="6477000" y="4864100"/>
            <a:ext cx="2324100" cy="1828800"/>
          </a:xfrm>
          <a:prstGeom prst="rect">
            <a:avLst/>
          </a:prstGeom>
          <a:ln>
            <a:noFill/>
          </a:ln>
          <a:effectLst>
            <a:softEdge rad="112500"/>
          </a:effectLst>
        </p:spPr>
      </p:pic>
      <p:pic>
        <p:nvPicPr>
          <p:cNvPr id="2059" name="Picture 11" descr="2nd Floor Plan Isometric"/>
          <p:cNvPicPr>
            <a:picLocks noChangeAspect="1" noChangeArrowheads="1"/>
          </p:cNvPicPr>
          <p:nvPr/>
        </p:nvPicPr>
        <p:blipFill>
          <a:blip r:embed="rId6">
            <a:lum bright="12000"/>
          </a:blip>
          <a:srcRect/>
          <a:stretch>
            <a:fillRect/>
          </a:stretch>
        </p:blipFill>
        <p:spPr bwMode="auto">
          <a:xfrm>
            <a:off x="228600" y="4864100"/>
            <a:ext cx="2395538" cy="1828800"/>
          </a:xfrm>
          <a:prstGeom prst="rect">
            <a:avLst/>
          </a:prstGeom>
          <a:ln>
            <a:noFill/>
          </a:ln>
          <a:effectLst>
            <a:softEdge rad="112500"/>
          </a:effectLst>
        </p:spPr>
      </p:pic>
      <p:pic>
        <p:nvPicPr>
          <p:cNvPr id="11" name="Picture 1" descr="First forever rend"/>
          <p:cNvPicPr>
            <a:picLocks noChangeAspect="1" noChangeArrowheads="1"/>
          </p:cNvPicPr>
          <p:nvPr/>
        </p:nvPicPr>
        <p:blipFill>
          <a:blip r:embed="rId7" cstate="print"/>
          <a:srcRect t="23793"/>
          <a:stretch>
            <a:fillRect/>
          </a:stretch>
        </p:blipFill>
        <p:spPr bwMode="auto">
          <a:xfrm>
            <a:off x="270831" y="1251564"/>
            <a:ext cx="5248620" cy="3127641"/>
          </a:xfrm>
          <a:prstGeom prst="rect">
            <a:avLst/>
          </a:prstGeom>
          <a:ln>
            <a:noFill/>
          </a:ln>
          <a:effectLst>
            <a:softEdge rad="112500"/>
          </a:effectLst>
        </p:spPr>
      </p:pic>
      <p:sp>
        <p:nvSpPr>
          <p:cNvPr id="13" name="Title 1"/>
          <p:cNvSpPr txBox="1">
            <a:spLocks/>
          </p:cNvSpPr>
          <p:nvPr/>
        </p:nvSpPr>
        <p:spPr>
          <a:xfrm>
            <a:off x="301752" y="4572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Local </a:t>
            </a:r>
            <a:r>
              <a:rPr kumimoji="0" lang="en-US" sz="2400" b="0" i="0" u="none" strike="noStrike" kern="1200" cap="none"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Collaboration in the Introductory Studio (2007) – Cont’d</a:t>
            </a:r>
            <a:endParaRPr kumimoji="0" lang="en-US" sz="24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CF2EC0D-7A37-46F6-A5C6-611754453FD0}" type="slidenum">
              <a:rPr lang="en-US"/>
              <a:pPr>
                <a:defRPr/>
              </a:pPr>
              <a:t>8</a:t>
            </a:fld>
            <a:endParaRPr lang="en-US"/>
          </a:p>
        </p:txBody>
      </p:sp>
      <p:grpSp>
        <p:nvGrpSpPr>
          <p:cNvPr id="3" name="Group 27"/>
          <p:cNvGrpSpPr>
            <a:grpSpLocks/>
          </p:cNvGrpSpPr>
          <p:nvPr/>
        </p:nvGrpSpPr>
        <p:grpSpPr bwMode="auto">
          <a:xfrm>
            <a:off x="1066800" y="1447800"/>
            <a:ext cx="7010400" cy="4876800"/>
            <a:chOff x="228600" y="1166813"/>
            <a:chExt cx="6400800" cy="4105275"/>
          </a:xfrm>
        </p:grpSpPr>
        <p:pic>
          <p:nvPicPr>
            <p:cNvPr id="3087" name="Picture 15" descr="Project Five anon"/>
            <p:cNvPicPr>
              <a:picLocks noChangeAspect="1" noChangeArrowheads="1"/>
            </p:cNvPicPr>
            <p:nvPr/>
          </p:nvPicPr>
          <p:blipFill>
            <a:blip r:embed="rId2"/>
            <a:srcRect t="7547" b="6918"/>
            <a:stretch>
              <a:fillRect/>
            </a:stretch>
          </p:blipFill>
          <p:spPr bwMode="auto">
            <a:xfrm>
              <a:off x="228600" y="1166813"/>
              <a:ext cx="6400800" cy="4105275"/>
            </a:xfrm>
            <a:prstGeom prst="rect">
              <a:avLst/>
            </a:prstGeom>
            <a:ln>
              <a:noFill/>
            </a:ln>
            <a:effectLst>
              <a:softEdge rad="112500"/>
            </a:effectLst>
          </p:spPr>
        </p:pic>
        <p:sp>
          <p:nvSpPr>
            <p:cNvPr id="15366" name="Text Box 18"/>
            <p:cNvSpPr txBox="1">
              <a:spLocks noChangeArrowheads="1" noChangeShapeType="1"/>
            </p:cNvSpPr>
            <p:nvPr/>
          </p:nvSpPr>
          <p:spPr bwMode="auto">
            <a:xfrm>
              <a:off x="514350" y="1876425"/>
              <a:ext cx="857250" cy="514350"/>
            </a:xfrm>
            <a:prstGeom prst="rect">
              <a:avLst/>
            </a:prstGeom>
            <a:solidFill>
              <a:srgbClr val="EAEAEA"/>
            </a:solidFill>
            <a:ln w="0" algn="in">
              <a:noFill/>
              <a:miter lim="800000"/>
              <a:headEnd/>
              <a:tailEnd/>
            </a:ln>
          </p:spPr>
          <p:txBody>
            <a:bodyPr lIns="36195" tIns="36195" rIns="36195" bIns="36195"/>
            <a:lstStyle/>
            <a:p>
              <a:pPr algn="ctr"/>
              <a:r>
                <a:rPr lang="en-US" sz="900" b="1">
                  <a:solidFill>
                    <a:srgbClr val="000000"/>
                  </a:solidFill>
                </a:rPr>
                <a:t>Schematic </a:t>
              </a:r>
            </a:p>
            <a:p>
              <a:pPr algn="ctr"/>
              <a:r>
                <a:rPr lang="en-US" sz="900" b="1">
                  <a:solidFill>
                    <a:srgbClr val="000000"/>
                  </a:solidFill>
                </a:rPr>
                <a:t>Design</a:t>
              </a:r>
              <a:endParaRPr lang="en-US"/>
            </a:p>
          </p:txBody>
        </p:sp>
        <p:sp>
          <p:nvSpPr>
            <p:cNvPr id="15367" name="Text Box 19"/>
            <p:cNvSpPr txBox="1">
              <a:spLocks noChangeArrowheads="1" noChangeShapeType="1"/>
            </p:cNvSpPr>
            <p:nvPr/>
          </p:nvSpPr>
          <p:spPr bwMode="auto">
            <a:xfrm>
              <a:off x="457200" y="3990975"/>
              <a:ext cx="835025" cy="514350"/>
            </a:xfrm>
            <a:prstGeom prst="rect">
              <a:avLst/>
            </a:prstGeom>
            <a:solidFill>
              <a:srgbClr val="EAEAEA"/>
            </a:solidFill>
            <a:ln w="0" algn="in">
              <a:noFill/>
              <a:miter lim="800000"/>
              <a:headEnd/>
              <a:tailEnd/>
            </a:ln>
          </p:spPr>
          <p:txBody>
            <a:bodyPr lIns="36195" tIns="36195" rIns="36195" bIns="36195"/>
            <a:lstStyle/>
            <a:p>
              <a:pPr algn="ctr"/>
              <a:r>
                <a:rPr lang="en-US" sz="900" b="1">
                  <a:solidFill>
                    <a:srgbClr val="000000"/>
                  </a:solidFill>
                </a:rPr>
                <a:t>Design</a:t>
              </a:r>
            </a:p>
            <a:p>
              <a:pPr algn="ctr"/>
              <a:r>
                <a:rPr lang="en-US" sz="900" b="1">
                  <a:solidFill>
                    <a:srgbClr val="000000"/>
                  </a:solidFill>
                </a:rPr>
                <a:t>Development</a:t>
              </a:r>
              <a:endParaRPr lang="en-US"/>
            </a:p>
          </p:txBody>
        </p:sp>
        <p:sp>
          <p:nvSpPr>
            <p:cNvPr id="15368" name="Text Box 20"/>
            <p:cNvSpPr txBox="1">
              <a:spLocks noChangeArrowheads="1" noChangeShapeType="1"/>
            </p:cNvSpPr>
            <p:nvPr/>
          </p:nvSpPr>
          <p:spPr bwMode="auto">
            <a:xfrm>
              <a:off x="2571750" y="1419225"/>
              <a:ext cx="2503488" cy="160338"/>
            </a:xfrm>
            <a:prstGeom prst="rect">
              <a:avLst/>
            </a:prstGeom>
            <a:solidFill>
              <a:srgbClr val="EAEAEA"/>
            </a:solidFill>
            <a:ln w="0" algn="in">
              <a:noFill/>
              <a:miter lim="800000"/>
              <a:headEnd/>
              <a:tailEnd/>
            </a:ln>
          </p:spPr>
          <p:txBody>
            <a:bodyPr lIns="36195" tIns="36195" rIns="36195" bIns="36195"/>
            <a:lstStyle/>
            <a:p>
              <a:pPr algn="ctr"/>
              <a:r>
                <a:rPr lang="en-US" sz="900">
                  <a:solidFill>
                    <a:srgbClr val="000000"/>
                  </a:solidFill>
                </a:rPr>
                <a:t>Students A, B, and C (Generalists)</a:t>
              </a:r>
              <a:endParaRPr lang="en-US"/>
            </a:p>
          </p:txBody>
        </p:sp>
        <p:sp>
          <p:nvSpPr>
            <p:cNvPr id="15369" name="Text Box 21"/>
            <p:cNvSpPr txBox="1">
              <a:spLocks noChangeArrowheads="1" noChangeShapeType="1"/>
            </p:cNvSpPr>
            <p:nvPr/>
          </p:nvSpPr>
          <p:spPr bwMode="auto">
            <a:xfrm>
              <a:off x="1485900" y="4905375"/>
              <a:ext cx="1314450" cy="228600"/>
            </a:xfrm>
            <a:prstGeom prst="rect">
              <a:avLst/>
            </a:prstGeom>
            <a:solidFill>
              <a:srgbClr val="EAEAEA"/>
            </a:solidFill>
            <a:ln w="0" algn="in">
              <a:noFill/>
              <a:miter lim="800000"/>
              <a:headEnd/>
              <a:tailEnd/>
            </a:ln>
          </p:spPr>
          <p:txBody>
            <a:bodyPr lIns="36195" tIns="36195" rIns="36195" bIns="36195"/>
            <a:lstStyle/>
            <a:p>
              <a:pPr algn="ctr"/>
              <a:r>
                <a:rPr lang="en-US" sz="800">
                  <a:solidFill>
                    <a:srgbClr val="000000"/>
                  </a:solidFill>
                </a:rPr>
                <a:t>Student A (Architect)</a:t>
              </a:r>
              <a:endParaRPr lang="en-US"/>
            </a:p>
          </p:txBody>
        </p:sp>
        <p:sp>
          <p:nvSpPr>
            <p:cNvPr id="15370" name="Text Box 22"/>
            <p:cNvSpPr txBox="1">
              <a:spLocks noChangeArrowheads="1" noChangeShapeType="1"/>
            </p:cNvSpPr>
            <p:nvPr/>
          </p:nvSpPr>
          <p:spPr bwMode="auto">
            <a:xfrm>
              <a:off x="2981325" y="4905375"/>
              <a:ext cx="1654175" cy="228600"/>
            </a:xfrm>
            <a:prstGeom prst="rect">
              <a:avLst/>
            </a:prstGeom>
            <a:solidFill>
              <a:srgbClr val="EAEAEA"/>
            </a:solidFill>
            <a:ln w="0" algn="in">
              <a:noFill/>
              <a:miter lim="800000"/>
              <a:headEnd/>
              <a:tailEnd/>
            </a:ln>
          </p:spPr>
          <p:txBody>
            <a:bodyPr lIns="36195" tIns="36195" rIns="36195" bIns="36195"/>
            <a:lstStyle/>
            <a:p>
              <a:pPr algn="ctr"/>
              <a:r>
                <a:rPr lang="en-US" sz="800">
                  <a:solidFill>
                    <a:srgbClr val="000000"/>
                  </a:solidFill>
                </a:rPr>
                <a:t>Student B (Structural Engineer)</a:t>
              </a:r>
              <a:endParaRPr lang="en-US"/>
            </a:p>
          </p:txBody>
        </p:sp>
        <p:sp>
          <p:nvSpPr>
            <p:cNvPr id="15371" name="Text Box 23"/>
            <p:cNvSpPr txBox="1">
              <a:spLocks noChangeArrowheads="1" noChangeShapeType="1"/>
            </p:cNvSpPr>
            <p:nvPr/>
          </p:nvSpPr>
          <p:spPr bwMode="auto">
            <a:xfrm>
              <a:off x="4635500" y="4905375"/>
              <a:ext cx="1714500" cy="228600"/>
            </a:xfrm>
            <a:prstGeom prst="rect">
              <a:avLst/>
            </a:prstGeom>
            <a:solidFill>
              <a:srgbClr val="EAEAEA"/>
            </a:solidFill>
            <a:ln w="0" algn="in">
              <a:noFill/>
              <a:miter lim="800000"/>
              <a:headEnd/>
              <a:tailEnd/>
            </a:ln>
          </p:spPr>
          <p:txBody>
            <a:bodyPr lIns="36195" tIns="36195" rIns="36195" bIns="36195"/>
            <a:lstStyle/>
            <a:p>
              <a:pPr algn="ctr"/>
              <a:r>
                <a:rPr lang="en-US" sz="800">
                  <a:solidFill>
                    <a:srgbClr val="000000"/>
                  </a:solidFill>
                </a:rPr>
                <a:t>Student C (Mechanical Engineer)</a:t>
              </a:r>
              <a:endParaRPr lang="en-US"/>
            </a:p>
          </p:txBody>
        </p:sp>
      </p:grpSp>
      <p:sp>
        <p:nvSpPr>
          <p:cNvPr id="13" name="Title 1"/>
          <p:cNvSpPr txBox="1">
            <a:spLocks/>
          </p:cNvSpPr>
          <p:nvPr/>
        </p:nvSpPr>
        <p:spPr>
          <a:xfrm>
            <a:off x="301752" y="457200"/>
            <a:ext cx="8686800" cy="841248"/>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Local </a:t>
            </a:r>
            <a:r>
              <a:rPr kumimoji="0" lang="en-US" sz="2400" b="0" i="0" u="none" strike="noStrike" kern="1200" cap="none" spc="0" normalizeH="0" noProof="0" dirty="0" smtClean="0">
                <a:ln>
                  <a:noFill/>
                </a:ln>
                <a:solidFill>
                  <a:schemeClr val="tx2"/>
                </a:solidFill>
                <a:effectLst>
                  <a:reflection blurRad="12700" stA="48000" endA="300" endPos="55000" dir="5400000" sy="-90000" algn="bl" rotWithShape="0"/>
                </a:effectLst>
                <a:uLnTx/>
                <a:uFillTx/>
                <a:latin typeface="+mj-lt"/>
                <a:ea typeface="+mj-ea"/>
                <a:cs typeface="+mj-cs"/>
              </a:rPr>
              <a:t>Collaboration in the Terminal Studio (2007)</a:t>
            </a:r>
            <a:endParaRPr kumimoji="0" lang="en-US" sz="2400" b="0" i="0" u="none" strike="noStrike" kern="1200" cap="none"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4E61925-5B34-47E6-972D-C713E9171451}" type="slidenum">
              <a:rPr lang="en-US"/>
              <a:pPr>
                <a:defRPr/>
              </a:pPr>
              <a:t>9</a:t>
            </a:fld>
            <a:endParaRPr lang="en-US"/>
          </a:p>
        </p:txBody>
      </p:sp>
      <p:sp>
        <p:nvSpPr>
          <p:cNvPr id="48" name="Title 47"/>
          <p:cNvSpPr>
            <a:spLocks noGrp="1"/>
          </p:cNvSpPr>
          <p:nvPr>
            <p:ph type="title"/>
          </p:nvPr>
        </p:nvSpPr>
        <p:spPr>
          <a:xfrm>
            <a:off x="116014" y="457200"/>
            <a:ext cx="9027986" cy="841248"/>
          </a:xfrm>
        </p:spPr>
        <p:txBody>
          <a:bodyPr>
            <a:normAutofit/>
          </a:bodyPr>
          <a:lstStyle/>
          <a:p>
            <a:r>
              <a:rPr lang="en-US" sz="2400" cap="none" dirty="0" smtClean="0"/>
              <a:t>Distance Collaborations Between Architecture and Engineering Students (2008)</a:t>
            </a:r>
            <a:endParaRPr lang="en-US" sz="2400" cap="none" dirty="0"/>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8" name="Object 4"/>
          <p:cNvGraphicFramePr>
            <a:graphicFrameLocks noChangeAspect="1"/>
          </p:cNvGraphicFramePr>
          <p:nvPr/>
        </p:nvGraphicFramePr>
        <p:xfrm>
          <a:off x="271462" y="1230229"/>
          <a:ext cx="8315325" cy="5413459"/>
        </p:xfrm>
        <a:graphic>
          <a:graphicData uri="http://schemas.openxmlformats.org/presentationml/2006/ole">
            <p:oleObj spid="_x0000_s1028" name="Acrobat Document" r:id="rId3" imgW="7506360" imgH="5808960" progId="AcroExch.Document.7">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rial Narrow">
      <a:majorFont>
        <a:latin typeface="Arial Narrow"/>
        <a:ea typeface=""/>
        <a:cs typeface=""/>
      </a:majorFont>
      <a:minorFont>
        <a:latin typeface="Arial Narrow"/>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3555</TotalTime>
  <Words>735</Words>
  <Application>Microsoft Office PowerPoint</Application>
  <PresentationFormat>On-screen Show (4:3)</PresentationFormat>
  <Paragraphs>82</Paragraphs>
  <Slides>11</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Trek</vt:lpstr>
      <vt:lpstr>Acrobat Document</vt:lpstr>
      <vt:lpstr>BIM Collaborations at the University of Wyoming</vt:lpstr>
      <vt:lpstr>Slide 2</vt:lpstr>
      <vt:lpstr>Collaborations Between Organizations and Accreditation Board Constituents</vt:lpstr>
      <vt:lpstr>Collaborative Opportunities Between Architecture and Engineering Students</vt:lpstr>
      <vt:lpstr>Articulating an Architectural Engineering Program</vt:lpstr>
      <vt:lpstr>Slide 6</vt:lpstr>
      <vt:lpstr>Slide 7</vt:lpstr>
      <vt:lpstr>Slide 8</vt:lpstr>
      <vt:lpstr>Distance Collaborations Between Architecture and Engineering Students (2008)</vt:lpstr>
      <vt:lpstr>Potential Future Collaborations (2009)</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Integrated Academics to Integrated Practice - BIM in the Classroom</dc:title>
  <dc:subject>2007 DCA Conference</dc:subject>
  <dc:creator>Keith E. Hedges</dc:creator>
  <cp:keywords>BIM</cp:keywords>
  <cp:lastModifiedBy>khedges</cp:lastModifiedBy>
  <cp:revision>352</cp:revision>
  <dcterms:created xsi:type="dcterms:W3CDTF">2007-08-06T19:32:40Z</dcterms:created>
  <dcterms:modified xsi:type="dcterms:W3CDTF">2008-12-13T21:33:30Z</dcterms:modified>
</cp:coreProperties>
</file>