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3"/>
  </p:notesMasterIdLst>
  <p:sldIdLst>
    <p:sldId id="256" r:id="rId2"/>
    <p:sldId id="259" r:id="rId3"/>
    <p:sldId id="262" r:id="rId4"/>
    <p:sldId id="260" r:id="rId5"/>
    <p:sldId id="257" r:id="rId6"/>
    <p:sldId id="268" r:id="rId7"/>
    <p:sldId id="264" r:id="rId8"/>
    <p:sldId id="265" r:id="rId9"/>
    <p:sldId id="266" r:id="rId10"/>
    <p:sldId id="267"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5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386" y="84"/>
      </p:cViewPr>
      <p:guideLst>
        <p:guide orient="horz" pos="2352"/>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88BCC-9A16-4946-960D-6BC39A2EF057}" type="datetimeFigureOut">
              <a:rPr lang="en-US" smtClean="0"/>
              <a:pPr/>
              <a:t>12/1/2013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2FC38-5220-4E3B-A0C8-960FB807F056}" type="slidenum">
              <a:rPr lang="en-US" smtClean="0"/>
              <a:pPr/>
              <a:t>‹#›</a:t>
            </a:fld>
            <a:endParaRPr lang="en-US"/>
          </a:p>
        </p:txBody>
      </p:sp>
    </p:spTree>
    <p:extLst>
      <p:ext uri="{BB962C8B-B14F-4D97-AF65-F5344CB8AC3E}">
        <p14:creationId xmlns:p14="http://schemas.microsoft.com/office/powerpoint/2010/main" val="3641694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236865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0811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131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046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21313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945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6115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4131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34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581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8530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1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a:bodyPr>
          <a:lstStyle/>
          <a:p>
            <a:r>
              <a:rPr lang="en-US" dirty="0" smtClean="0"/>
              <a:t>Company: EcoDomus, Inc.</a:t>
            </a:r>
            <a:br>
              <a:rPr lang="en-US" dirty="0" smtClean="0"/>
            </a:br>
            <a:r>
              <a:rPr lang="en-US" dirty="0" smtClean="0"/>
              <a:t>Product: EcoDomus PM</a:t>
            </a:r>
            <a:endParaRPr lang="en-US" dirty="0"/>
          </a:p>
        </p:txBody>
      </p:sp>
      <p:sp>
        <p:nvSpPr>
          <p:cNvPr id="3" name="Subtitle 2"/>
          <p:cNvSpPr>
            <a:spLocks noGrp="1"/>
          </p:cNvSpPr>
          <p:nvPr>
            <p:ph type="subTitle" idx="1"/>
          </p:nvPr>
        </p:nvSpPr>
        <p:spPr>
          <a:xfrm>
            <a:off x="1371600" y="2362200"/>
            <a:ext cx="6400800" cy="1146174"/>
          </a:xfrm>
        </p:spPr>
        <p:txBody>
          <a:bodyPr>
            <a:normAutofit/>
          </a:bodyPr>
          <a:lstStyle/>
          <a:p>
            <a:r>
              <a:rPr lang="en-US" sz="2400" dirty="0" smtClean="0">
                <a:solidFill>
                  <a:schemeClr val="tx1">
                    <a:lumMod val="75000"/>
                    <a:lumOff val="25000"/>
                  </a:schemeClr>
                </a:solidFill>
              </a:rPr>
              <a:t>Igor Starkov, President</a:t>
            </a:r>
          </a:p>
        </p:txBody>
      </p:sp>
      <p:sp>
        <p:nvSpPr>
          <p:cNvPr id="12" name="Rectangle 11"/>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4"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2013</a:t>
            </a:r>
            <a:r>
              <a:rPr kumimoji="0" lang="en-US" sz="1000" b="0" i="0" u="none" strike="noStrike" kern="1200" cap="none" spc="0" normalizeH="0" noProof="0" dirty="0" smtClean="0">
                <a:ln>
                  <a:noFill/>
                </a:ln>
                <a:solidFill>
                  <a:schemeClr val="bg1">
                    <a:lumMod val="95000"/>
                  </a:schemeClr>
                </a:solidFill>
                <a:effectLst/>
                <a:uLnTx/>
                <a:uFillTx/>
                <a:latin typeface="+mn-lt"/>
                <a:ea typeface="+mn-ea"/>
                <a:cs typeface="+mn-cs"/>
              </a:rPr>
              <a:t> </a:t>
            </a: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Challenge for Builders</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5"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pic>
        <p:nvPicPr>
          <p:cNvPr id="12290" name="Picture 2" descr="http://t3.gstatic.com/images?q=tbn:ANd9GcQA7iueBEvtJzIm0X5SdKQV0ep_8ZFUvv6iIdN1cW5EA35-7AY-EA"/>
          <p:cNvPicPr>
            <a:picLocks noChangeAspect="1" noChangeArrowheads="1"/>
          </p:cNvPicPr>
          <p:nvPr/>
        </p:nvPicPr>
        <p:blipFill>
          <a:blip r:embed="rId2" cstate="print"/>
          <a:srcRect/>
          <a:stretch>
            <a:fillRect/>
          </a:stretch>
        </p:blipFill>
        <p:spPr bwMode="auto">
          <a:xfrm>
            <a:off x="381000" y="5715000"/>
            <a:ext cx="2133600" cy="546099"/>
          </a:xfrm>
          <a:prstGeom prst="rect">
            <a:avLst/>
          </a:prstGeom>
          <a:noFill/>
        </p:spPr>
      </p:pic>
      <p:pic>
        <p:nvPicPr>
          <p:cNvPr id="12292" name="Picture 4" descr="http://t2.gstatic.com/images?q=tbn:ANd9GcTFnHkVFhz4rPkbzMhcOC0pgkLWLhNvTMxiFLgkQtKzahycQ6ajEA"/>
          <p:cNvPicPr>
            <a:picLocks noChangeAspect="1" noChangeArrowheads="1"/>
          </p:cNvPicPr>
          <p:nvPr/>
        </p:nvPicPr>
        <p:blipFill>
          <a:blip r:embed="rId3" cstate="print"/>
          <a:srcRect/>
          <a:stretch>
            <a:fillRect/>
          </a:stretch>
        </p:blipFill>
        <p:spPr bwMode="auto">
          <a:xfrm>
            <a:off x="3619500" y="5486400"/>
            <a:ext cx="1905000" cy="762000"/>
          </a:xfrm>
          <a:prstGeom prst="rect">
            <a:avLst/>
          </a:prstGeom>
          <a:noFill/>
        </p:spPr>
      </p:pic>
      <p:sp>
        <p:nvSpPr>
          <p:cNvPr id="12294" name="AutoShape 6" descr="data:image/jpeg;base64,/9j/4AAQSkZJRgABAQAAAQABAAD/2wCEAAkGBhQQERIQEBMWEhUUExIVGBEVFBUXGhYaFxcWFRYSFRMYHCYeFxojGRUaIS8iJScrOC4tGx4yNTAqNSYrLCkBCQoKDgwOGg8PGiwkHyQ1LC0sKiw0LDUpLDU1LSwpLCwpLCwtLywsLC8xLC0sLCwsKiwsLCkqLCwsLCwsLCwsLP/AABEIAMgAyAMBIgACEQEDEQH/xAAbAAEAAgMBAQAAAAAAAAAAAAAABgcDBAUIAv/EAEkQAAEDAgEHBBADBQcFAAAAAAEAAgMEERIFBgcTITFBIlFyshQXIzIzNDVUYXFzkZKhsdJ0gcFCU4KT0RUkQ1Jig8IlRGSis//EABoBAQACAwEAAAAAAAAAAAAAAAADBAECBQb/xAAyEQACAQMABggFBQEAAAAAAAAAAQIDBBEFEhMhUXEUMTIzQWGh0TSBscHwFSIjkeEk/9oADAMBAAIRAxEAPwC8UREAREQBERAEREAREQBERAEREAREQBERAEREAREQBERAEREAREQBERAEREAREQBERAEREAREQBERAEREAREQBERAEREAREQBERAEREAREQBERAEREAREQBERAEREAREQBERAEREAREQBERAEUVzxz3dQSwQspzUOmZM8ASBlhEA529pvybn8lxpdL7AwyNp3Ob2GKoXkaDtkERjIsbWN9vyQzhlhoq+ZpaBeGdjHbLQR31o/7theHWwfs2tbitnOnSX2DUywdiulbDFHM+RsrWkMe4MuGFu0guGy/HggwThFW2V9MzYDPalc8RTthvrQ0uxMfIHWwG2xm70rayhpXDHOihpjNIal8EbBKGiRrIo5nS48Jw7JW7LH1pkarJ+ijmT894pcmnKeFzWCN73R3BILCQWA7jciwPp4KMHTJghmklo3MfG2nkEeuaQ+OcgNfjDNhsQbW470GCykVe9tdxtGKJ+vNUaUwGZgs7CHgiTDYg7eZfGVNLL6WSRk9C8CEQ64tnY7V63vRbCMR9RWMjVZYqKIVGkJrcqDJYhLiQLS4xbEYzIG4cOzda91zBpSlDax76AsFELS/wB4YbOJAawWZtvzjmWRgsJFWztMzA6pYaYgwQiXwo5d9WSwcjZsk3/6fStuLSuHVbacUztS6pFL2TrG+FIvYRYblvpxbttuCDDJ8iiOdmkJuT6qmpXQl+vLO6Yw0MDpBHcjCb238FzqfS0xxrx2O4CjbI6+sHdA2XVC128m5seKDBP0VcT6ZGspaaqNM600s8bmawXj1RaCTyNux1+C3Ms6U2U1M+oMBdhrZaUMEgGLVgky3w7BYbrcd6DBO0Vf5d0sinLNVSumHYsNVI7WtZq45MNrXacZ5Q5t6zx6SXySVQho3SRUrcck2ua3kmEzNOrLb3IFrXNkGCcoq1dpnb2NDUClcTJNJFq9b3uAMdjLsG46wcFsu0pSYKyZtEXRUkksb5NewXcxwaBgwX23B4oMFgoq+pdKxmYx0FIZHGlkqSzXNbhEcro3tuWbSA3F8lsZI0lOnbTSOpDG2pfLhOua7ucLC+SbCG3NiLYeN0GGTlFBs0NJvZ9Q2A0xhEkT5Yn61ry5rXFhxsDRgOw8Tu/NEMHF0w0BkqKIuimkY2KrxahkjnAlrQwXYNgLrA+i6h2U8lTxQRCWnlD58lsgaGREjWNnBDHho5JwAfmQeJU90nZzVNLPCynlMYdEXEANNziIvtB4KG9sGv8AOXfCz7VWnXjF4Z1aOjqlWCmmt/P2PipyTPDI4ugmIjqcik4YZHXEMMmsLbDlWIts9HOt3PiV9VU1UkFNUuFVRQxR/wB3lBxCZjiH3HI2MO/0c6281c/qp1ZAyecvje8Mc0hg77ktNwP8xCuRSU6iqLKKtzbyt5KMvHgUQc2JpauWF8Mga+vDS4xvw2NLUMx4rWLQ4jbfmXJocn1UcdPUyx1ERZV1AMrYZHPYXU1MyN7WEXO2Ii+7euvNpArg5wFS7ef2Wc/RSHSBXFzQal28fss5+ioekx8y+9F1nvyvX2Jhk6Oqqs3pmzCR9Q+OcYXswvNnEgYLDgNmzaq+r8nzVNPUyxU8xa2myZBYwyAl8RYHhrbXcBhO0ejnVjaUM5KikfTinlMYc2QusGm9i228HnUH7YNf5y74Wfat514xlhkNDR1StTU01v58uB288cy4qQUfJqapslY6WpeA+SVw1YaT3Nots5gFHc4sgl76qopIKgCJuTzA10UpNu9cHRvBxkbNhva/pWfthV/nLvhZ9qdsGv8AOXfCz7Vp0mPBk36VW4r19jfOT6h2VmV+qcYzlXABqpMQaIms1p2WEdjsJ43W7lPJspizlAikJklhLAI390sdpZs5f5XXD7YVf5y74WfarBzjy9PFkiCpjkLZXCnvJYXOK2LYRbat414yTfAgq6PqU5Ri2v3PH5uKvy9m3PqZpmQTFxqGxECKQkxvpIjfCBtAfHa/OV1cmdl0+UTEzshmPKbHSMbCTE6J2HujnlpseG/cTt2LD2wq/wA5d8LPtTtg1/nLvhZ9q06THgyf9KrcV6+xIdLGSJZqyN8cb34KKd4c1j3DGx4cG3aO+PAKLMyFUtbURiGTHUwZPbiMT7F8szJJL8nhtLhwsbqW6Pc9KmesbDUSmRr2PsCGizgMQOwDgCrUU8Jqayjn3FCVvLUlzKIpc3pntNHLE4mOoyuA4RPDCXQMcxzLt2NMjTb5LUhyVVVNJTw6p4fjynO8SQy2uIow24tsc7lht+JUhzvz6q462ojgnLGMfhDQGHcBfaQeN1x+2DX+cu+Fn2qF3EU8F6GjKs4qWVv5+xq1b6uHUTRtqYpXZMhiZq4HOLnRvwOikaWnCMLb7r97zrpQUIdU5SkqaepM8sJMMjYZsBc6kOMOwjD3xtt47Fr9sGv85d8LPtUsy1nVUx5KoahkxEsr3B77N5QtJwtb9kLKrxeTWejqkHFNre8ePm+BBJs25wJG6mTCyCklYBG/v5xSMkFrb7Rm4G6xutmbJLRHlfHT1XZL5qowuEM+rLDJc7QMJJsbflZZu2DX+cu+Fn2p2wa/zl3ws+1a9JjwZJ+k1eK9fY3838izQ5Qr2auTViiqhG7VuDTrWtlwNNrE4nkWHMpro6ppI8jQjVEStjnwxyNLTixPIaWmxAJsq77YNf5y74WfanbCr/OXfCz7U6THgw9E1uK9fY6+ihszK94ZDJDFJC908ToXsZDMHEBsbn7bYbceNuARbmj/ADuq6muZFPMXsLJCWkNG0C43BFPTmprKOfc28qE9WXoYtMfjMHsT1yq/VgaY/GYPYnrlV+udW7bPT2Hw8PzxPqOQtIc3YQQQeYjaD716OyVXieCKYbpGMd7wCR+RXm9XRoqyjrKERk7YZHMt6Dy29b5Ka1liTRS0vTzTjPg/qU3P3zukfqkHfN6Q+qT987pH6pB3zekPqqp2PAsPTN4Sl6E3WYq4Vj6ZvCUvQm6zFXClr94ylo74aPz+rMsFK998DHPtvwtc63rsNiy/2VN+5l/lP/op9oZ8JVdCL6vVpqSnbqcdbJVutJOhVdNRzj2PN39lTfuZf5T/AOisvPBhGQqcEEEClBBFiN2whWMobpY8nu9rD1lLsdnGTz4FPpzua1NNYw0UsiLYp6QvZK8f4bWuPqL2s/5Kiejbx1nRzOq9VXUr727qxp9T+R/yXoFzrC54LzPFIWkOG9pBHrBuFf2X8pgZPmnadhp3OB6beT1grltLEWcHS1LWqQa8d35/ZQ+UarWyyy/vJHv+Jxd+q10WzXUmrLAd7oo3/GL/AEVPr3ndWI4iaynGcXkTJvtHfSVQdXxo+aDk2lvt5Duu5T0I6za8jn6Qq7FQnjOH9mUOi9Maocw9wXnrObxyq/ETdcrFWjs1nJmzvukya1cY8/8ADmIivzMiMHJ9LcDwTeHrWtKntHjJLeXXRoqWM5Kw0Wj/AKjH7ObqorsEYG4D3IuhSp7NYPM3dz0ievjHgVNpj8Zg9ieuVX6sDTH4zB7E9cqv1z63bZ6aw+Hh+eJtz0BbDDNwkdK384y2/wAnBTPRBlHDUywE7JI8QH+ph+1x9y1osm63IJkAuYap77+g2a75H5LgZq5R7HrKeW9gJGh3RdyXfIraP7JxfI0qfz0akPFNr+t6ObP3zukfqkHfN6Q+qT987pO+pSDvm9IfVQl7wLD0zeEpehN1mKuFY+mbwlL0JusxVwpa/eMpaO+Gj8/qzqZCzlnoi91O4NLwA67Q69rkb928rsdtCv8A3rP5TP6KM09G+S4jY+S28MY51vXhBss/9i1Hm838mT7VqpTS3Nk06VCUszSz54JDFpOry4Ayt2kf4TOf1Kd6V/JzvaxdZVNBkWfE3uE28f4MnP0VbOlfyc72sXWVim5OEtY5lxTpwuKOzSW/w+RSykOaVHrmV7P/AAnu/Nkkbx1VHlOdEcQdVTtO51M8H1F7AVXpLMkjpXctSjKXD3IMrOyxle+b8O25fq4T/A43HuYq2q6cxvfGd7HOaf4SR+i6dTlfFQQUt9sc877cwIbh+bnrMJaueRrcUtq6bXg0zkAX2BSLP+l1VYYh+xBTM+GNo/RaOatHrq2mjIuDMwkehpxH5NXX0oeUpehD1AsJfsb8zMp/9EYeTfqiJq+dHvk2l6Duu5UMr50e+TaXoO67lNa9plHS/dR5/ZkiXnfOfxyq/ETdcr0QvO+c/jlV+Im65Ut11Iq6H7cuRzFf2Y3k+l9k39VQKv7MbyfS+yb+qjte0yzpfuo8/sd1ERXzzZUmmPxmD2J65VfqwNMfjMHsT1yq/XKrdtnsbD4eH54lu6OaET5JlhdukfO33gC/vVSSRlpLXCxaSCOYg2I96uXRL5P/AN6X9FXmkLJuoyhOOEhEo/j2n/2upasf44sp2dTF1VhxeSOEr7g75vSH1WNZIO+b0h9VVOu+osPTN4Sl6E3WYq4Vj6ZvCUvQm6zFXCmr94ylo74aPz+rLI0M+EquhF9Xq01VmhnwlV0Ivq9Wmrtv3aOBpL4mXy+iChuljye72sPWUyUN0seT3e1h6y3q9hkNn38OaKWU70PeOS/h3f8A0jUEU70PeOS/h3deNc6j20envvh58jh5+UmqyhUt534x/GA76krgKd6X6TDVxycHwj3tcQfkQoIsVVibRvaT16EH5f4TDRVR468O/dxyP99mDrLHpQ8pS9CHqBSHQzR+NTezjHzc7b+bVHtKHlKXoQ9QKVrFFcynCetfyXBY+jImr50e+TaXoO67lQyvnR75Npeg7ruWbXtM00v3Uef2ZIl53zn8cqvxE3XK9ELzvnP45VfiJuuVLddSKuh+3LkcxX9mN5PpfZN/VUCr+zG8n0vsm/qo7XtMs6X7qPP7HdREV882VJpj8Zg9ieuVX6uPPfKVKyfBU0rZ3ClfI17nlu5zrRbja9nG/wAlrZRGSoWykUoe6OxLAyQXGMRuLXkWIDjYlUKlPWk3lHpLW7dOlCOo3yx7m7ol8n/70v6Lj6ZMmbKepA3YonH18tn0d71Isj5wUlO3UsaIQZpGhjQ9wHddUHyHD3PE6w27jsuvuuzioaqNzJbysBYcBik5Vy4NcwWu4Xa7aOYqdpOnqZOdGpOFy6yi8Z+pRayQd83pD6q2m0WT3MqpI6Nj208McrXXI1gfG54FiOT3tuKw5Pbk4xsknpYYy4jCIpDOAORte5jRqyC8CxVXYeaOv+oJrsP058TnaZvCUvQm6zFXCuvLeUqGpc0PjbO5krYhrMbBZ8mrc5jsNngPbbZxG8LhU1Rk9wiLqBo1hhFmue/DrI5H8qzeGC3pBJsLWW9WnrTzlEFpdOlRUHB7uXMw6GfCVXQi+r1aahuQ8s5Ppmh7Gsp3Pia9+HG5uxpkDNZYAuw7bWB9C6WVs8GRUb6yJjpQ14Zq3YozcuDSDdpI38ys08QhhvqOXdKdes5Ri1nCWf65EgUN0seT3e1h6y2aPP2N8szCwhkbIXB7bvLzIAcIja2+y++53FfddnFQVQbBMdYx+Bwux+G5aZGXcBYEta4gegrMpRlFpM0o06lKrGTi92H9yilO9D3jkv4d3XjUjw5Hw4zABynAtMUuIYWCQkstcNDXA39IW9Q5QyZSPe+FojcG2Lmsfyhdl2tNuUQXNuBuuq1OlqyTyjrXN7tabgoSy/I5emSkvBTy/wCSVzfye2/1YFU6vKuzloKqMxz3e0EO1b4pAXOD9XZotdzg/k2HFcssyPswwtcXNaRaOU981zmtJtYOOBwseIKzVpqcspo0tLqVClqShLd5G5oppMGTw63hJJH+vcwfJqgOlDylL0IeoFYsOc0VPk2KqihwRnCGxF2EMxOIu5xB5N+IB3rBnJSwOpv7QkoWyvwMc9kjyxzW4dxNjcjYLWW84p01FPq3kFCtKFzKrKPabXh15W7rKVV86PfJtL0Hddy4kdLkxpDKmmjhkDcTmjG9rbtc8AygAXLGk2XQgzxpacRRRMLIcEpJwPBiwFhs6ItxAESB1+a3OtaMFTeW0SXtd3MFCEH159H1EtXnfOfxyq/ETdcq7HZ50oc9uM3ZcHkP2kPEZazZyzjIFhzhR2SXJsk0hfTNcHNbJrLPL3vke9pj1Vr4g5p/ot60VNJJkFhUlbycpRe8qJX9mN5PpfZN/VcB7MjC3cmEFrXBwjkI5THSAYhsvgY429CleRKqB0ZjpbYIsLLAEBt2teGi+/kvHvWtCnqPrRJf3W3gkotY37zooiK2cYjucmZjK0vc95aXRMjFmg4cMhkxi/HbZak2j9rzOTO861r23LWlzcUrZhd37Vi2wB4WHBS1Fo4Re/BPG4qRSSfURQ5hNL8evdypC6UBre6DXdkBo/yWfxHDYvh+j1uBrBM4YWMZ3rSHBskknLZucDrNx5gVLkTZx4Gek1eJHKLM1sUM8OscddBFCXYRyRGxzA4DiTiuvjKeZDZmwMbIY2xMw4QxpDiMBEljsa/kb+YkbFJkTUjjBrt6mc5/MYIwzMm1m9kPMbJmSsiwtsy0hlI/1EkkYjuGxYqfMFsbWBszrsNOQSxp8EySPaPSJT6tiliJs4mekVOrJD4NHTGEETHwYYe5RFxIj1QcHuBIbY3LNxK34Mz2ilFK6QuGuZMThAAwyNk1bGbmM5NrcLqQompFB3FR9bIe3RyxrMEczmizBtY1wcGyPks9pNnCzrWOzYPUvuHR81jGsE8gwuicHAAOGrikiFiNxtJe/oUtRNnHgZ6TV4lf5SzAljjw0zsbnmUOddkQAkhZCbtwuxA4ASdhvfbt2dFmjxgLjrbYix2yKO4cHRvcdZbE4Es2A7sR3qXosbOJs7qq0lkidRo+Y/fKbjWFt2NcLvqOyBiadjmg8kg7wstLmMyMtIlccLqZ3esAJhEo3NAAvrTu3WCk6LOzjwNHc1WsZIzNmUHUkFLrj3Akte6NjgQWuZhdGdh5Lzt57FZqbNBrKGSgEji14eNYWjFyje54OPpUgRNSJh16j3Z8c/MjFdmJHNM+VzzZ8YY5uBl7iMxgtkIxNFjcgbyB6l8TZjGRtpal73amaLFhaABJgAwtGxoaIxs4kkqVImpEyriosb+oi1RmG11yJnNOKV7ThacLnztqAbcQHNtbiF8NzBDSJGzuEgwOEhYw8tsj5C8s3EEyHk/NSxE1IjpFTGMkDbmTLDPEIeVBFheWukb3RzIJIuU3DdpdjtvIA4c0hzOyGaOkjhfbHdznWNxdxva/GwsPyXbRIwUXlGalxOpHVl5ff3CIi3K4REQBERAEREAREQBERAEREAREQBERAEREAREQBERAEREAREQBERAEREAREQBERAEREAREQBERAEREAREQBERAEREAREQBERAEREAREQBERAEREAREQBERAEREAREQBERAEREAREQBERAER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6" name="AutoShape 8" descr="data:image/jpeg;base64,/9j/4AAQSkZJRgABAQAAAQABAAD/2wCEAAkGBhQQERIQEBMWEhUUExIVGBEVFBUXGhYaFxcWFRYSFRMYHCYeFxojGRUaIS8iJScrOC4tGx4yNTAqNSYrLCkBCQoKDgwOGg8PGiwkHyQ1LC0sKiw0LDUpLDU1LSwpLCwpLCwtLywsLC8xLC0sLCwsKiwsLCkqLCwsLCwsLCwsLP/AABEIAMgAyAMBIgACEQEDEQH/xAAbAAEAAgMBAQAAAAAAAAAAAAAABgcDBAUIAv/EAEkQAAEDAgEHBBADBQcFAAAAAAEAAgMEERIFBgcTITFBIlFyshQXIzIzNDVUYXFzkZKhsdJ0gcFCU4KT0RUkQ1Jig8IlRGSis//EABoBAQACAwEAAAAAAAAAAAAAAAADBAECBQb/xAAyEQACAQMABggFBQEAAAAAAAAAAQIDBBEFEhMhUXEUMTIzQWGh0TSBscHwFSIjkeEk/9oADAMBAAIRAxEAPwC8UREAREQBERAEREAREQBERAEREAREQBERAEREAREQBERAEREAREQBERAEREAREQBERAEREAREQBERAEREAREQBERAEREAREQBERAEREAREQBERAEREAREQBERAEREAREQBERAEREAREQBERAEUVzxz3dQSwQspzUOmZM8ASBlhEA529pvybn8lxpdL7AwyNp3Ob2GKoXkaDtkERjIsbWN9vyQzhlhoq+ZpaBeGdjHbLQR31o/7theHWwfs2tbitnOnSX2DUywdiulbDFHM+RsrWkMe4MuGFu0guGy/HggwThFW2V9MzYDPalc8RTthvrQ0uxMfIHWwG2xm70rayhpXDHOihpjNIal8EbBKGiRrIo5nS48Jw7JW7LH1pkarJ+ijmT894pcmnKeFzWCN73R3BILCQWA7jciwPp4KMHTJghmklo3MfG2nkEeuaQ+OcgNfjDNhsQbW470GCykVe9tdxtGKJ+vNUaUwGZgs7CHgiTDYg7eZfGVNLL6WSRk9C8CEQ64tnY7V63vRbCMR9RWMjVZYqKIVGkJrcqDJYhLiQLS4xbEYzIG4cOzda91zBpSlDax76AsFELS/wB4YbOJAawWZtvzjmWRgsJFWztMzA6pYaYgwQiXwo5d9WSwcjZsk3/6fStuLSuHVbacUztS6pFL2TrG+FIvYRYblvpxbttuCDDJ8iiOdmkJuT6qmpXQl+vLO6Yw0MDpBHcjCb238FzqfS0xxrx2O4CjbI6+sHdA2XVC128m5seKDBP0VcT6ZGspaaqNM600s8bmawXj1RaCTyNux1+C3Ms6U2U1M+oMBdhrZaUMEgGLVgky3w7BYbrcd6DBO0Vf5d0sinLNVSumHYsNVI7WtZq45MNrXacZ5Q5t6zx6SXySVQho3SRUrcck2ua3kmEzNOrLb3IFrXNkGCcoq1dpnb2NDUClcTJNJFq9b3uAMdjLsG46wcFsu0pSYKyZtEXRUkksb5NewXcxwaBgwX23B4oMFgoq+pdKxmYx0FIZHGlkqSzXNbhEcro3tuWbSA3F8lsZI0lOnbTSOpDG2pfLhOua7ucLC+SbCG3NiLYeN0GGTlFBs0NJvZ9Q2A0xhEkT5Yn61ry5rXFhxsDRgOw8Tu/NEMHF0w0BkqKIuimkY2KrxahkjnAlrQwXYNgLrA+i6h2U8lTxQRCWnlD58lsgaGREjWNnBDHho5JwAfmQeJU90nZzVNLPCynlMYdEXEANNziIvtB4KG9sGv8AOXfCz7VWnXjF4Z1aOjqlWCmmt/P2PipyTPDI4ugmIjqcik4YZHXEMMmsLbDlWIts9HOt3PiV9VU1UkFNUuFVRQxR/wB3lBxCZjiH3HI2MO/0c6281c/qp1ZAyecvje8Mc0hg77ktNwP8xCuRSU6iqLKKtzbyt5KMvHgUQc2JpauWF8Mga+vDS4xvw2NLUMx4rWLQ4jbfmXJocn1UcdPUyx1ERZV1AMrYZHPYXU1MyN7WEXO2Ii+7euvNpArg5wFS7ef2Wc/RSHSBXFzQal28fss5+ioekx8y+9F1nvyvX2Jhk6Oqqs3pmzCR9Q+OcYXswvNnEgYLDgNmzaq+r8nzVNPUyxU8xa2myZBYwyAl8RYHhrbXcBhO0ejnVjaUM5KikfTinlMYc2QusGm9i228HnUH7YNf5y74Wfat514xlhkNDR1StTU01v58uB288cy4qQUfJqapslY6WpeA+SVw1YaT3Nots5gFHc4sgl76qopIKgCJuTzA10UpNu9cHRvBxkbNhva/pWfthV/nLvhZ9qdsGv8AOXfCz7Vp0mPBk36VW4r19jfOT6h2VmV+qcYzlXABqpMQaIms1p2WEdjsJ43W7lPJspizlAikJklhLAI390sdpZs5f5XXD7YVf5y74WfarBzjy9PFkiCpjkLZXCnvJYXOK2LYRbat414yTfAgq6PqU5Ri2v3PH5uKvy9m3PqZpmQTFxqGxECKQkxvpIjfCBtAfHa/OV1cmdl0+UTEzshmPKbHSMbCTE6J2HujnlpseG/cTt2LD2wq/wA5d8LPtTtg1/nLvhZ9q06THgyf9KrcV6+xIdLGSJZqyN8cb34KKd4c1j3DGx4cG3aO+PAKLMyFUtbURiGTHUwZPbiMT7F8szJJL8nhtLhwsbqW6Pc9KmesbDUSmRr2PsCGizgMQOwDgCrUU8Jqayjn3FCVvLUlzKIpc3pntNHLE4mOoyuA4RPDCXQMcxzLt2NMjTb5LUhyVVVNJTw6p4fjynO8SQy2uIow24tsc7lht+JUhzvz6q462ojgnLGMfhDQGHcBfaQeN1x+2DX+cu+Fn2qF3EU8F6GjKs4qWVv5+xq1b6uHUTRtqYpXZMhiZq4HOLnRvwOikaWnCMLb7r97zrpQUIdU5SkqaepM8sJMMjYZsBc6kOMOwjD3xtt47Fr9sGv85d8LPtUsy1nVUx5KoahkxEsr3B77N5QtJwtb9kLKrxeTWejqkHFNre8ePm+BBJs25wJG6mTCyCklYBG/v5xSMkFrb7Rm4G6xutmbJLRHlfHT1XZL5qowuEM+rLDJc7QMJJsbflZZu2DX+cu+Fn2p2wa/zl3ws+1a9JjwZJ+k1eK9fY3838izQ5Qr2auTViiqhG7VuDTrWtlwNNrE4nkWHMpro6ppI8jQjVEStjnwxyNLTixPIaWmxAJsq77YNf5y74WfanbCr/OXfCz7U6THgw9E1uK9fY6+ihszK94ZDJDFJC908ToXsZDMHEBsbn7bYbceNuARbmj/ADuq6muZFPMXsLJCWkNG0C43BFPTmprKOfc28qE9WXoYtMfjMHsT1yq/VgaY/GYPYnrlV+udW7bPT2Hw8PzxPqOQtIc3YQQQeYjaD716OyVXieCKYbpGMd7wCR+RXm9XRoqyjrKERk7YZHMt6Dy29b5Ka1liTRS0vTzTjPg/qU3P3zukfqkHfN6Q+qT987pH6pB3zekPqqp2PAsPTN4Sl6E3WYq4Vj6ZvCUvQm6zFXClr94ylo74aPz+rMsFK998DHPtvwtc63rsNiy/2VN+5l/lP/op9oZ8JVdCL6vVpqSnbqcdbJVutJOhVdNRzj2PN39lTfuZf5T/AOisvPBhGQqcEEEClBBFiN2whWMobpY8nu9rD1lLsdnGTz4FPpzua1NNYw0UsiLYp6QvZK8f4bWuPqL2s/5Kiejbx1nRzOq9VXUr727qxp9T+R/yXoFzrC54LzPFIWkOG9pBHrBuFf2X8pgZPmnadhp3OB6beT1grltLEWcHS1LWqQa8d35/ZQ+UarWyyy/vJHv+Jxd+q10WzXUmrLAd7oo3/GL/AEVPr3ndWI4iaynGcXkTJvtHfSVQdXxo+aDk2lvt5Duu5T0I6za8jn6Qq7FQnjOH9mUOi9Maocw9wXnrObxyq/ETdcrFWjs1nJmzvukya1cY8/8ADmIivzMiMHJ9LcDwTeHrWtKntHjJLeXXRoqWM5Kw0Wj/AKjH7ObqorsEYG4D3IuhSp7NYPM3dz0ievjHgVNpj8Zg9ieuVX6sDTH4zB7E9cqv1z63bZ6aw+Hh+eJtz0BbDDNwkdK384y2/wAnBTPRBlHDUywE7JI8QH+ph+1x9y1osm63IJkAuYap77+g2a75H5LgZq5R7HrKeW9gJGh3RdyXfIraP7JxfI0qfz0akPFNr+t6ObP3zukfqkHfN6Q+qT987pO+pSDvm9IfVQl7wLD0zeEpehN1mKuFY+mbwlL0JusxVwpa/eMpaO+Gj8/qzqZCzlnoi91O4NLwA67Q69rkb928rsdtCv8A3rP5TP6KM09G+S4jY+S28MY51vXhBss/9i1Hm838mT7VqpTS3Nk06VCUszSz54JDFpOry4Ayt2kf4TOf1Kd6V/JzvaxdZVNBkWfE3uE28f4MnP0VbOlfyc72sXWVim5OEtY5lxTpwuKOzSW/w+RSykOaVHrmV7P/AAnu/Nkkbx1VHlOdEcQdVTtO51M8H1F7AVXpLMkjpXctSjKXD3IMrOyxle+b8O25fq4T/A43HuYq2q6cxvfGd7HOaf4SR+i6dTlfFQQUt9sc877cwIbh+bnrMJaueRrcUtq6bXg0zkAX2BSLP+l1VYYh+xBTM+GNo/RaOatHrq2mjIuDMwkehpxH5NXX0oeUpehD1AsJfsb8zMp/9EYeTfqiJq+dHvk2l6Duu5UMr50e+TaXoO67lNa9plHS/dR5/ZkiXnfOfxyq/ETdcr0QvO+c/jlV+Im65Ut11Iq6H7cuRzFf2Y3k+l9k39VQKv7MbyfS+yb+qjte0yzpfuo8/sd1ERXzzZUmmPxmD2J65VfqwNMfjMHsT1yq/XKrdtnsbD4eH54lu6OaET5JlhdukfO33gC/vVSSRlpLXCxaSCOYg2I96uXRL5P/AN6X9FXmkLJuoyhOOEhEo/j2n/2upasf44sp2dTF1VhxeSOEr7g75vSH1WNZIO+b0h9VVOu+osPTN4Sl6E3WYq4Vj6ZvCUvQm6zFXCmr94ylo74aPz+rLI0M+EquhF9Xq01VmhnwlV0Ivq9Wmrtv3aOBpL4mXy+iChuljye72sPWUyUN0seT3e1h6y3q9hkNn38OaKWU70PeOS/h3f8A0jUEU70PeOS/h3deNc6j20envvh58jh5+UmqyhUt534x/GA76krgKd6X6TDVxycHwj3tcQfkQoIsVVibRvaT16EH5f4TDRVR468O/dxyP99mDrLHpQ8pS9CHqBSHQzR+NTezjHzc7b+bVHtKHlKXoQ9QKVrFFcynCetfyXBY+jImr50e+TaXoO67lQyvnR75Npeg7ruWbXtM00v3Uef2ZIl53zn8cqvxE3XK9ELzvnP45VfiJuuVLddSKuh+3LkcxX9mN5PpfZN/VUCr+zG8n0vsm/qo7XtMs6X7qPP7HdREV882VJpj8Zg9ieuVX6uPPfKVKyfBU0rZ3ClfI17nlu5zrRbja9nG/wAlrZRGSoWykUoe6OxLAyQXGMRuLXkWIDjYlUKlPWk3lHpLW7dOlCOo3yx7m7ol8n/70v6Lj6ZMmbKepA3YonH18tn0d71Isj5wUlO3UsaIQZpGhjQ9wHddUHyHD3PE6w27jsuvuuzioaqNzJbysBYcBik5Vy4NcwWu4Xa7aOYqdpOnqZOdGpOFy6yi8Z+pRayQd83pD6q2m0WT3MqpI6Nj208McrXXI1gfG54FiOT3tuKw5Pbk4xsknpYYy4jCIpDOAORte5jRqyC8CxVXYeaOv+oJrsP058TnaZvCUvQm6zFXCuvLeUqGpc0PjbO5krYhrMbBZ8mrc5jsNngPbbZxG8LhU1Rk9wiLqBo1hhFmue/DrI5H8qzeGC3pBJsLWW9WnrTzlEFpdOlRUHB7uXMw6GfCVXQi+r1aahuQ8s5Ppmh7Gsp3Pia9+HG5uxpkDNZYAuw7bWB9C6WVs8GRUb6yJjpQ14Zq3YozcuDSDdpI38ys08QhhvqOXdKdes5Ri1nCWf65EgUN0seT3e1h6y2aPP2N8szCwhkbIXB7bvLzIAcIja2+y++53FfddnFQVQbBMdYx+Bwux+G5aZGXcBYEta4gegrMpRlFpM0o06lKrGTi92H9yilO9D3jkv4d3XjUjw5Hw4zABynAtMUuIYWCQkstcNDXA39IW9Q5QyZSPe+FojcG2Lmsfyhdl2tNuUQXNuBuuq1OlqyTyjrXN7tabgoSy/I5emSkvBTy/wCSVzfye2/1YFU6vKuzloKqMxz3e0EO1b4pAXOD9XZotdzg/k2HFcssyPswwtcXNaRaOU981zmtJtYOOBwseIKzVpqcspo0tLqVClqShLd5G5oppMGTw63hJJH+vcwfJqgOlDylL0IeoFYsOc0VPk2KqihwRnCGxF2EMxOIu5xB5N+IB3rBnJSwOpv7QkoWyvwMc9kjyxzW4dxNjcjYLWW84p01FPq3kFCtKFzKrKPabXh15W7rKVV86PfJtL0Hddy4kdLkxpDKmmjhkDcTmjG9rbtc8AygAXLGk2XQgzxpacRRRMLIcEpJwPBiwFhs6ItxAESB1+a3OtaMFTeW0SXtd3MFCEH159H1EtXnfOfxyq/ETdcq7HZ50oc9uM3ZcHkP2kPEZazZyzjIFhzhR2SXJsk0hfTNcHNbJrLPL3vke9pj1Vr4g5p/ot60VNJJkFhUlbycpRe8qJX9mN5PpfZN/VcB7MjC3cmEFrXBwjkI5THSAYhsvgY429CleRKqB0ZjpbYIsLLAEBt2teGi+/kvHvWtCnqPrRJf3W3gkotY37zooiK2cYjucmZjK0vc95aXRMjFmg4cMhkxi/HbZak2j9rzOTO861r23LWlzcUrZhd37Vi2wB4WHBS1Fo4Re/BPG4qRSSfURQ5hNL8evdypC6UBre6DXdkBo/yWfxHDYvh+j1uBrBM4YWMZ3rSHBskknLZucDrNx5gVLkTZx4Gek1eJHKLM1sUM8OscddBFCXYRyRGxzA4DiTiuvjKeZDZmwMbIY2xMw4QxpDiMBEljsa/kb+YkbFJkTUjjBrt6mc5/MYIwzMm1m9kPMbJmSsiwtsy0hlI/1EkkYjuGxYqfMFsbWBszrsNOQSxp8EySPaPSJT6tiliJs4mekVOrJD4NHTGEETHwYYe5RFxIj1QcHuBIbY3LNxK34Mz2ilFK6QuGuZMThAAwyNk1bGbmM5NrcLqQompFB3FR9bIe3RyxrMEczmizBtY1wcGyPks9pNnCzrWOzYPUvuHR81jGsE8gwuicHAAOGrikiFiNxtJe/oUtRNnHgZ6TV4lf5SzAljjw0zsbnmUOddkQAkhZCbtwuxA4ASdhvfbt2dFmjxgLjrbYix2yKO4cHRvcdZbE4Es2A7sR3qXosbOJs7qq0lkidRo+Y/fKbjWFt2NcLvqOyBiadjmg8kg7wstLmMyMtIlccLqZ3esAJhEo3NAAvrTu3WCk6LOzjwNHc1WsZIzNmUHUkFLrj3Akte6NjgQWuZhdGdh5Lzt57FZqbNBrKGSgEji14eNYWjFyje54OPpUgRNSJh16j3Z8c/MjFdmJHNM+VzzZ8YY5uBl7iMxgtkIxNFjcgbyB6l8TZjGRtpal73amaLFhaABJgAwtGxoaIxs4kkqVImpEyriosb+oi1RmG11yJnNOKV7ThacLnztqAbcQHNtbiF8NzBDSJGzuEgwOEhYw8tsj5C8s3EEyHk/NSxE1IjpFTGMkDbmTLDPEIeVBFheWukb3RzIJIuU3DdpdjtvIA4c0hzOyGaOkjhfbHdznWNxdxva/GwsPyXbRIwUXlGalxOpHVl5ff3CIi3K4REQBERAEREAREQBERAEREAREQBERAEREAREQBERAEREAREQBERAEREAREQBERAEREAREQBERAEREAREQBERAEREAREQBERAEREAREQBERAEREAREQBERAEREAREQBERAEREAREQBERAER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10-Jan-13</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pic>
        <p:nvPicPr>
          <p:cNvPr id="11266" name="Picture 2" descr="http://www.nibs.org/resource/resmgr/homepage/banner_BI13.jpg"/>
          <p:cNvPicPr>
            <a:picLocks noChangeAspect="1" noChangeArrowheads="1"/>
          </p:cNvPicPr>
          <p:nvPr/>
        </p:nvPicPr>
        <p:blipFill>
          <a:blip r:embed="rId4" cstate="print"/>
          <a:srcRect l="3137" t="4444" r="53987" b="6667"/>
          <a:stretch>
            <a:fillRect/>
          </a:stretch>
        </p:blipFill>
        <p:spPr bwMode="auto">
          <a:xfrm>
            <a:off x="6934200" y="5410200"/>
            <a:ext cx="1752600" cy="854926"/>
          </a:xfrm>
          <a:prstGeom prst="rect">
            <a:avLst/>
          </a:prstGeom>
          <a:noFill/>
          <a:ln>
            <a:solidFill>
              <a:schemeClr val="bg1">
                <a:lumMod val="85000"/>
              </a:schemeClr>
            </a:solid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41896" y="3111118"/>
            <a:ext cx="4062412" cy="782619"/>
          </a:xfrm>
          <a:prstGeom prst="rect">
            <a:avLst/>
          </a:prstGeom>
        </p:spPr>
      </p:pic>
    </p:spTree>
    <p:extLst>
      <p:ext uri="{BB962C8B-B14F-4D97-AF65-F5344CB8AC3E}">
        <p14:creationId xmlns:p14="http://schemas.microsoft.com/office/powerpoint/2010/main" val="3905574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COBie savings – facility portfolio</a:t>
            </a:r>
            <a:endParaRPr lang="en-US" dirty="0">
              <a:solidFill>
                <a:schemeClr val="accent1">
                  <a:lumMod val="75000"/>
                </a:schemeClr>
              </a:solidFill>
            </a:endParaRPr>
          </a:p>
        </p:txBody>
      </p:sp>
      <p:sp>
        <p:nvSpPr>
          <p:cNvPr id="11" name="TextBox 10"/>
          <p:cNvSpPr txBox="1"/>
          <p:nvPr/>
        </p:nvSpPr>
        <p:spPr>
          <a:xfrm>
            <a:off x="762000" y="1295400"/>
            <a:ext cx="3505200" cy="1200329"/>
          </a:xfrm>
          <a:prstGeom prst="rect">
            <a:avLst/>
          </a:prstGeom>
          <a:noFill/>
        </p:spPr>
        <p:txBody>
          <a:bodyPr wrap="square" rtlCol="0">
            <a:spAutoFit/>
          </a:bodyPr>
          <a:lstStyle/>
          <a:p>
            <a:r>
              <a:rPr lang="en-US" dirty="0" smtClean="0"/>
              <a:t>building types</a:t>
            </a:r>
          </a:p>
          <a:p>
            <a:r>
              <a:rPr lang="en-US" dirty="0" smtClean="0"/>
              <a:t>number of buildings</a:t>
            </a:r>
          </a:p>
          <a:p>
            <a:r>
              <a:rPr lang="en-US" dirty="0" smtClean="0"/>
              <a:t>total SF</a:t>
            </a:r>
          </a:p>
          <a:p>
            <a:r>
              <a:rPr lang="en-US" dirty="0" smtClean="0"/>
              <a:t>equipment count</a:t>
            </a:r>
          </a:p>
        </p:txBody>
      </p:sp>
      <p:sp>
        <p:nvSpPr>
          <p:cNvPr id="15" name="TextBox 14"/>
          <p:cNvSpPr txBox="1"/>
          <p:nvPr/>
        </p:nvSpPr>
        <p:spPr>
          <a:xfrm>
            <a:off x="5029200" y="1295400"/>
            <a:ext cx="3581400" cy="1200329"/>
          </a:xfrm>
          <a:prstGeom prst="rect">
            <a:avLst/>
          </a:prstGeom>
          <a:solidFill>
            <a:schemeClr val="bg1">
              <a:lumMod val="95000"/>
            </a:schemeClr>
          </a:solidFill>
        </p:spPr>
        <p:txBody>
          <a:bodyPr wrap="square" rtlCol="0">
            <a:spAutoFit/>
          </a:bodyPr>
          <a:lstStyle/>
          <a:p>
            <a:r>
              <a:rPr lang="en-US" dirty="0" smtClean="0"/>
              <a:t>Office/educational/athletic/CUPs</a:t>
            </a:r>
          </a:p>
          <a:p>
            <a:r>
              <a:rPr lang="en-US" dirty="0" smtClean="0"/>
              <a:t>200</a:t>
            </a:r>
          </a:p>
          <a:p>
            <a:r>
              <a:rPr lang="en-US" dirty="0" smtClean="0"/>
              <a:t>14MSF</a:t>
            </a:r>
          </a:p>
          <a:p>
            <a:r>
              <a:rPr lang="en-US" dirty="0" smtClean="0"/>
              <a:t>Tens of thousands</a:t>
            </a:r>
            <a:endParaRPr lang="en-US" dirty="0"/>
          </a:p>
        </p:txBody>
      </p:sp>
      <p:sp>
        <p:nvSpPr>
          <p:cNvPr id="16" name="TextBox 15"/>
          <p:cNvSpPr txBox="1"/>
          <p:nvPr/>
        </p:nvSpPr>
        <p:spPr>
          <a:xfrm>
            <a:off x="685800" y="3048000"/>
            <a:ext cx="4876800" cy="2308324"/>
          </a:xfrm>
          <a:prstGeom prst="rect">
            <a:avLst/>
          </a:prstGeom>
          <a:noFill/>
        </p:spPr>
        <p:txBody>
          <a:bodyPr wrap="square" rtlCol="0">
            <a:spAutoFit/>
          </a:bodyPr>
          <a:lstStyle/>
          <a:p>
            <a:r>
              <a:rPr lang="en-US" dirty="0" smtClean="0"/>
              <a:t> “back of napkin” savings:</a:t>
            </a:r>
          </a:p>
          <a:p>
            <a:endParaRPr lang="en-US" dirty="0" smtClean="0"/>
          </a:p>
          <a:p>
            <a:pPr>
              <a:buFontTx/>
              <a:buChar char="-"/>
            </a:pPr>
            <a:r>
              <a:rPr lang="en-US" dirty="0" smtClean="0"/>
              <a:t> in data capture from upstream</a:t>
            </a:r>
          </a:p>
          <a:p>
            <a:pPr>
              <a:buFontTx/>
              <a:buChar char="-"/>
            </a:pPr>
            <a:r>
              <a:rPr lang="en-US" dirty="0" smtClean="0"/>
              <a:t> in capture in construction workflow</a:t>
            </a:r>
          </a:p>
          <a:p>
            <a:pPr>
              <a:buFontTx/>
              <a:buChar char="-"/>
            </a:pPr>
            <a:r>
              <a:rPr lang="en-US" dirty="0" smtClean="0"/>
              <a:t> in production of handover data set</a:t>
            </a:r>
          </a:p>
          <a:p>
            <a:pPr>
              <a:buFontTx/>
              <a:buChar char="-"/>
            </a:pPr>
            <a:r>
              <a:rPr lang="en-US" dirty="0" smtClean="0"/>
              <a:t> other, etc…</a:t>
            </a:r>
          </a:p>
          <a:p>
            <a:pPr>
              <a:buFontTx/>
              <a:buChar char="-"/>
            </a:pPr>
            <a:endParaRPr lang="en-US" dirty="0" smtClean="0"/>
          </a:p>
          <a:p>
            <a:pPr>
              <a:buFontTx/>
              <a:buChar char="-"/>
            </a:pPr>
            <a:r>
              <a:rPr lang="en-US" dirty="0" smtClean="0"/>
              <a:t>Total $ construction office savings</a:t>
            </a:r>
          </a:p>
        </p:txBody>
      </p:sp>
      <p:sp>
        <p:nvSpPr>
          <p:cNvPr id="17" name="TextBox 16"/>
          <p:cNvSpPr txBox="1"/>
          <p:nvPr/>
        </p:nvSpPr>
        <p:spPr>
          <a:xfrm>
            <a:off x="4876800" y="3810000"/>
            <a:ext cx="3581400" cy="369332"/>
          </a:xfrm>
          <a:prstGeom prst="rect">
            <a:avLst/>
          </a:prstGeom>
          <a:solidFill>
            <a:schemeClr val="bg1">
              <a:lumMod val="95000"/>
            </a:schemeClr>
          </a:solidFill>
        </p:spPr>
        <p:txBody>
          <a:bodyPr wrap="square" rtlCol="0">
            <a:spAutoFit/>
          </a:bodyPr>
          <a:lstStyle/>
          <a:p>
            <a:r>
              <a:rPr lang="en-US" dirty="0" smtClean="0"/>
              <a:t>expected savings: millions of dollars</a:t>
            </a:r>
            <a:endParaRPr lang="en-US" dirty="0"/>
          </a:p>
        </p:txBody>
      </p:sp>
      <p:sp>
        <p:nvSpPr>
          <p:cNvPr id="18" name="Rectangle 1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9"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2013</a:t>
            </a:r>
            <a:r>
              <a:rPr kumimoji="0" lang="en-US" sz="1000" b="0" i="0" u="none" strike="noStrike" kern="1200" cap="none" spc="0" normalizeH="0" noProof="0" dirty="0" smtClean="0">
                <a:ln>
                  <a:noFill/>
                </a:ln>
                <a:solidFill>
                  <a:schemeClr val="bg1">
                    <a:lumMod val="95000"/>
                  </a:schemeClr>
                </a:solidFill>
                <a:effectLst/>
                <a:uLnTx/>
                <a:uFillTx/>
                <a:latin typeface="+mn-lt"/>
                <a:ea typeface="+mn-ea"/>
                <a:cs typeface="+mn-cs"/>
              </a:rPr>
              <a:t> </a:t>
            </a: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Challenge for Builders</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20"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21"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10-Jan-13</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val="2436485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contacts</a:t>
            </a:r>
            <a:endParaRPr lang="en-US" dirty="0">
              <a:solidFill>
                <a:schemeClr val="accent1">
                  <a:lumMod val="75000"/>
                </a:schemeClr>
              </a:solidFill>
            </a:endParaRPr>
          </a:p>
        </p:txBody>
      </p:sp>
      <p:sp>
        <p:nvSpPr>
          <p:cNvPr id="3" name="Content Placeholder 2"/>
          <p:cNvSpPr>
            <a:spLocks noGrp="1"/>
          </p:cNvSpPr>
          <p:nvPr>
            <p:ph idx="1"/>
          </p:nvPr>
        </p:nvSpPr>
        <p:spPr>
          <a:xfrm>
            <a:off x="685800" y="1318418"/>
            <a:ext cx="2362200" cy="4525963"/>
          </a:xfrm>
        </p:spPr>
        <p:txBody>
          <a:bodyPr>
            <a:normAutofit/>
          </a:bodyPr>
          <a:lstStyle/>
          <a:p>
            <a:pPr marL="0" indent="0">
              <a:buNone/>
            </a:pPr>
            <a:r>
              <a:rPr lang="en-US" sz="2400" dirty="0" smtClean="0"/>
              <a:t>COBie support</a:t>
            </a:r>
          </a:p>
          <a:p>
            <a:pPr marL="0" indent="0" algn="r">
              <a:buNone/>
            </a:pPr>
            <a:r>
              <a:rPr lang="en-US" sz="2400" dirty="0" smtClean="0"/>
              <a:t>name:</a:t>
            </a:r>
          </a:p>
          <a:p>
            <a:pPr marL="0" indent="0" algn="r">
              <a:buNone/>
            </a:pPr>
            <a:r>
              <a:rPr lang="en-US" sz="2400" dirty="0" smtClean="0"/>
              <a:t> phone:</a:t>
            </a:r>
          </a:p>
          <a:p>
            <a:pPr marL="0" indent="0" algn="r">
              <a:buNone/>
            </a:pPr>
            <a:r>
              <a:rPr lang="en-US" sz="2400" dirty="0" smtClean="0"/>
              <a:t> email:</a:t>
            </a:r>
          </a:p>
          <a:p>
            <a:pPr marL="0" indent="0" algn="r">
              <a:buNone/>
            </a:pPr>
            <a:r>
              <a:rPr lang="en-US" sz="2400" dirty="0"/>
              <a:t> </a:t>
            </a:r>
            <a:r>
              <a:rPr lang="en-US" sz="2400" dirty="0" smtClean="0"/>
              <a:t>web: </a:t>
            </a:r>
          </a:p>
          <a:p>
            <a:pPr marL="0" indent="0" algn="r">
              <a:buNone/>
            </a:pPr>
            <a:endParaRPr lang="en-US" sz="2400" dirty="0" smtClean="0"/>
          </a:p>
          <a:p>
            <a:pPr marL="0" indent="0">
              <a:buNone/>
            </a:pPr>
            <a:r>
              <a:rPr lang="en-US" sz="2400" dirty="0" smtClean="0"/>
              <a:t>marketing POC</a:t>
            </a:r>
          </a:p>
          <a:p>
            <a:pPr marL="0" indent="0" algn="r">
              <a:buNone/>
            </a:pPr>
            <a:r>
              <a:rPr lang="en-US" sz="2400" dirty="0" smtClean="0"/>
              <a:t>name:</a:t>
            </a:r>
          </a:p>
          <a:p>
            <a:pPr marL="0" indent="0" algn="r">
              <a:buNone/>
            </a:pPr>
            <a:r>
              <a:rPr lang="en-US" sz="2400" dirty="0" smtClean="0"/>
              <a:t> phone:</a:t>
            </a:r>
          </a:p>
          <a:p>
            <a:pPr marL="0" indent="0" algn="r">
              <a:buNone/>
            </a:pPr>
            <a:r>
              <a:rPr lang="en-US" sz="2400" dirty="0" smtClean="0"/>
              <a:t> email:</a:t>
            </a:r>
            <a:endParaRPr lang="en-US" sz="2400" dirty="0"/>
          </a:p>
        </p:txBody>
      </p:sp>
      <p:sp>
        <p:nvSpPr>
          <p:cNvPr id="8" name="Content Placeholder 2"/>
          <p:cNvSpPr txBox="1">
            <a:spLocks/>
          </p:cNvSpPr>
          <p:nvPr/>
        </p:nvSpPr>
        <p:spPr>
          <a:xfrm>
            <a:off x="5105400" y="1295400"/>
            <a:ext cx="2133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p>
        </p:txBody>
      </p:sp>
      <p:sp>
        <p:nvSpPr>
          <p:cNvPr id="9" name="TextBox 8"/>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smtClean="0"/>
          </a:p>
          <a:p>
            <a:pPr algn="l"/>
            <a:r>
              <a:rPr lang="en-US" dirty="0" smtClean="0"/>
              <a:t>Philip DeMottie</a:t>
            </a:r>
            <a:endParaRPr lang="en-US" dirty="0"/>
          </a:p>
          <a:p>
            <a:pPr algn="l"/>
            <a:r>
              <a:rPr lang="en-US" dirty="0" smtClean="0"/>
              <a:t>(</a:t>
            </a:r>
            <a:r>
              <a:rPr lang="en-US" dirty="0"/>
              <a:t>516) </a:t>
            </a:r>
            <a:r>
              <a:rPr lang="en-US" dirty="0" smtClean="0"/>
              <a:t>361-4436</a:t>
            </a:r>
          </a:p>
          <a:p>
            <a:pPr algn="l"/>
            <a:r>
              <a:rPr lang="en-US" dirty="0" smtClean="0"/>
              <a:t>pdemottie@ecodomus.com </a:t>
            </a:r>
          </a:p>
          <a:p>
            <a:pPr algn="l"/>
            <a:r>
              <a:rPr lang="en-US" dirty="0" smtClean="0"/>
              <a:t>www.ecodomus.com</a:t>
            </a:r>
            <a:endParaRPr lang="en-US" dirty="0"/>
          </a:p>
          <a:p>
            <a:pPr algn="l"/>
            <a:endParaRPr lang="en-US" dirty="0"/>
          </a:p>
          <a:p>
            <a:pPr algn="l"/>
            <a:r>
              <a:rPr lang="en-US" dirty="0" smtClean="0"/>
              <a:t> </a:t>
            </a:r>
          </a:p>
          <a:p>
            <a:pPr algn="l"/>
            <a:r>
              <a:rPr lang="en-US" dirty="0" smtClean="0"/>
              <a:t> Igor Starkov</a:t>
            </a:r>
          </a:p>
          <a:p>
            <a:pPr algn="l"/>
            <a:r>
              <a:rPr lang="en-US" dirty="0" smtClean="0"/>
              <a:t> (571) 277-6617</a:t>
            </a:r>
          </a:p>
          <a:p>
            <a:pPr algn="l"/>
            <a:r>
              <a:rPr lang="en-US" dirty="0" smtClean="0"/>
              <a:t> igor@ecodomus.com</a:t>
            </a:r>
            <a:endParaRPr lang="en-US" dirty="0"/>
          </a:p>
          <a:p>
            <a:pPr algn="l"/>
            <a:endParaRPr lang="en-US" dirty="0"/>
          </a:p>
        </p:txBody>
      </p:sp>
      <p:sp>
        <p:nvSpPr>
          <p:cNvPr id="11" name="Rectangle 10"/>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5"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2013</a:t>
            </a:r>
            <a:r>
              <a:rPr kumimoji="0" lang="en-US" sz="1000" b="0" i="0" u="none" strike="noStrike" kern="1200" cap="none" spc="0" normalizeH="0" noProof="0" dirty="0" smtClean="0">
                <a:ln>
                  <a:noFill/>
                </a:ln>
                <a:solidFill>
                  <a:schemeClr val="bg1">
                    <a:lumMod val="95000"/>
                  </a:schemeClr>
                </a:solidFill>
                <a:effectLst/>
                <a:uLnTx/>
                <a:uFillTx/>
                <a:latin typeface="+mn-lt"/>
                <a:ea typeface="+mn-ea"/>
                <a:cs typeface="+mn-cs"/>
              </a:rPr>
              <a:t> </a:t>
            </a: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Challenge for Builders</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6"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7"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10-Jan-13</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val="2186520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solidFill>
                  <a:schemeClr val="accent1">
                    <a:lumMod val="75000"/>
                  </a:schemeClr>
                </a:solidFill>
              </a:rPr>
              <a:t> product description</a:t>
            </a:r>
            <a:endParaRPr lang="en-US" sz="2400" dirty="0">
              <a:solidFill>
                <a:schemeClr val="accent1">
                  <a:lumMod val="75000"/>
                </a:schemeClr>
              </a:solidFill>
            </a:endParaRPr>
          </a:p>
        </p:txBody>
      </p:sp>
      <p:sp>
        <p:nvSpPr>
          <p:cNvPr id="15" name="Text Placeholder 14"/>
          <p:cNvSpPr>
            <a:spLocks noGrp="1"/>
          </p:cNvSpPr>
          <p:nvPr>
            <p:ph type="body" sz="half" idx="2"/>
          </p:nvPr>
        </p:nvSpPr>
        <p:spPr/>
        <p:txBody>
          <a:bodyPr/>
          <a:lstStyle/>
          <a:p>
            <a:r>
              <a:rPr lang="en-US" dirty="0"/>
              <a:t>EcoDomus PM ("Project Management") is a </a:t>
            </a:r>
            <a:r>
              <a:rPr lang="en-US" dirty="0" smtClean="0"/>
              <a:t>software </a:t>
            </a:r>
            <a:r>
              <a:rPr lang="en-US" dirty="0"/>
              <a:t>solution dedicated to enabling the usage of Building Information Models (BIM) and Lean processes for managing facility data during new construction, renovation of existing buildings, or just collecting data to create accurate as-</a:t>
            </a:r>
            <a:r>
              <a:rPr lang="en-US" dirty="0" err="1"/>
              <a:t>builts</a:t>
            </a:r>
            <a:r>
              <a:rPr lang="en-US" dirty="0" smtClean="0"/>
              <a:t>.</a:t>
            </a:r>
          </a:p>
          <a:p>
            <a:endParaRPr lang="en-US" dirty="0" smtClean="0"/>
          </a:p>
          <a:p>
            <a:r>
              <a:rPr lang="en-US" dirty="0"/>
              <a:t>EcoDomus PM </a:t>
            </a:r>
            <a:r>
              <a:rPr lang="en-US" dirty="0" smtClean="0"/>
              <a:t>allows </a:t>
            </a:r>
            <a:r>
              <a:rPr lang="en-US" dirty="0"/>
              <a:t>reducing time and costs of collecting and validating design/construction/commissioning </a:t>
            </a:r>
            <a:r>
              <a:rPr lang="en-US" dirty="0" smtClean="0"/>
              <a:t>information using COBie. </a:t>
            </a:r>
            <a:endParaRPr lang="en-US" dirty="0"/>
          </a:p>
        </p:txBody>
      </p:sp>
      <p:sp>
        <p:nvSpPr>
          <p:cNvPr id="9" name="Rectangle 8"/>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0"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2013</a:t>
            </a:r>
            <a:r>
              <a:rPr kumimoji="0" lang="en-US" sz="1000" b="0" i="0" u="none" strike="noStrike" kern="1200" cap="none" spc="0" normalizeH="0" noProof="0" dirty="0" smtClean="0">
                <a:ln>
                  <a:noFill/>
                </a:ln>
                <a:solidFill>
                  <a:schemeClr val="bg1">
                    <a:lumMod val="95000"/>
                  </a:schemeClr>
                </a:solidFill>
                <a:effectLst/>
                <a:uLnTx/>
                <a:uFillTx/>
                <a:latin typeface="+mn-lt"/>
                <a:ea typeface="+mn-ea"/>
                <a:cs typeface="+mn-cs"/>
              </a:rPr>
              <a:t> </a:t>
            </a: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Challenge for Builders</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1"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2"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10-Jan-13</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pic>
        <p:nvPicPr>
          <p:cNvPr id="13" name="Picture 12" descr="C:\Users\seanolcott\Pictures\EcoDomus Work stuff\EcoDomus Functionality\EcoDomus Steps - Designers and Contactor Column view (newpm).bmp"/>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676400"/>
            <a:ext cx="5410200" cy="2530475"/>
          </a:xfrm>
          <a:prstGeom prst="rect">
            <a:avLst/>
          </a:prstGeom>
          <a:noFill/>
          <a:ln>
            <a:solidFill>
              <a:schemeClr val="bg1">
                <a:lumMod val="50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33472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solidFill>
                  <a:schemeClr val="accent1">
                    <a:lumMod val="75000"/>
                  </a:schemeClr>
                </a:solidFill>
              </a:rPr>
              <a:t> product features</a:t>
            </a:r>
            <a:endParaRPr lang="en-US" sz="2400" dirty="0">
              <a:solidFill>
                <a:schemeClr val="accent1">
                  <a:lumMod val="75000"/>
                </a:schemeClr>
              </a:solidFill>
            </a:endParaRPr>
          </a:p>
        </p:txBody>
      </p:sp>
      <p:sp>
        <p:nvSpPr>
          <p:cNvPr id="15" name="Text Placeholder 14"/>
          <p:cNvSpPr>
            <a:spLocks noGrp="1"/>
          </p:cNvSpPr>
          <p:nvPr>
            <p:ph type="body" sz="half" idx="2"/>
          </p:nvPr>
        </p:nvSpPr>
        <p:spPr/>
        <p:txBody>
          <a:bodyPr/>
          <a:lstStyle/>
          <a:p>
            <a:r>
              <a:rPr lang="en-US" dirty="0"/>
              <a:t>EcoDomus PM provides support for COBie throughout the whole construction project lifecycle both online and off-line, on Tablet PCs (like iPad and Windows 8), laptops and desktops, all having a 3D interface. </a:t>
            </a:r>
            <a:endParaRPr lang="en-US" dirty="0" smtClean="0"/>
          </a:p>
          <a:p>
            <a:r>
              <a:rPr lang="en-US" dirty="0" smtClean="0"/>
              <a:t>With </a:t>
            </a:r>
            <a:r>
              <a:rPr lang="en-US" dirty="0"/>
              <a:t>EcoDomus PM you can edit </a:t>
            </a:r>
            <a:r>
              <a:rPr lang="en-US" dirty="0" smtClean="0"/>
              <a:t>COBie </a:t>
            </a:r>
            <a:r>
              <a:rPr lang="en-US" dirty="0"/>
              <a:t>data in a secured online environment in collaborative mode. </a:t>
            </a:r>
            <a:endParaRPr lang="en-US" dirty="0" smtClean="0"/>
          </a:p>
          <a:p>
            <a:r>
              <a:rPr lang="en-US" dirty="0" smtClean="0"/>
              <a:t>EcoDomus </a:t>
            </a:r>
            <a:r>
              <a:rPr lang="en-US" dirty="0"/>
              <a:t>PM provides a unique way for extracting and editing COBie data from Autodesk </a:t>
            </a:r>
            <a:r>
              <a:rPr lang="en-US" dirty="0" smtClean="0"/>
              <a:t>Revit, Bentley AECOsim, Tekla CM, IFCs, </a:t>
            </a:r>
            <a:r>
              <a:rPr lang="en-US" dirty="0" smtClean="0"/>
              <a:t>and other BIM tools </a:t>
            </a:r>
            <a:r>
              <a:rPr lang="en-US" dirty="0"/>
              <a:t>and pushing data back into the model</a:t>
            </a:r>
            <a:r>
              <a:rPr lang="en-US" dirty="0" smtClean="0"/>
              <a:t>.</a:t>
            </a:r>
          </a:p>
          <a:p>
            <a:r>
              <a:rPr lang="en-US" dirty="0" smtClean="0"/>
              <a:t>EcoDomus PM has built-in Quality Control reports helping analyze and improve quality of BIM data.</a:t>
            </a:r>
            <a:endParaRPr lang="en-US" dirty="0"/>
          </a:p>
        </p:txBody>
      </p:sp>
      <p:sp>
        <p:nvSpPr>
          <p:cNvPr id="10" name="Rectangle 9"/>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2013</a:t>
            </a:r>
            <a:r>
              <a:rPr kumimoji="0" lang="en-US" sz="1000" b="0" i="0" u="none" strike="noStrike" kern="1200" cap="none" spc="0" normalizeH="0" noProof="0" dirty="0" smtClean="0">
                <a:ln>
                  <a:noFill/>
                </a:ln>
                <a:solidFill>
                  <a:schemeClr val="bg1">
                    <a:lumMod val="95000"/>
                  </a:schemeClr>
                </a:solidFill>
                <a:effectLst/>
                <a:uLnTx/>
                <a:uFillTx/>
                <a:latin typeface="+mn-lt"/>
                <a:ea typeface="+mn-ea"/>
                <a:cs typeface="+mn-cs"/>
              </a:rPr>
              <a:t> </a:t>
            </a: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Challenge for Builders</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3"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10-Jan-13</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pic>
        <p:nvPicPr>
          <p:cNvPr id="2050" name="Picture 2" descr="Nonconformance Categor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4027" y="1524000"/>
            <a:ext cx="4114800" cy="3319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317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user base</a:t>
            </a:r>
            <a:endParaRPr lang="en-US" dirty="0">
              <a:solidFill>
                <a:schemeClr val="accent1">
                  <a:lumMod val="75000"/>
                </a:schemeClr>
              </a:solidFill>
            </a:endParaRPr>
          </a:p>
        </p:txBody>
      </p:sp>
      <p:sp>
        <p:nvSpPr>
          <p:cNvPr id="3" name="Content Placeholder 2"/>
          <p:cNvSpPr>
            <a:spLocks noGrp="1"/>
          </p:cNvSpPr>
          <p:nvPr>
            <p:ph idx="1"/>
          </p:nvPr>
        </p:nvSpPr>
        <p:spPr>
          <a:xfrm>
            <a:off x="685800" y="1318418"/>
            <a:ext cx="2362200" cy="4525963"/>
          </a:xfrm>
        </p:spPr>
        <p:txBody>
          <a:bodyPr>
            <a:normAutofit/>
          </a:bodyPr>
          <a:lstStyle/>
          <a:p>
            <a:pPr marL="0" indent="0">
              <a:buNone/>
            </a:pPr>
            <a:r>
              <a:rPr lang="en-US" sz="2400" dirty="0" smtClean="0"/>
              <a:t>users</a:t>
            </a:r>
          </a:p>
          <a:p>
            <a:pPr marL="0" indent="0" algn="r">
              <a:buNone/>
            </a:pPr>
            <a:r>
              <a:rPr lang="en-US" sz="2400" dirty="0" smtClean="0"/>
              <a:t> user count:</a:t>
            </a:r>
          </a:p>
          <a:p>
            <a:pPr marL="0" indent="0" algn="r">
              <a:buNone/>
            </a:pPr>
            <a:r>
              <a:rPr lang="en-US" sz="2400" dirty="0" smtClean="0"/>
              <a:t> facility count:</a:t>
            </a:r>
          </a:p>
          <a:p>
            <a:pPr marL="0" indent="0" algn="r">
              <a:buNone/>
            </a:pPr>
            <a:r>
              <a:rPr lang="en-US" sz="2400" dirty="0" smtClean="0"/>
              <a:t>public sector:</a:t>
            </a:r>
          </a:p>
          <a:p>
            <a:pPr marL="0" indent="0" algn="r">
              <a:buNone/>
            </a:pPr>
            <a:r>
              <a:rPr lang="en-US" sz="2400" dirty="0" smtClean="0"/>
              <a:t> private sector: </a:t>
            </a:r>
          </a:p>
          <a:p>
            <a:pPr marL="0" indent="0" algn="r">
              <a:buNone/>
            </a:pPr>
            <a:endParaRPr lang="en-US" sz="2400" dirty="0" smtClean="0"/>
          </a:p>
          <a:p>
            <a:pPr marL="0" indent="0">
              <a:buNone/>
            </a:pPr>
            <a:r>
              <a:rPr lang="en-US" sz="2400" dirty="0" smtClean="0"/>
              <a:t>customers</a:t>
            </a:r>
          </a:p>
          <a:p>
            <a:pPr marL="0" indent="0" algn="r">
              <a:buNone/>
            </a:pPr>
            <a:r>
              <a:rPr lang="en-US" sz="2400" dirty="0" smtClean="0"/>
              <a:t>name:</a:t>
            </a:r>
          </a:p>
          <a:p>
            <a:pPr marL="0" indent="0" algn="r">
              <a:buNone/>
            </a:pPr>
            <a:r>
              <a:rPr lang="en-US" sz="2400" dirty="0" smtClean="0"/>
              <a:t> name:</a:t>
            </a:r>
          </a:p>
          <a:p>
            <a:pPr marL="0" indent="0" algn="r">
              <a:buNone/>
            </a:pPr>
            <a:r>
              <a:rPr lang="en-US" sz="2400" dirty="0" smtClean="0"/>
              <a:t> name:</a:t>
            </a:r>
            <a:endParaRPr lang="en-US" sz="2400" dirty="0"/>
          </a:p>
        </p:txBody>
      </p:sp>
      <p:sp>
        <p:nvSpPr>
          <p:cNvPr id="8" name="Content Placeholder 2"/>
          <p:cNvSpPr txBox="1">
            <a:spLocks/>
          </p:cNvSpPr>
          <p:nvPr/>
        </p:nvSpPr>
        <p:spPr>
          <a:xfrm>
            <a:off x="5105400" y="1295400"/>
            <a:ext cx="2133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p>
        </p:txBody>
      </p:sp>
      <p:sp>
        <p:nvSpPr>
          <p:cNvPr id="9" name="TextBox 8"/>
          <p:cNvSpPr txBox="1"/>
          <p:nvPr/>
        </p:nvSpPr>
        <p:spPr>
          <a:xfrm>
            <a:off x="3200400" y="1295400"/>
            <a:ext cx="55626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smtClean="0"/>
          </a:p>
          <a:p>
            <a:pPr algn="l"/>
            <a:r>
              <a:rPr lang="en-US" dirty="0" smtClean="0"/>
              <a:t> N/A</a:t>
            </a:r>
            <a:endParaRPr lang="en-US" dirty="0"/>
          </a:p>
          <a:p>
            <a:pPr algn="l"/>
            <a:r>
              <a:rPr lang="en-US" dirty="0" smtClean="0"/>
              <a:t> N/A</a:t>
            </a:r>
            <a:endParaRPr lang="en-US" dirty="0"/>
          </a:p>
          <a:p>
            <a:pPr algn="l"/>
            <a:r>
              <a:rPr lang="en-US" dirty="0" smtClean="0"/>
              <a:t> N/A</a:t>
            </a:r>
          </a:p>
          <a:p>
            <a:pPr algn="l"/>
            <a:r>
              <a:rPr lang="en-US" dirty="0" smtClean="0"/>
              <a:t> N/A</a:t>
            </a:r>
            <a:endParaRPr lang="en-US" dirty="0"/>
          </a:p>
          <a:p>
            <a:pPr algn="l"/>
            <a:r>
              <a:rPr lang="en-US" dirty="0" smtClean="0"/>
              <a:t> </a:t>
            </a:r>
          </a:p>
          <a:p>
            <a:pPr algn="l"/>
            <a:endParaRPr lang="en-US" dirty="0" smtClean="0"/>
          </a:p>
          <a:p>
            <a:pPr algn="l"/>
            <a:r>
              <a:rPr lang="en-US" dirty="0" smtClean="0"/>
              <a:t>General Services Administration (GSA)</a:t>
            </a:r>
          </a:p>
          <a:p>
            <a:pPr algn="l"/>
            <a:r>
              <a:rPr lang="en-US" dirty="0" smtClean="0"/>
              <a:t>Kaiser Permanente</a:t>
            </a:r>
          </a:p>
          <a:p>
            <a:pPr algn="l"/>
            <a:r>
              <a:rPr lang="en-US" dirty="0" smtClean="0"/>
              <a:t>University of Southern California</a:t>
            </a:r>
            <a:endParaRPr lang="en-US" dirty="0"/>
          </a:p>
          <a:p>
            <a:pPr algn="l"/>
            <a:endParaRPr lang="en-US" dirty="0"/>
          </a:p>
        </p:txBody>
      </p:sp>
      <p:sp>
        <p:nvSpPr>
          <p:cNvPr id="11" name="Rectangle 10"/>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5"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2013</a:t>
            </a:r>
            <a:r>
              <a:rPr kumimoji="0" lang="en-US" sz="1000" b="0" i="0" u="none" strike="noStrike" kern="1200" cap="none" spc="0" normalizeH="0" noProof="0" dirty="0" smtClean="0">
                <a:ln>
                  <a:noFill/>
                </a:ln>
                <a:solidFill>
                  <a:schemeClr val="bg1">
                    <a:lumMod val="95000"/>
                  </a:schemeClr>
                </a:solidFill>
                <a:effectLst/>
                <a:uLnTx/>
                <a:uFillTx/>
                <a:latin typeface="+mn-lt"/>
                <a:ea typeface="+mn-ea"/>
                <a:cs typeface="+mn-cs"/>
              </a:rPr>
              <a:t> </a:t>
            </a: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Challenge for Builders</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6"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7"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10-Jan-13</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val="3946318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tested product</a:t>
            </a:r>
            <a:endParaRPr lang="en-US" dirty="0">
              <a:solidFill>
                <a:schemeClr val="accent1">
                  <a:lumMod val="75000"/>
                </a:schemeClr>
              </a:solidFill>
            </a:endParaRPr>
          </a:p>
        </p:txBody>
      </p:sp>
      <p:sp>
        <p:nvSpPr>
          <p:cNvPr id="3" name="Content Placeholder 2"/>
          <p:cNvSpPr>
            <a:spLocks noGrp="1"/>
          </p:cNvSpPr>
          <p:nvPr>
            <p:ph idx="1"/>
          </p:nvPr>
        </p:nvSpPr>
        <p:spPr>
          <a:xfrm>
            <a:off x="381000" y="1295400"/>
            <a:ext cx="2667000" cy="4572000"/>
          </a:xfrm>
        </p:spPr>
        <p:txBody>
          <a:bodyPr>
            <a:normAutofit/>
          </a:bodyPr>
          <a:lstStyle/>
          <a:p>
            <a:pPr marL="0" indent="0" algn="r">
              <a:buNone/>
            </a:pPr>
            <a:r>
              <a:rPr lang="en-US" sz="2400" dirty="0" smtClean="0"/>
              <a:t> product name:</a:t>
            </a:r>
          </a:p>
          <a:p>
            <a:pPr marL="0" indent="0" algn="r">
              <a:buNone/>
            </a:pPr>
            <a:endParaRPr lang="en-US" sz="2400" dirty="0" smtClean="0"/>
          </a:p>
          <a:p>
            <a:pPr marL="0" indent="0" algn="r">
              <a:buNone/>
            </a:pPr>
            <a:r>
              <a:rPr lang="en-US" sz="2400" dirty="0" smtClean="0"/>
              <a:t> product version:</a:t>
            </a:r>
          </a:p>
          <a:p>
            <a:pPr marL="0" indent="0" algn="r">
              <a:buNone/>
            </a:pPr>
            <a:endParaRPr lang="en-US" sz="2400" dirty="0" smtClean="0"/>
          </a:p>
          <a:p>
            <a:pPr marL="0" indent="0" algn="r">
              <a:buNone/>
            </a:pPr>
            <a:r>
              <a:rPr lang="en-US" sz="2400" dirty="0" smtClean="0"/>
              <a:t>PC or Cloud:</a:t>
            </a:r>
          </a:p>
          <a:p>
            <a:pPr marL="0" indent="0" algn="r">
              <a:buNone/>
            </a:pPr>
            <a:endParaRPr lang="en-US" sz="2400" dirty="0" smtClean="0"/>
          </a:p>
          <a:p>
            <a:pPr marL="0" indent="0" algn="r">
              <a:buNone/>
            </a:pPr>
            <a:r>
              <a:rPr lang="en-US" sz="2400" dirty="0" smtClean="0"/>
              <a:t>website:</a:t>
            </a:r>
          </a:p>
          <a:p>
            <a:pPr marL="0" indent="0" algn="r">
              <a:buNone/>
            </a:pPr>
            <a:endParaRPr lang="en-US" sz="2400" dirty="0"/>
          </a:p>
        </p:txBody>
      </p:sp>
      <p:sp>
        <p:nvSpPr>
          <p:cNvPr id="10" name="TextBox 9"/>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r>
              <a:rPr lang="en-US" dirty="0"/>
              <a:t> </a:t>
            </a:r>
            <a:r>
              <a:rPr lang="en-US" dirty="0" smtClean="0"/>
              <a:t>EcoDomus PM</a:t>
            </a:r>
            <a:endParaRPr lang="en-US" dirty="0"/>
          </a:p>
          <a:p>
            <a:pPr algn="l"/>
            <a:endParaRPr lang="en-US" dirty="0"/>
          </a:p>
          <a:p>
            <a:pPr algn="l"/>
            <a:r>
              <a:rPr lang="en-US" dirty="0" smtClean="0"/>
              <a:t> </a:t>
            </a:r>
            <a:r>
              <a:rPr lang="en-US" dirty="0" err="1" smtClean="0"/>
              <a:t>SaaS</a:t>
            </a:r>
            <a:endParaRPr lang="en-US" dirty="0"/>
          </a:p>
          <a:p>
            <a:pPr algn="l"/>
            <a:endParaRPr lang="en-US" dirty="0"/>
          </a:p>
          <a:p>
            <a:pPr algn="l"/>
            <a:r>
              <a:rPr lang="en-US" dirty="0" smtClean="0"/>
              <a:t>Cloud</a:t>
            </a:r>
            <a:endParaRPr lang="en-US" dirty="0"/>
          </a:p>
          <a:p>
            <a:pPr algn="l"/>
            <a:endParaRPr lang="en-US" dirty="0"/>
          </a:p>
          <a:p>
            <a:pPr algn="l"/>
            <a:r>
              <a:rPr lang="en-US" dirty="0" smtClean="0"/>
              <a:t> </a:t>
            </a:r>
            <a:r>
              <a:rPr lang="en-US" dirty="0" smtClean="0"/>
              <a:t>www.ecodomus.com</a:t>
            </a:r>
            <a:endParaRPr lang="en-US" dirty="0"/>
          </a:p>
          <a:p>
            <a:pPr algn="l"/>
            <a:r>
              <a:rPr lang="en-US" dirty="0" smtClean="0"/>
              <a:t> </a:t>
            </a:r>
            <a:endParaRPr lang="en-US" dirty="0"/>
          </a:p>
        </p:txBody>
      </p:sp>
      <p:sp>
        <p:nvSpPr>
          <p:cNvPr id="9" name="Rectangle 8"/>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4"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2013</a:t>
            </a:r>
            <a:r>
              <a:rPr kumimoji="0" lang="en-US" sz="1000" b="0" i="0" u="none" strike="noStrike" kern="1200" cap="none" spc="0" normalizeH="0" noProof="0" dirty="0" smtClean="0">
                <a:ln>
                  <a:noFill/>
                </a:ln>
                <a:solidFill>
                  <a:schemeClr val="bg1">
                    <a:lumMod val="95000"/>
                  </a:schemeClr>
                </a:solidFill>
                <a:effectLst/>
                <a:uLnTx/>
                <a:uFillTx/>
                <a:latin typeface="+mn-lt"/>
                <a:ea typeface="+mn-ea"/>
                <a:cs typeface="+mn-cs"/>
              </a:rPr>
              <a:t> </a:t>
            </a: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Challenge for Builders</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5"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6"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10-Jan-13</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val="1296227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228600" y="1143000"/>
          <a:ext cx="8458200" cy="4572000"/>
        </p:xfrm>
        <a:graphic>
          <a:graphicData uri="http://schemas.openxmlformats.org/drawingml/2006/table">
            <a:tbl>
              <a:tblPr firstRow="1" bandRow="1">
                <a:tableStyleId>{5C22544A-7EE6-4342-B048-85BDC9FD1C3A}</a:tableStyleId>
              </a:tblPr>
              <a:tblGrid>
                <a:gridCol w="3352800"/>
                <a:gridCol w="2811650"/>
                <a:gridCol w="1146875"/>
                <a:gridCol w="1146875"/>
              </a:tblGrid>
              <a:tr h="376770">
                <a:tc>
                  <a:txBody>
                    <a:bodyPr/>
                    <a:lstStyle/>
                    <a:p>
                      <a:pPr algn="ctr"/>
                      <a:r>
                        <a:rPr lang="en-US" sz="1600" dirty="0" smtClean="0"/>
                        <a:t>information</a:t>
                      </a:r>
                      <a:endParaRPr lang="en-US" sz="1600" dirty="0"/>
                    </a:p>
                  </a:txBody>
                  <a:tcPr/>
                </a:tc>
                <a:tc>
                  <a:txBody>
                    <a:bodyPr/>
                    <a:lstStyle/>
                    <a:p>
                      <a:pPr algn="ctr"/>
                      <a:r>
                        <a:rPr lang="en-US" sz="1600" dirty="0" err="1" smtClean="0"/>
                        <a:t>COBie.Sheet</a:t>
                      </a:r>
                      <a:r>
                        <a:rPr lang="en-US" sz="1600" dirty="0" smtClean="0"/>
                        <a:t>*</a:t>
                      </a:r>
                      <a:endParaRPr lang="en-US" sz="1600" dirty="0"/>
                    </a:p>
                  </a:txBody>
                  <a:tcPr/>
                </a:tc>
                <a:tc>
                  <a:txBody>
                    <a:bodyPr/>
                    <a:lstStyle/>
                    <a:p>
                      <a:pPr algn="ctr"/>
                      <a:r>
                        <a:rPr lang="en-US" sz="1600" dirty="0" smtClean="0"/>
                        <a:t>Imported</a:t>
                      </a:r>
                      <a:endParaRPr lang="en-US" sz="1600" dirty="0"/>
                    </a:p>
                  </a:txBody>
                  <a:tcPr/>
                </a:tc>
                <a:tc>
                  <a:txBody>
                    <a:bodyPr/>
                    <a:lstStyle/>
                    <a:p>
                      <a:pPr algn="ctr"/>
                      <a:r>
                        <a:rPr lang="en-US" sz="1600" dirty="0" smtClean="0"/>
                        <a:t>Exported</a:t>
                      </a:r>
                      <a:endParaRPr lang="en-US" sz="1600" dirty="0"/>
                    </a:p>
                  </a:txBody>
                  <a:tcPr/>
                </a:tc>
              </a:tr>
              <a:tr h="385230">
                <a:tc>
                  <a:txBody>
                    <a:bodyPr/>
                    <a:lstStyle/>
                    <a:p>
                      <a:r>
                        <a:rPr kumimoji="0" lang="en-US" sz="1600" b="0" i="0" u="none" strike="noStrike" cap="none" normalizeH="0" baseline="0" dirty="0" smtClean="0">
                          <a:ln>
                            <a:noFill/>
                          </a:ln>
                          <a:solidFill>
                            <a:schemeClr val="tx1"/>
                          </a:solidFill>
                          <a:effectLst/>
                          <a:latin typeface="+mn-lt"/>
                          <a:ea typeface="Times New Roman" pitchFamily="18" charset="0"/>
                          <a:cs typeface="Calibri" pitchFamily="34" charset="0"/>
                        </a:rPr>
                        <a:t>spaces and equipment </a:t>
                      </a:r>
                      <a:endParaRPr lang="en-US" sz="1600" b="0" dirty="0">
                        <a:latin typeface="+mn-lt"/>
                      </a:endParaRPr>
                    </a:p>
                  </a:txBody>
                  <a:tcPr anchor="ctr"/>
                </a:tc>
                <a:tc>
                  <a:txBody>
                    <a:bodyPr/>
                    <a:lstStyle/>
                    <a:p>
                      <a:r>
                        <a:rPr lang="en-US" sz="1600" dirty="0" smtClean="0"/>
                        <a:t>Space,</a:t>
                      </a:r>
                      <a:r>
                        <a:rPr lang="en-US" sz="1600" baseline="0" dirty="0" smtClean="0"/>
                        <a:t> Type, Component</a:t>
                      </a:r>
                      <a:endParaRPr lang="en-US" sz="1600" dirty="0"/>
                    </a:p>
                  </a:txBody>
                  <a:tcPr anchor="ctr"/>
                </a:tc>
                <a:tc>
                  <a:txBody>
                    <a:bodyPr/>
                    <a:lstStyle/>
                    <a:p>
                      <a:pPr algn="ct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a:solidFill>
                          <a:schemeClr val="bg1">
                            <a:lumMod val="65000"/>
                          </a:schemeClr>
                        </a:solidFill>
                      </a:endParaRPr>
                    </a:p>
                  </a:txBody>
                  <a:tcPr anchor="ctr"/>
                </a:tc>
                <a:tc>
                  <a:txBody>
                    <a:bodyPr/>
                    <a:lstStyle/>
                    <a:p>
                      <a:pPr algn="ct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a:solidFill>
                          <a:schemeClr val="bg1">
                            <a:lumMod val="65000"/>
                          </a:schemeClr>
                        </a:solidFill>
                      </a:endParaRPr>
                    </a:p>
                  </a:txBody>
                  <a:tcPr anchor="ctr"/>
                </a:tc>
              </a:tr>
              <a:tr h="381000">
                <a:tc>
                  <a:txBody>
                    <a:bodyPr/>
                    <a:lstStyle/>
                    <a:p>
                      <a:r>
                        <a:rPr lang="en-US" sz="1600" b="0" dirty="0" smtClean="0">
                          <a:latin typeface="+mn-lt"/>
                        </a:rPr>
                        <a:t>space and equipment properties</a:t>
                      </a:r>
                      <a:endParaRPr lang="en-US" sz="1600" b="0" dirty="0">
                        <a:latin typeface="+mn-lt"/>
                      </a:endParaRPr>
                    </a:p>
                  </a:txBody>
                  <a:tcPr anchor="ctr"/>
                </a:tc>
                <a:tc>
                  <a:txBody>
                    <a:bodyPr/>
                    <a:lstStyle/>
                    <a:p>
                      <a:r>
                        <a:rPr lang="en-US" sz="1600" dirty="0" smtClean="0"/>
                        <a:t>Attribute</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r>
              <a:tr h="381000">
                <a:tc>
                  <a:txBody>
                    <a:bodyPr/>
                    <a:lstStyle/>
                    <a:p>
                      <a:r>
                        <a:rPr lang="en-US" sz="1600" b="0" dirty="0" smtClean="0">
                          <a:latin typeface="+mn-lt"/>
                        </a:rPr>
                        <a:t>equipment PM/safety</a:t>
                      </a:r>
                      <a:r>
                        <a:rPr lang="en-US" sz="1600" b="0" baseline="0" dirty="0" smtClean="0">
                          <a:latin typeface="+mn-lt"/>
                        </a:rPr>
                        <a:t> procedures</a:t>
                      </a:r>
                      <a:endParaRPr lang="en-US" sz="1600" b="0" dirty="0">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Job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r>
              <a:tr h="381000">
                <a:tc>
                  <a:txBody>
                    <a:bodyPr/>
                    <a:lstStyle/>
                    <a:p>
                      <a:r>
                        <a:rPr lang="en-US" sz="1600" b="0" dirty="0" smtClean="0">
                          <a:latin typeface="+mn-lt"/>
                        </a:rPr>
                        <a:t>equipment safety</a:t>
                      </a:r>
                      <a:r>
                        <a:rPr lang="en-US" sz="1600" b="0" baseline="0" dirty="0" smtClean="0">
                          <a:latin typeface="+mn-lt"/>
                        </a:rPr>
                        <a:t> procedures</a:t>
                      </a:r>
                      <a:endParaRPr lang="en-US" sz="1600" b="0" dirty="0">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Job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r>
              <a:tr h="381000">
                <a:tc>
                  <a:txBody>
                    <a:bodyPr/>
                    <a:lstStyle/>
                    <a:p>
                      <a:r>
                        <a:rPr lang="en-US" sz="1600" b="0" dirty="0" smtClean="0">
                          <a:latin typeface="+mn-lt"/>
                        </a:rPr>
                        <a:t>equipment replacement parts</a:t>
                      </a:r>
                      <a:endParaRPr lang="en-US" sz="1600" b="0" dirty="0">
                        <a:latin typeface="+mn-lt"/>
                      </a:endParaRPr>
                    </a:p>
                  </a:txBody>
                  <a:tcPr anchor="ctr"/>
                </a:tc>
                <a:tc>
                  <a:txBody>
                    <a:bodyPr/>
                    <a:lstStyle/>
                    <a:p>
                      <a:r>
                        <a:rPr lang="en-US" sz="1600" dirty="0" smtClean="0"/>
                        <a:t>Spare</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r>
              <a:tr h="381000">
                <a:tc>
                  <a:txBody>
                    <a:bodyPr/>
                    <a:lstStyle/>
                    <a:p>
                      <a:r>
                        <a:rPr lang="en-US" sz="1600" b="0" dirty="0" smtClean="0">
                          <a:latin typeface="+mn-lt"/>
                        </a:rPr>
                        <a:t>pm materials,</a:t>
                      </a:r>
                      <a:r>
                        <a:rPr lang="en-US" sz="1600" b="0" baseline="0" dirty="0" smtClean="0">
                          <a:latin typeface="+mn-lt"/>
                        </a:rPr>
                        <a:t> tools, training</a:t>
                      </a:r>
                      <a:endParaRPr lang="en-US" sz="1600" b="0" dirty="0">
                        <a:latin typeface="+mn-lt"/>
                      </a:endParaRPr>
                    </a:p>
                  </a:txBody>
                  <a:tcPr anchor="ctr"/>
                </a:tc>
                <a:tc>
                  <a:txBody>
                    <a:bodyPr/>
                    <a:lstStyle/>
                    <a:p>
                      <a:r>
                        <a:rPr lang="en-US" sz="1600" dirty="0" smtClean="0"/>
                        <a:t>Resource</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r>
              <a:tr h="381000">
                <a:tc>
                  <a:txBody>
                    <a:bodyPr/>
                    <a:lstStyle/>
                    <a:p>
                      <a:r>
                        <a:rPr lang="en-US" sz="1600" b="0" dirty="0" smtClean="0">
                          <a:latin typeface="+mn-lt"/>
                        </a:rPr>
                        <a:t>spatial zones</a:t>
                      </a:r>
                      <a:endParaRPr lang="en-US" sz="1600" b="0" dirty="0">
                        <a:latin typeface="+mn-lt"/>
                      </a:endParaRPr>
                    </a:p>
                  </a:txBody>
                  <a:tcPr anchor="ctr"/>
                </a:tc>
                <a:tc>
                  <a:txBody>
                    <a:bodyPr/>
                    <a:lstStyle/>
                    <a:p>
                      <a:r>
                        <a:rPr lang="en-US" sz="1600" dirty="0" smtClean="0"/>
                        <a:t>Zone</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r>
              <a:tr h="381000">
                <a:tc>
                  <a:txBody>
                    <a:bodyPr/>
                    <a:lstStyle/>
                    <a:p>
                      <a:r>
                        <a:rPr lang="en-US" sz="1600" b="0" dirty="0" smtClean="0">
                          <a:latin typeface="+mn-lt"/>
                        </a:rPr>
                        <a:t>equipment</a:t>
                      </a:r>
                      <a:r>
                        <a:rPr lang="en-US" sz="1600" b="0" baseline="0" dirty="0" smtClean="0">
                          <a:latin typeface="+mn-lt"/>
                        </a:rPr>
                        <a:t> </a:t>
                      </a:r>
                      <a:r>
                        <a:rPr lang="en-US" sz="1600" b="0" dirty="0" smtClean="0">
                          <a:latin typeface="+mn-lt"/>
                        </a:rPr>
                        <a:t>systems</a:t>
                      </a:r>
                      <a:endParaRPr lang="en-US" sz="1600" b="0" dirty="0">
                        <a:latin typeface="+mn-lt"/>
                      </a:endParaRPr>
                    </a:p>
                  </a:txBody>
                  <a:tcPr anchor="ctr"/>
                </a:tc>
                <a:tc>
                  <a:txBody>
                    <a:bodyPr/>
                    <a:lstStyle/>
                    <a:p>
                      <a:r>
                        <a:rPr lang="en-US" sz="1600" dirty="0" smtClean="0"/>
                        <a:t>System</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r>
              <a:tr h="381000">
                <a:tc>
                  <a:txBody>
                    <a:bodyPr/>
                    <a:lstStyle/>
                    <a:p>
                      <a:r>
                        <a:rPr lang="en-US" sz="1600" b="0" dirty="0" smtClean="0">
                          <a:latin typeface="+mn-lt"/>
                        </a:rPr>
                        <a:t>system operations procedures</a:t>
                      </a:r>
                      <a:endParaRPr lang="en-US" sz="1600" b="0" dirty="0">
                        <a:latin typeface="+mn-lt"/>
                      </a:endParaRPr>
                    </a:p>
                  </a:txBody>
                  <a:tcPr anchor="ctr"/>
                </a:tc>
                <a:tc>
                  <a:txBody>
                    <a:bodyPr/>
                    <a:lstStyle/>
                    <a:p>
                      <a:r>
                        <a:rPr lang="en-US" sz="1600" dirty="0" smtClean="0"/>
                        <a:t>Job</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r>
              <a:tr h="381000">
                <a:tc>
                  <a:txBody>
                    <a:bodyPr/>
                    <a:lstStyle/>
                    <a:p>
                      <a:r>
                        <a:rPr lang="en-US" sz="1600" b="0" dirty="0" smtClean="0">
                          <a:latin typeface="+mn-lt"/>
                        </a:rPr>
                        <a:t>suppliers, manufacturers, etc…</a:t>
                      </a:r>
                      <a:endParaRPr lang="en-US" sz="1600" b="0" dirty="0">
                        <a:latin typeface="+mn-lt"/>
                      </a:endParaRPr>
                    </a:p>
                  </a:txBody>
                  <a:tcPr anchor="ctr"/>
                </a:tc>
                <a:tc>
                  <a:txBody>
                    <a:bodyPr/>
                    <a:lstStyle/>
                    <a:p>
                      <a:r>
                        <a:rPr lang="en-US" sz="1600" dirty="0" smtClean="0"/>
                        <a:t>Contact</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r>
              <a:tr h="381000">
                <a:tc>
                  <a:txBody>
                    <a:bodyPr/>
                    <a:lstStyle/>
                    <a:p>
                      <a:r>
                        <a:rPr lang="en-US" sz="1600" b="0" dirty="0" smtClean="0">
                          <a:latin typeface="+mn-lt"/>
                        </a:rPr>
                        <a:t>handover documents</a:t>
                      </a:r>
                      <a:endParaRPr lang="en-US" sz="1600" b="0" dirty="0">
                        <a:latin typeface="+mn-lt"/>
                      </a:endParaRPr>
                    </a:p>
                  </a:txBody>
                  <a:tcPr anchor="ctr"/>
                </a:tc>
                <a:tc>
                  <a:txBody>
                    <a:bodyPr/>
                    <a:lstStyle/>
                    <a:p>
                      <a:r>
                        <a:rPr lang="en-US" sz="1600" dirty="0" smtClean="0"/>
                        <a:t>Document</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339933"/>
                          </a:solidFill>
                          <a:sym typeface="Wingdings 2"/>
                        </a:rPr>
                        <a:t></a:t>
                      </a:r>
                      <a:r>
                        <a:rPr lang="en-US" sz="1600" b="1" dirty="0" smtClean="0">
                          <a:solidFill>
                            <a:schemeClr val="bg1">
                              <a:lumMod val="65000"/>
                            </a:schemeClr>
                          </a:solidFill>
                          <a:sym typeface="Wingdings 2"/>
                        </a:rPr>
                        <a:t></a:t>
                      </a:r>
                      <a:endParaRPr lang="en-US" sz="1600" b="1" dirty="0" smtClean="0">
                        <a:solidFill>
                          <a:schemeClr val="bg1">
                            <a:lumMod val="65000"/>
                          </a:schemeClr>
                        </a:solidFill>
                      </a:endParaRPr>
                    </a:p>
                  </a:txBody>
                  <a:tcPr anchor="ctr"/>
                </a:tc>
              </a:tr>
            </a:tbl>
          </a:graphicData>
        </a:graphic>
      </p:graphicFrame>
      <p:sp>
        <p:nvSpPr>
          <p:cNvPr id="10" name="Rectangle 9"/>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4"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2013</a:t>
            </a:r>
            <a:r>
              <a:rPr kumimoji="0" lang="en-US" sz="1000" b="0" i="0" u="none" strike="noStrike" kern="1200" cap="none" spc="0" normalizeH="0" noProof="0" dirty="0" smtClean="0">
                <a:ln>
                  <a:noFill/>
                </a:ln>
                <a:solidFill>
                  <a:schemeClr val="bg1">
                    <a:lumMod val="95000"/>
                  </a:schemeClr>
                </a:solidFill>
                <a:effectLst/>
                <a:uLnTx/>
                <a:uFillTx/>
                <a:latin typeface="+mn-lt"/>
                <a:ea typeface="+mn-ea"/>
                <a:cs typeface="+mn-cs"/>
              </a:rPr>
              <a:t> </a:t>
            </a: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Challenge for Builders</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5"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6"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10-Jan-13</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1" name="TextBox 10"/>
          <p:cNvSpPr txBox="1"/>
          <p:nvPr/>
        </p:nvSpPr>
        <p:spPr>
          <a:xfrm>
            <a:off x="228600" y="6019800"/>
            <a:ext cx="3699282" cy="276999"/>
          </a:xfrm>
          <a:prstGeom prst="rect">
            <a:avLst/>
          </a:prstGeom>
          <a:noFill/>
        </p:spPr>
        <p:txBody>
          <a:bodyPr wrap="none" rtlCol="0">
            <a:spAutoFit/>
          </a:bodyPr>
          <a:lstStyle/>
          <a:p>
            <a:r>
              <a:rPr lang="en-US" sz="1200" dirty="0" smtClean="0"/>
              <a:t>* and supporting COBie sheets as required per standard.</a:t>
            </a:r>
            <a:endParaRPr lang="en-US" sz="1200" dirty="0"/>
          </a:p>
        </p:txBody>
      </p:sp>
      <p:sp>
        <p:nvSpPr>
          <p:cNvPr id="1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Builders’ COBie challenge scope</a:t>
            </a:r>
            <a:endParaRPr lang="en-US" dirty="0">
              <a:solidFill>
                <a:schemeClr val="accent1">
                  <a:lumMod val="75000"/>
                </a:schemeClr>
              </a:solidFill>
            </a:endParaRPr>
          </a:p>
        </p:txBody>
      </p:sp>
    </p:spTree>
    <p:extLst>
      <p:ext uri="{BB962C8B-B14F-4D97-AF65-F5344CB8AC3E}">
        <p14:creationId xmlns:p14="http://schemas.microsoft.com/office/powerpoint/2010/main" val="4215279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configuration</a:t>
            </a:r>
            <a:endParaRPr lang="en-US" dirty="0">
              <a:solidFill>
                <a:schemeClr val="accent1">
                  <a:lumMod val="75000"/>
                </a:schemeClr>
              </a:solidFill>
            </a:endParaRPr>
          </a:p>
        </p:txBody>
      </p:sp>
      <p:sp>
        <p:nvSpPr>
          <p:cNvPr id="9" name="Rectangle 8"/>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3"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2013</a:t>
            </a:r>
            <a:r>
              <a:rPr kumimoji="0" lang="en-US" sz="1000" b="0" i="0" u="none" strike="noStrike" kern="1200" cap="none" spc="0" normalizeH="0" noProof="0" dirty="0" smtClean="0">
                <a:ln>
                  <a:noFill/>
                </a:ln>
                <a:solidFill>
                  <a:schemeClr val="bg1">
                    <a:lumMod val="95000"/>
                  </a:schemeClr>
                </a:solidFill>
                <a:effectLst/>
                <a:uLnTx/>
                <a:uFillTx/>
                <a:latin typeface="+mn-lt"/>
                <a:ea typeface="+mn-ea"/>
                <a:cs typeface="+mn-cs"/>
              </a:rPr>
              <a:t> </a:t>
            </a: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Challenge for Builders</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4"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5"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10-Jan-13</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1" name="TextBox 10"/>
          <p:cNvSpPr txBox="1"/>
          <p:nvPr/>
        </p:nvSpPr>
        <p:spPr>
          <a:xfrm>
            <a:off x="1524000" y="1981200"/>
            <a:ext cx="5715000" cy="369332"/>
          </a:xfrm>
          <a:prstGeom prst="rect">
            <a:avLst/>
          </a:prstGeom>
          <a:noFill/>
        </p:spPr>
        <p:txBody>
          <a:bodyPr wrap="square" rtlCol="0">
            <a:spAutoFit/>
          </a:bodyPr>
          <a:lstStyle/>
          <a:p>
            <a:pPr algn="ctr"/>
            <a:r>
              <a:rPr lang="en-US" dirty="0" smtClean="0"/>
              <a:t>Please see the accompanying documentation</a:t>
            </a:r>
            <a:endParaRPr lang="en-US" dirty="0"/>
          </a:p>
        </p:txBody>
      </p:sp>
    </p:spTree>
    <p:extLst>
      <p:ext uri="{BB962C8B-B14F-4D97-AF65-F5344CB8AC3E}">
        <p14:creationId xmlns:p14="http://schemas.microsoft.com/office/powerpoint/2010/main" val="170591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process</a:t>
            </a:r>
            <a:endParaRPr lang="en-US" dirty="0">
              <a:solidFill>
                <a:schemeClr val="accent1">
                  <a:lumMod val="75000"/>
                </a:schemeClr>
              </a:solidFill>
            </a:endParaRPr>
          </a:p>
        </p:txBody>
      </p:sp>
      <p:sp>
        <p:nvSpPr>
          <p:cNvPr id="7" name="TextBox 6"/>
          <p:cNvSpPr txBox="1"/>
          <p:nvPr/>
        </p:nvSpPr>
        <p:spPr>
          <a:xfrm>
            <a:off x="1524000" y="1981200"/>
            <a:ext cx="5715000" cy="369332"/>
          </a:xfrm>
          <a:prstGeom prst="rect">
            <a:avLst/>
          </a:prstGeom>
          <a:noFill/>
        </p:spPr>
        <p:txBody>
          <a:bodyPr wrap="square" rtlCol="0">
            <a:spAutoFit/>
          </a:bodyPr>
          <a:lstStyle/>
          <a:p>
            <a:pPr algn="ctr"/>
            <a:r>
              <a:rPr lang="en-US" dirty="0" smtClean="0"/>
              <a:t>Please see the accompanying documentation</a:t>
            </a:r>
            <a:endParaRPr lang="en-US" dirty="0"/>
          </a:p>
        </p:txBody>
      </p:sp>
      <p:sp>
        <p:nvSpPr>
          <p:cNvPr id="9" name="Rectangle 8"/>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3"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2013</a:t>
            </a:r>
            <a:r>
              <a:rPr kumimoji="0" lang="en-US" sz="1000" b="0" i="0" u="none" strike="noStrike" kern="1200" cap="none" spc="0" normalizeH="0" noProof="0" dirty="0" smtClean="0">
                <a:ln>
                  <a:noFill/>
                </a:ln>
                <a:solidFill>
                  <a:schemeClr val="bg1">
                    <a:lumMod val="95000"/>
                  </a:schemeClr>
                </a:solidFill>
                <a:effectLst/>
                <a:uLnTx/>
                <a:uFillTx/>
                <a:latin typeface="+mn-lt"/>
                <a:ea typeface="+mn-ea"/>
                <a:cs typeface="+mn-cs"/>
              </a:rPr>
              <a:t> </a:t>
            </a: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Challenge for Builders</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4"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5"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10-Jan-13</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val="1521454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COBie savings – single project</a:t>
            </a:r>
            <a:endParaRPr lang="en-US" dirty="0">
              <a:solidFill>
                <a:schemeClr val="accent1">
                  <a:lumMod val="75000"/>
                </a:schemeClr>
              </a:solidFill>
            </a:endParaRPr>
          </a:p>
        </p:txBody>
      </p:sp>
      <p:sp>
        <p:nvSpPr>
          <p:cNvPr id="7" name="TextBox 6"/>
          <p:cNvSpPr txBox="1"/>
          <p:nvPr/>
        </p:nvSpPr>
        <p:spPr>
          <a:xfrm>
            <a:off x="762000" y="1295400"/>
            <a:ext cx="3962400" cy="1200329"/>
          </a:xfrm>
          <a:prstGeom prst="rect">
            <a:avLst/>
          </a:prstGeom>
          <a:noFill/>
        </p:spPr>
        <p:txBody>
          <a:bodyPr wrap="square" rtlCol="0">
            <a:spAutoFit/>
          </a:bodyPr>
          <a:lstStyle/>
          <a:p>
            <a:r>
              <a:rPr lang="en-US" dirty="0" smtClean="0"/>
              <a:t>building type </a:t>
            </a:r>
          </a:p>
          <a:p>
            <a:r>
              <a:rPr lang="en-US" dirty="0" smtClean="0"/>
              <a:t>floors</a:t>
            </a:r>
          </a:p>
          <a:p>
            <a:r>
              <a:rPr lang="en-US" dirty="0" smtClean="0"/>
              <a:t>total SF</a:t>
            </a:r>
          </a:p>
          <a:p>
            <a:r>
              <a:rPr lang="en-US" dirty="0" smtClean="0"/>
              <a:t>equipment count</a:t>
            </a:r>
          </a:p>
        </p:txBody>
      </p:sp>
      <p:sp>
        <p:nvSpPr>
          <p:cNvPr id="8" name="TextBox 7"/>
          <p:cNvSpPr txBox="1"/>
          <p:nvPr/>
        </p:nvSpPr>
        <p:spPr>
          <a:xfrm>
            <a:off x="5029200" y="1295400"/>
            <a:ext cx="3581400" cy="1200329"/>
          </a:xfrm>
          <a:prstGeom prst="rect">
            <a:avLst/>
          </a:prstGeom>
          <a:solidFill>
            <a:schemeClr val="bg1">
              <a:lumMod val="95000"/>
            </a:schemeClr>
          </a:solidFill>
        </p:spPr>
        <p:txBody>
          <a:bodyPr wrap="square" rtlCol="0">
            <a:spAutoFit/>
          </a:bodyPr>
          <a:lstStyle/>
          <a:p>
            <a:r>
              <a:rPr lang="en-US" dirty="0" smtClean="0"/>
              <a:t>Education Facility</a:t>
            </a:r>
          </a:p>
          <a:p>
            <a:r>
              <a:rPr lang="en-US" dirty="0" smtClean="0"/>
              <a:t>4 levels (3 floors and basement)</a:t>
            </a:r>
          </a:p>
          <a:p>
            <a:r>
              <a:rPr lang="en-US" dirty="0" smtClean="0"/>
              <a:t>62,500 </a:t>
            </a:r>
            <a:r>
              <a:rPr lang="en-US" dirty="0" err="1" smtClean="0"/>
              <a:t>sq.ft</a:t>
            </a:r>
            <a:r>
              <a:rPr lang="en-US" dirty="0" smtClean="0"/>
              <a:t>.</a:t>
            </a:r>
          </a:p>
          <a:p>
            <a:r>
              <a:rPr lang="en-US" dirty="0" smtClean="0"/>
              <a:t>5,920</a:t>
            </a:r>
            <a:endParaRPr lang="en-US" dirty="0"/>
          </a:p>
        </p:txBody>
      </p:sp>
      <p:sp>
        <p:nvSpPr>
          <p:cNvPr id="9" name="TextBox 8"/>
          <p:cNvSpPr txBox="1"/>
          <p:nvPr/>
        </p:nvSpPr>
        <p:spPr>
          <a:xfrm>
            <a:off x="685800" y="3048000"/>
            <a:ext cx="3886200" cy="2308324"/>
          </a:xfrm>
          <a:prstGeom prst="rect">
            <a:avLst/>
          </a:prstGeom>
          <a:noFill/>
        </p:spPr>
        <p:txBody>
          <a:bodyPr wrap="square" rtlCol="0">
            <a:spAutoFit/>
          </a:bodyPr>
          <a:lstStyle/>
          <a:p>
            <a:r>
              <a:rPr lang="en-US" dirty="0" smtClean="0"/>
              <a:t> “back of napkin” savings:</a:t>
            </a:r>
          </a:p>
          <a:p>
            <a:endParaRPr lang="en-US" dirty="0" smtClean="0"/>
          </a:p>
          <a:p>
            <a:pPr>
              <a:buFontTx/>
              <a:buChar char="-"/>
            </a:pPr>
            <a:r>
              <a:rPr lang="en-US" dirty="0" smtClean="0"/>
              <a:t> in data capture from upstream</a:t>
            </a:r>
          </a:p>
          <a:p>
            <a:pPr>
              <a:buFontTx/>
              <a:buChar char="-"/>
            </a:pPr>
            <a:r>
              <a:rPr lang="en-US" dirty="0" smtClean="0"/>
              <a:t> in capture in construction workflow</a:t>
            </a:r>
          </a:p>
          <a:p>
            <a:pPr>
              <a:buFontTx/>
              <a:buChar char="-"/>
            </a:pPr>
            <a:r>
              <a:rPr lang="en-US" dirty="0" smtClean="0"/>
              <a:t> in production of handover data set</a:t>
            </a:r>
          </a:p>
          <a:p>
            <a:pPr>
              <a:buFontTx/>
              <a:buChar char="-"/>
            </a:pPr>
            <a:r>
              <a:rPr lang="en-US" dirty="0" smtClean="0"/>
              <a:t> other, etc…</a:t>
            </a:r>
          </a:p>
          <a:p>
            <a:pPr>
              <a:buFontTx/>
              <a:buChar char="-"/>
            </a:pPr>
            <a:endParaRPr lang="en-US" dirty="0" smtClean="0"/>
          </a:p>
          <a:p>
            <a:pPr>
              <a:buFontTx/>
              <a:buChar char="-"/>
            </a:pPr>
            <a:r>
              <a:rPr lang="en-US" dirty="0" smtClean="0"/>
              <a:t>Total $ construction office savings</a:t>
            </a:r>
          </a:p>
        </p:txBody>
      </p:sp>
      <p:sp>
        <p:nvSpPr>
          <p:cNvPr id="11" name="TextBox 10"/>
          <p:cNvSpPr txBox="1"/>
          <p:nvPr/>
        </p:nvSpPr>
        <p:spPr>
          <a:xfrm>
            <a:off x="4876800" y="3001833"/>
            <a:ext cx="3581400" cy="923330"/>
          </a:xfrm>
          <a:prstGeom prst="rect">
            <a:avLst/>
          </a:prstGeom>
          <a:solidFill>
            <a:schemeClr val="bg1">
              <a:lumMod val="95000"/>
            </a:schemeClr>
          </a:solidFill>
        </p:spPr>
        <p:txBody>
          <a:bodyPr wrap="square" rtlCol="0">
            <a:spAutoFit/>
          </a:bodyPr>
          <a:lstStyle/>
          <a:p>
            <a:r>
              <a:rPr lang="en-US" dirty="0" smtClean="0"/>
              <a:t>expected savings from not having to recreate design data &amp; streamlined workflow: </a:t>
            </a:r>
          </a:p>
        </p:txBody>
      </p:sp>
      <p:sp>
        <p:nvSpPr>
          <p:cNvPr id="10" name="Rectangle 9"/>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2"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2013</a:t>
            </a:r>
            <a:r>
              <a:rPr kumimoji="0" lang="en-US" sz="1000" b="0" i="0" u="none" strike="noStrike" kern="1200" cap="none" spc="0" normalizeH="0" noProof="0" dirty="0" smtClean="0">
                <a:ln>
                  <a:noFill/>
                </a:ln>
                <a:solidFill>
                  <a:schemeClr val="bg1">
                    <a:lumMod val="95000"/>
                  </a:schemeClr>
                </a:solidFill>
                <a:effectLst/>
                <a:uLnTx/>
                <a:uFillTx/>
                <a:latin typeface="+mn-lt"/>
                <a:ea typeface="+mn-ea"/>
                <a:cs typeface="+mn-cs"/>
              </a:rPr>
              <a:t> </a:t>
            </a: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Challenge for Builders</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3"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4"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10-Jan-13</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1373670446"/>
              </p:ext>
            </p:extLst>
          </p:nvPr>
        </p:nvGraphicFramePr>
        <p:xfrm>
          <a:off x="4876800" y="4166952"/>
          <a:ext cx="3600450" cy="1160145"/>
        </p:xfrm>
        <a:graphic>
          <a:graphicData uri="http://schemas.openxmlformats.org/drawingml/2006/table">
            <a:tbl>
              <a:tblPr>
                <a:tableStyleId>{5C22544A-7EE6-4342-B048-85BDC9FD1C3A}</a:tableStyleId>
              </a:tblPr>
              <a:tblGrid>
                <a:gridCol w="2838450"/>
                <a:gridCol w="762000"/>
              </a:tblGrid>
              <a:tr h="171450">
                <a:tc>
                  <a:txBody>
                    <a:bodyPr/>
                    <a:lstStyle/>
                    <a:p>
                      <a:pPr algn="l" fontAlgn="b"/>
                      <a:r>
                        <a:rPr lang="en-US" sz="900" u="none" strike="noStrike">
                          <a:effectLst/>
                        </a:rPr>
                        <a:t>Time for each manual record entry (in hours) *</a:t>
                      </a:r>
                      <a:endParaRPr lang="en-US" sz="900" b="0" i="0" u="none" strike="noStrike">
                        <a:solidFill>
                          <a:srgbClr val="000000"/>
                        </a:solidFill>
                        <a:effectLst/>
                        <a:latin typeface="Arial"/>
                      </a:endParaRPr>
                    </a:p>
                  </a:txBody>
                  <a:tcPr marL="9525" marR="9525" marT="9525" marB="0" anchor="b"/>
                </a:tc>
                <a:tc>
                  <a:txBody>
                    <a:bodyPr/>
                    <a:lstStyle/>
                    <a:p>
                      <a:pPr algn="r" fontAlgn="b"/>
                      <a:r>
                        <a:rPr lang="en-US" sz="900" u="none" strike="noStrike" dirty="0">
                          <a:effectLst/>
                        </a:rPr>
                        <a:t>0.008</a:t>
                      </a:r>
                      <a:endParaRPr lang="en-US" sz="900" b="0" i="0" u="none" strike="noStrike" dirty="0">
                        <a:solidFill>
                          <a:srgbClr val="000000"/>
                        </a:solidFill>
                        <a:effectLst/>
                        <a:latin typeface="Arial"/>
                      </a:endParaRPr>
                    </a:p>
                  </a:txBody>
                  <a:tcPr marL="9525" marR="9525" marT="9525" marB="0" anchor="b"/>
                </a:tc>
              </a:tr>
              <a:tr h="161925">
                <a:tc>
                  <a:txBody>
                    <a:bodyPr/>
                    <a:lstStyle/>
                    <a:p>
                      <a:pPr algn="l" fontAlgn="b"/>
                      <a:r>
                        <a:rPr lang="en-US" sz="900" u="none" strike="noStrike">
                          <a:effectLst/>
                        </a:rPr>
                        <a:t>Time for establishing lookup link (hrs)</a:t>
                      </a:r>
                      <a:endParaRPr lang="en-US" sz="900" b="0" i="0" u="none" strike="noStrike">
                        <a:solidFill>
                          <a:srgbClr val="000000"/>
                        </a:solidFill>
                        <a:effectLst/>
                        <a:latin typeface="Arial"/>
                      </a:endParaRPr>
                    </a:p>
                  </a:txBody>
                  <a:tcPr marL="9525" marR="9525" marT="9525" marB="0" anchor="b"/>
                </a:tc>
                <a:tc>
                  <a:txBody>
                    <a:bodyPr/>
                    <a:lstStyle/>
                    <a:p>
                      <a:pPr algn="r" fontAlgn="b"/>
                      <a:r>
                        <a:rPr lang="en-US" sz="900" u="none" strike="noStrike">
                          <a:effectLst/>
                        </a:rPr>
                        <a:t>0.004</a:t>
                      </a:r>
                      <a:endParaRPr lang="en-US" sz="900" b="0" i="0" u="none" strike="noStrike">
                        <a:solidFill>
                          <a:srgbClr val="000000"/>
                        </a:solidFill>
                        <a:effectLst/>
                        <a:latin typeface="Arial"/>
                      </a:endParaRPr>
                    </a:p>
                  </a:txBody>
                  <a:tcPr marL="9525" marR="9525" marT="9525" marB="0" anchor="b"/>
                </a:tc>
              </a:tr>
              <a:tr h="161925">
                <a:tc>
                  <a:txBody>
                    <a:bodyPr/>
                    <a:lstStyle/>
                    <a:p>
                      <a:pPr algn="l" fontAlgn="b"/>
                      <a:r>
                        <a:rPr lang="en-US" sz="900" u="none" strike="noStrike">
                          <a:effectLst/>
                        </a:rPr>
                        <a:t>Time required to enter all records and establish links (hrs)</a:t>
                      </a:r>
                      <a:endParaRPr lang="en-US" sz="900" b="0" i="0" u="none" strike="noStrike">
                        <a:solidFill>
                          <a:srgbClr val="000000"/>
                        </a:solidFill>
                        <a:effectLst/>
                        <a:latin typeface="Arial"/>
                      </a:endParaRPr>
                    </a:p>
                  </a:txBody>
                  <a:tcPr marL="9525" marR="9525" marT="9525" marB="0" anchor="b"/>
                </a:tc>
                <a:tc>
                  <a:txBody>
                    <a:bodyPr/>
                    <a:lstStyle/>
                    <a:p>
                      <a:pPr algn="r" fontAlgn="b"/>
                      <a:r>
                        <a:rPr lang="en-US" sz="900" u="none" strike="noStrike">
                          <a:effectLst/>
                        </a:rPr>
                        <a:t>4410.29</a:t>
                      </a:r>
                      <a:endParaRPr lang="en-US" sz="900" b="0" i="0" u="none" strike="noStrike">
                        <a:solidFill>
                          <a:srgbClr val="000000"/>
                        </a:solidFill>
                        <a:effectLst/>
                        <a:latin typeface="Arial"/>
                      </a:endParaRPr>
                    </a:p>
                  </a:txBody>
                  <a:tcPr marL="9525" marR="9525" marT="9525" marB="0" anchor="b"/>
                </a:tc>
              </a:tr>
              <a:tr h="161925">
                <a:tc>
                  <a:txBody>
                    <a:bodyPr/>
                    <a:lstStyle/>
                    <a:p>
                      <a:pPr algn="l" fontAlgn="b"/>
                      <a:r>
                        <a:rPr lang="en-US" sz="900" u="none" strike="noStrike">
                          <a:effectLst/>
                        </a:rPr>
                        <a:t>Data verification time (assume 15% of total labor)</a:t>
                      </a:r>
                      <a:endParaRPr lang="en-US" sz="900" b="0" i="0" u="none" strike="noStrike">
                        <a:solidFill>
                          <a:srgbClr val="000000"/>
                        </a:solidFill>
                        <a:effectLst/>
                        <a:latin typeface="Arial"/>
                      </a:endParaRPr>
                    </a:p>
                  </a:txBody>
                  <a:tcPr marL="9525" marR="9525" marT="9525" marB="0" anchor="b"/>
                </a:tc>
                <a:tc>
                  <a:txBody>
                    <a:bodyPr/>
                    <a:lstStyle/>
                    <a:p>
                      <a:pPr algn="r" fontAlgn="b"/>
                      <a:r>
                        <a:rPr lang="en-US" sz="900" u="none" strike="noStrike">
                          <a:effectLst/>
                        </a:rPr>
                        <a:t>661.54</a:t>
                      </a:r>
                      <a:endParaRPr lang="en-US" sz="900" b="0" i="0" u="none" strike="noStrike">
                        <a:solidFill>
                          <a:srgbClr val="000000"/>
                        </a:solidFill>
                        <a:effectLst/>
                        <a:latin typeface="Arial"/>
                      </a:endParaRPr>
                    </a:p>
                  </a:txBody>
                  <a:tcPr marL="9525" marR="9525" marT="9525" marB="0" anchor="b"/>
                </a:tc>
              </a:tr>
              <a:tr h="161925">
                <a:tc>
                  <a:txBody>
                    <a:bodyPr/>
                    <a:lstStyle/>
                    <a:p>
                      <a:pPr algn="l" fontAlgn="b"/>
                      <a:r>
                        <a:rPr lang="en-US" sz="900" u="none" strike="noStrike">
                          <a:effectLst/>
                        </a:rPr>
                        <a:t>Cost of labor per hour</a:t>
                      </a:r>
                      <a:endParaRPr lang="en-US" sz="900" b="0" i="0" u="none" strike="noStrike">
                        <a:solidFill>
                          <a:srgbClr val="000000"/>
                        </a:solidFill>
                        <a:effectLst/>
                        <a:latin typeface="Arial"/>
                      </a:endParaRPr>
                    </a:p>
                  </a:txBody>
                  <a:tcPr marL="9525" marR="9525" marT="9525" marB="0" anchor="b"/>
                </a:tc>
                <a:tc>
                  <a:txBody>
                    <a:bodyPr/>
                    <a:lstStyle/>
                    <a:p>
                      <a:pPr algn="r" fontAlgn="b"/>
                      <a:r>
                        <a:rPr lang="en-US" sz="900" u="none" strike="noStrike">
                          <a:effectLst/>
                        </a:rPr>
                        <a:t>$30 </a:t>
                      </a:r>
                      <a:endParaRPr lang="en-US" sz="900" b="0" i="0" u="none" strike="noStrike">
                        <a:solidFill>
                          <a:srgbClr val="000000"/>
                        </a:solidFill>
                        <a:effectLst/>
                        <a:latin typeface="Arial"/>
                      </a:endParaRPr>
                    </a:p>
                  </a:txBody>
                  <a:tcPr marL="9525" marR="9525" marT="9525" marB="0" anchor="b"/>
                </a:tc>
              </a:tr>
              <a:tr h="161925">
                <a:tc>
                  <a:txBody>
                    <a:bodyPr/>
                    <a:lstStyle/>
                    <a:p>
                      <a:pPr algn="l" fontAlgn="b"/>
                      <a:r>
                        <a:rPr lang="en-US" sz="900" u="none" strike="noStrike">
                          <a:effectLst/>
                        </a:rPr>
                        <a:t>Labor experience level (good=1, bad&gt;1)</a:t>
                      </a:r>
                      <a:endParaRPr lang="en-US" sz="900" b="0" i="0" u="none" strike="noStrike">
                        <a:solidFill>
                          <a:srgbClr val="000000"/>
                        </a:solidFill>
                        <a:effectLst/>
                        <a:latin typeface="Arial"/>
                      </a:endParaRPr>
                    </a:p>
                  </a:txBody>
                  <a:tcPr marL="9525" marR="9525" marT="9525" marB="0" anchor="b"/>
                </a:tc>
                <a:tc>
                  <a:txBody>
                    <a:bodyPr/>
                    <a:lstStyle/>
                    <a:p>
                      <a:pPr algn="r" fontAlgn="b"/>
                      <a:r>
                        <a:rPr lang="en-US" sz="900" u="none" strike="noStrike">
                          <a:effectLst/>
                        </a:rPr>
                        <a:t>1.00</a:t>
                      </a:r>
                      <a:endParaRPr lang="en-US" sz="900" b="0" i="0" u="none" strike="noStrike">
                        <a:solidFill>
                          <a:srgbClr val="000000"/>
                        </a:solidFill>
                        <a:effectLst/>
                        <a:latin typeface="Arial"/>
                      </a:endParaRPr>
                    </a:p>
                  </a:txBody>
                  <a:tcPr marL="9525" marR="9525" marT="9525" marB="0" anchor="b"/>
                </a:tc>
              </a:tr>
              <a:tr h="179070">
                <a:tc>
                  <a:txBody>
                    <a:bodyPr/>
                    <a:lstStyle/>
                    <a:p>
                      <a:pPr algn="l" fontAlgn="b"/>
                      <a:r>
                        <a:rPr lang="en-US" sz="900" u="none" strike="noStrike">
                          <a:effectLst/>
                        </a:rPr>
                        <a:t>Total cost of manual COBie Excel file production</a:t>
                      </a:r>
                      <a:endParaRPr lang="en-US" sz="900" b="1" i="0" u="none" strike="noStrike">
                        <a:solidFill>
                          <a:srgbClr val="000000"/>
                        </a:solidFill>
                        <a:effectLst/>
                        <a:latin typeface="Arial"/>
                      </a:endParaRPr>
                    </a:p>
                  </a:txBody>
                  <a:tcPr marL="9525" marR="9525" marT="9525" marB="0" anchor="b"/>
                </a:tc>
                <a:tc>
                  <a:txBody>
                    <a:bodyPr/>
                    <a:lstStyle/>
                    <a:p>
                      <a:pPr algn="r" fontAlgn="b"/>
                      <a:r>
                        <a:rPr lang="en-US" sz="900" u="none" strike="noStrike" dirty="0">
                          <a:effectLst/>
                        </a:rPr>
                        <a:t>$152,155 </a:t>
                      </a:r>
                      <a:endParaRPr lang="en-US" sz="900" b="1" i="0" u="none" strike="noStrike" dirty="0">
                        <a:solidFill>
                          <a:srgbClr val="000000"/>
                        </a:solidFill>
                        <a:effectLst/>
                        <a:latin typeface="Arial"/>
                      </a:endParaRPr>
                    </a:p>
                  </a:txBody>
                  <a:tcPr marL="9525" marR="9525" marT="952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88186472"/>
              </p:ext>
            </p:extLst>
          </p:nvPr>
        </p:nvGraphicFramePr>
        <p:xfrm>
          <a:off x="4876800" y="5562600"/>
          <a:ext cx="3629025" cy="358140"/>
        </p:xfrm>
        <a:graphic>
          <a:graphicData uri="http://schemas.openxmlformats.org/drawingml/2006/table">
            <a:tbl>
              <a:tblPr>
                <a:tableStyleId>{5C22544A-7EE6-4342-B048-85BDC9FD1C3A}</a:tableStyleId>
              </a:tblPr>
              <a:tblGrid>
                <a:gridCol w="2634482"/>
                <a:gridCol w="994543"/>
              </a:tblGrid>
              <a:tr h="179070">
                <a:tc>
                  <a:txBody>
                    <a:bodyPr/>
                    <a:lstStyle/>
                    <a:p>
                      <a:pPr algn="l" fontAlgn="b"/>
                      <a:r>
                        <a:rPr lang="en-US" sz="900" u="none" strike="noStrike">
                          <a:effectLst/>
                        </a:rPr>
                        <a:t>Cost Savings due to using EcoDomus PM</a:t>
                      </a:r>
                      <a:endParaRPr lang="en-US" sz="900" b="1" i="0" u="none" strike="noStrike">
                        <a:solidFill>
                          <a:srgbClr val="000000"/>
                        </a:solidFill>
                        <a:effectLst/>
                        <a:latin typeface="Arial"/>
                      </a:endParaRPr>
                    </a:p>
                  </a:txBody>
                  <a:tcPr marL="9525" marR="9525" marT="9525" marB="0" anchor="b"/>
                </a:tc>
                <a:tc>
                  <a:txBody>
                    <a:bodyPr/>
                    <a:lstStyle/>
                    <a:p>
                      <a:pPr algn="r" fontAlgn="b"/>
                      <a:r>
                        <a:rPr lang="en-US" sz="900" u="none" strike="noStrike" dirty="0">
                          <a:effectLst/>
                        </a:rPr>
                        <a:t>$132,371 </a:t>
                      </a:r>
                      <a:endParaRPr lang="en-US" sz="900" b="1" i="0" u="none" strike="noStrike" dirty="0">
                        <a:solidFill>
                          <a:srgbClr val="000000"/>
                        </a:solidFill>
                        <a:effectLst/>
                        <a:latin typeface="Arial"/>
                      </a:endParaRPr>
                    </a:p>
                  </a:txBody>
                  <a:tcPr marL="9525" marR="9525" marT="9525" marB="0" anchor="b"/>
                </a:tc>
              </a:tr>
              <a:tr h="179070">
                <a:tc>
                  <a:txBody>
                    <a:bodyPr/>
                    <a:lstStyle/>
                    <a:p>
                      <a:pPr algn="l" fontAlgn="b"/>
                      <a:r>
                        <a:rPr lang="en-US" sz="900" u="none" strike="noStrike">
                          <a:effectLst/>
                        </a:rPr>
                        <a:t>Cost Ratio (EcoDomus/Semi-Manual Process)</a:t>
                      </a:r>
                      <a:endParaRPr lang="en-US" sz="900" b="1" i="0" u="none" strike="noStrike">
                        <a:solidFill>
                          <a:srgbClr val="000000"/>
                        </a:solidFill>
                        <a:effectLst/>
                        <a:latin typeface="Arial"/>
                      </a:endParaRPr>
                    </a:p>
                  </a:txBody>
                  <a:tcPr marL="9525" marR="9525" marT="9525" marB="0" anchor="b"/>
                </a:tc>
                <a:tc>
                  <a:txBody>
                    <a:bodyPr/>
                    <a:lstStyle/>
                    <a:p>
                      <a:pPr algn="r" fontAlgn="b"/>
                      <a:r>
                        <a:rPr lang="en-US" sz="900" u="none" strike="noStrike" dirty="0">
                          <a:effectLst/>
                        </a:rPr>
                        <a:t>21%</a:t>
                      </a:r>
                      <a:endParaRPr lang="en-US" sz="900" b="1" i="0" u="none" strike="noStrike" dirty="0">
                        <a:solidFill>
                          <a:srgbClr val="000000"/>
                        </a:solidFill>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1051329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720</Words>
  <Application>Microsoft Office PowerPoint</Application>
  <PresentationFormat>On-screen Show (4:3)</PresentationFormat>
  <Paragraphs>210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 2</vt:lpstr>
      <vt:lpstr>Office Theme</vt:lpstr>
      <vt:lpstr>Company: EcoDomus, Inc. Product: EcoDomus PM</vt:lpstr>
      <vt:lpstr> product description</vt:lpstr>
      <vt:lpstr> product features</vt:lpstr>
      <vt:lpstr> user base</vt:lpstr>
      <vt:lpstr> tested product</vt:lpstr>
      <vt:lpstr> Builders’ COBie challenge scope</vt:lpstr>
      <vt:lpstr> configuration</vt:lpstr>
      <vt:lpstr> process</vt:lpstr>
      <vt:lpstr> COBie savings – single project</vt:lpstr>
      <vt:lpstr> COBie savings – facility portfolio</vt:lpstr>
      <vt:lpstr> contacts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2012-11-21T17:25:21Z</dcterms:created>
  <dcterms:modified xsi:type="dcterms:W3CDTF">2013-12-01T21:29:06Z</dcterms:modified>
</cp:coreProperties>
</file>