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7" r:id="rId4"/>
    <p:sldId id="276" r:id="rId5"/>
    <p:sldId id="283" r:id="rId6"/>
    <p:sldId id="271" r:id="rId7"/>
    <p:sldId id="278" r:id="rId8"/>
    <p:sldId id="270" r:id="rId9"/>
    <p:sldId id="282" r:id="rId10"/>
    <p:sldId id="260" r:id="rId11"/>
    <p:sldId id="261" r:id="rId12"/>
    <p:sldId id="265" r:id="rId13"/>
    <p:sldId id="262" r:id="rId14"/>
    <p:sldId id="264" r:id="rId15"/>
    <p:sldId id="268" r:id="rId16"/>
    <p:sldId id="266" r:id="rId17"/>
    <p:sldId id="272" r:id="rId18"/>
    <p:sldId id="269" r:id="rId19"/>
    <p:sldId id="273" r:id="rId20"/>
    <p:sldId id="274" r:id="rId21"/>
    <p:sldId id="280" r:id="rId22"/>
    <p:sldId id="281" r:id="rId23"/>
    <p:sldId id="267" r:id="rId24"/>
    <p:sldId id="284" r:id="rId25"/>
    <p:sldId id="285" r:id="rId2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22C18B-6F4E-4AAF-A3C6-D03FD1D40F90}" type="datetimeFigureOut">
              <a:rPr lang="en-US"/>
              <a:pPr>
                <a:defRPr/>
              </a:pPr>
              <a:t>12/9/2008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32E577-0514-4C74-B23C-B337CF4F2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CEC576-3F0B-4393-AC11-B6F0CC43D224}" type="datetimeFigureOut">
              <a:rPr lang="en-US"/>
              <a:pPr>
                <a:defRPr/>
              </a:pPr>
              <a:t>12/9/2008</a:t>
            </a:fld>
            <a:endParaRPr lang="en-US"/>
          </a:p>
        </p:txBody>
      </p:sp>
      <p:sp>
        <p:nvSpPr>
          <p:cNvPr id="1638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14A431-932E-48FC-8CB2-24645048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QTO tool: 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Imports IFC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Assigns CAD quantities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Assign labor, material, equipment using industry schedules</a:t>
            </a:r>
          </a:p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734F2FAC-8C9F-4245-B3ED-3E2B087B023D}" type="slidenum">
              <a:rPr lang="en-US" sz="1200">
                <a:cs typeface="Arial" charset="0"/>
              </a:rPr>
              <a:pPr algn="r" defTabSz="914400"/>
              <a:t>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QTO tool: 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Imports IFC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Assigns CAD quantities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Assign labor, material, equipment using industry schedules</a:t>
            </a:r>
          </a:p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38C5A506-6681-4B68-A26D-7A4EAEF0D2DC}" type="slidenum">
              <a:rPr lang="en-US" sz="1200">
                <a:cs typeface="Arial" charset="0"/>
              </a:rPr>
              <a:pPr algn="r" defTabSz="914400"/>
              <a:t>24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QTO tool: 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Imports IFC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Assigns CAD quantities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/>
              <a:t>Assign labor, material, equipment using industry schedules</a:t>
            </a:r>
          </a:p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B4A7EB4B-C9B4-4B63-A059-BACFEEA0ADB3}" type="slidenum">
              <a:rPr lang="en-US" sz="1200">
                <a:cs typeface="Arial" charset="0"/>
              </a:rPr>
              <a:pPr algn="r" defTabSz="914400"/>
              <a:t>25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62250"/>
          </a:xfrm>
          <a:prstGeom prst="rect">
            <a:avLst/>
          </a:prstGeom>
          <a:noFill/>
          <a:ln w="9525">
            <a:noFill/>
            <a:miter lim="800000"/>
            <a:headEnd type="none" w="med" len="lg"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304800" y="6553200"/>
            <a:ext cx="36734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900" dirty="0">
                <a:solidFill>
                  <a:schemeClr val="tx2"/>
                </a:solidFill>
                <a:latin typeface="Cambria"/>
                <a:cs typeface="Cambria"/>
              </a:rPr>
              <a:t>Copyright  2008, Open Geospatial Consortium • </a:t>
            </a:r>
            <a:r>
              <a:rPr lang="en-US" sz="900" i="1" dirty="0">
                <a:solidFill>
                  <a:schemeClr val="tx2"/>
                </a:solidFill>
                <a:latin typeface="Cambria"/>
                <a:cs typeface="Cambria"/>
              </a:rPr>
              <a:t>Making Location Count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11430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7CCC-529A-452B-A761-4834C4410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AB558-024D-4997-BA7E-4F7FF9FA1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4C14-C58E-4FDF-B202-AE086CAA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DE11F-74A9-4523-9002-7DD10A46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279525"/>
            <a:ext cx="41529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800475"/>
            <a:ext cx="4152900" cy="237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89D3-EEDD-4619-81C8-5EC185695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31775" y="136525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075" y="1279525"/>
            <a:ext cx="41529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279525"/>
            <a:ext cx="41529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6075" y="3800475"/>
            <a:ext cx="4152900" cy="237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3800475"/>
            <a:ext cx="4152900" cy="237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72DE-F5F3-420E-8521-E8456DD91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9AD3-DCB1-42EA-B19B-032FBA9A3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2826-AEAD-43EE-899C-F5BEADC18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9D95-3812-49DC-84DF-BFC93B533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50E1-D938-40C3-AB22-6449FC5E8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DD07-2B73-40C2-A52F-2AC84AFC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7A56-475C-4899-812F-D810E77C4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3482-69E7-43FE-BC83-E00B1C117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2BFB-F3D7-412E-893D-0AD4A28F0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-1539875" y="3059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Arial" pitchFamily="-65" charset="0"/>
            </a:endParaRP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92E5C"/>
                </a:solidFill>
                <a:latin typeface="+mn-lt"/>
              </a:defRPr>
            </a:lvl1pPr>
          </a:lstStyle>
          <a:p>
            <a:pPr>
              <a:defRPr/>
            </a:pPr>
            <a:fld id="{253BA9B4-AC8E-48FE-899D-DE519E75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Times New Roman" pitchFamily="-65" charset="0"/>
              </a:rPr>
              <a:t>OGC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6553200"/>
            <a:ext cx="36734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900" dirty="0">
                <a:solidFill>
                  <a:schemeClr val="tx2"/>
                </a:solidFill>
                <a:latin typeface="Cambria"/>
                <a:cs typeface="Cambria"/>
              </a:rPr>
              <a:t>Copyright  2008, Open Geospatial Consortium • </a:t>
            </a:r>
            <a:r>
              <a:rPr lang="en-US" sz="900" i="1" dirty="0">
                <a:solidFill>
                  <a:schemeClr val="tx2"/>
                </a:solidFill>
                <a:latin typeface="Cambria"/>
                <a:cs typeface="Cambria"/>
              </a:rPr>
              <a:t>Making Location Count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Calibri"/>
          <a:ea typeface="ＭＳ Ｐゴシック" pitchFamily="-65" charset="-128"/>
          <a:cs typeface="Calibri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Calibri" pitchFamily="-65" charset="0"/>
          <a:ea typeface="ＭＳ Ｐゴシック" pitchFamily="-65" charset="-128"/>
          <a:cs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Calibri" pitchFamily="-65" charset="0"/>
          <a:ea typeface="ＭＳ Ｐゴシック" pitchFamily="-65" charset="-128"/>
          <a:cs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Calibri" pitchFamily="-65" charset="0"/>
          <a:ea typeface="ＭＳ Ｐゴシック" pitchFamily="-65" charset="-128"/>
          <a:cs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Calibri" pitchFamily="-65" charset="0"/>
          <a:ea typeface="ＭＳ Ｐゴシック" pitchFamily="-65" charset="-128"/>
          <a:cs typeface="Calibri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Cambria"/>
          <a:ea typeface="ＭＳ Ｐゴシック" pitchFamily="-65" charset="-128"/>
          <a:cs typeface="Cambria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Cambria"/>
          <a:ea typeface="ＭＳ Ｐゴシック" pitchFamily="-65" charset="-128"/>
          <a:cs typeface="Cambria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Cambria"/>
          <a:ea typeface="ＭＳ Ｐゴシック" pitchFamily="-65" charset="-128"/>
          <a:cs typeface="Cambria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Cambria"/>
          <a:ea typeface="ＭＳ Ｐゴシック" pitchFamily="-65" charset="-128"/>
          <a:cs typeface="Cambria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Cambria"/>
          <a:ea typeface="ＭＳ Ｐゴシック" pitchFamily="-65" charset="-128"/>
          <a:cs typeface="Cambria"/>
        </a:defRPr>
      </a:lvl5pPr>
      <a:lvl6pPr marL="20558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6pPr>
      <a:lvl7pPr marL="25130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7pPr>
      <a:lvl8pPr marL="29702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8pPr>
      <a:lvl9pPr marL="34274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-project.org/IAI-MV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The Quantity Take-off Thread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18" charset="0"/>
                <a:ea typeface="ＭＳ Ｐゴシック"/>
                <a:cs typeface="Cambria" pitchFamily="18" charset="0"/>
              </a:rPr>
              <a:t>Early Design Quantity Take-off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IDM Overview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Goals and objectives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Focused on discrete process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Specifies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Where a process fits and why it is relevant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Who are the actors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What is the information created and consumed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How the information should be supported by software solutions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Communication document between BIM users and software providers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User needs in plain language – perspective of the user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Software developers know what exchanges are necessary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Leads to Model View Definition (MVD)</a:t>
            </a:r>
            <a:r>
              <a:rPr lang="en-US">
                <a:latin typeface="Cambria" pitchFamily="18" charset="0"/>
              </a:rPr>
              <a:t> </a:t>
            </a:r>
            <a:r>
              <a:rPr lang="en-US">
                <a:solidFill>
                  <a:schemeClr val="tx2"/>
                </a:solidFill>
                <a:latin typeface="Cambria" pitchFamily="18" charset="0"/>
              </a:rPr>
              <a:t>Diagrams</a:t>
            </a:r>
            <a:endParaRPr lang="en-US"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Unique aspect for this task</a:t>
            </a:r>
            <a:endParaRPr lang="en-US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Alignment with BPEA IDM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Fast track of QTO – IDM parallel effort with MVDs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IDM Components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Process Model Diagram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Exchange Requirements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IDM Outline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Process Model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Overview 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Specification of process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Specification of data objects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Specification of coordination point gateways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Exchange requirements for QTO Input (early design)</a:t>
            </a:r>
            <a:endParaRPr lang="en-US" sz="1600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Exchange Requirements for Quantity Take-off Output (early design)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 </a:t>
            </a:r>
          </a:p>
        </p:txBody>
      </p:sp>
      <p:pic>
        <p:nvPicPr>
          <p:cNvPr id="30722" name="Picture 11" descr="AECOO-1_QTO_Process_Diagrams_v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90600"/>
            <a:ext cx="748665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676400" y="5092700"/>
            <a:ext cx="822325" cy="747713"/>
          </a:xfrm>
          <a:prstGeom prst="rect">
            <a:avLst/>
          </a:prstGeom>
          <a:solidFill>
            <a:schemeClr val="accent1">
              <a:alpha val="5098"/>
            </a:schemeClr>
          </a:solidFill>
          <a:ln w="25400" algn="ctr">
            <a:solidFill>
              <a:srgbClr val="4590ED"/>
            </a:solidFill>
            <a:round/>
            <a:headEnd type="stealth" w="med" len="lg"/>
            <a:tailEnd/>
          </a:ln>
        </p:spPr>
        <p:txBody>
          <a:bodyPr lIns="0" rIns="0"/>
          <a:lstStyle/>
          <a:p>
            <a:pPr defTabSz="914400" eaLnBrk="0" hangingPunct="0"/>
            <a:endParaRPr lang="en-US" sz="1000" b="1">
              <a:latin typeface="CG Times"/>
            </a:endParaRP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3263900" y="6269038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Sub-process</a:t>
            </a:r>
          </a:p>
        </p:txBody>
      </p:sp>
      <p:cxnSp>
        <p:nvCxnSpPr>
          <p:cNvPr id="14" name="Straight Arrow Connector 13"/>
          <p:cNvCxnSpPr>
            <a:stCxn id="30723" idx="3"/>
            <a:endCxn id="30724" idx="1"/>
          </p:cNvCxnSpPr>
          <p:nvPr/>
        </p:nvCxnSpPr>
        <p:spPr bwMode="auto">
          <a:xfrm>
            <a:off x="2511425" y="5467350"/>
            <a:ext cx="752475" cy="971550"/>
          </a:xfrm>
          <a:prstGeom prst="straightConnector1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med" len="lg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 </a:t>
            </a:r>
          </a:p>
        </p:txBody>
      </p:sp>
      <p:pic>
        <p:nvPicPr>
          <p:cNvPr id="31746" name="Picture 4" descr="AECOO-1_QTO_Process_Diagrams_v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504113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990600" y="3048000"/>
            <a:ext cx="7504113" cy="2819400"/>
          </a:xfrm>
          <a:prstGeom prst="rect">
            <a:avLst/>
          </a:prstGeom>
          <a:solidFill>
            <a:schemeClr val="accent1">
              <a:alpha val="5098"/>
            </a:schemeClr>
          </a:solidFill>
          <a:ln w="25400" algn="ctr">
            <a:solidFill>
              <a:srgbClr val="4590ED"/>
            </a:solidFill>
            <a:round/>
            <a:headEnd type="stealth" w="med" len="lg"/>
            <a:tailEnd/>
          </a:ln>
        </p:spPr>
        <p:txBody>
          <a:bodyPr wrap="none" lIns="0" rIns="0"/>
          <a:lstStyle/>
          <a:p>
            <a:pPr defTabSz="914400" eaLnBrk="0" hangingPunct="0"/>
            <a:endParaRPr lang="en-US" sz="1000" b="1">
              <a:latin typeface="CG Times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1752600" y="19859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Sub-process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0" y="2327275"/>
            <a:ext cx="1066800" cy="720725"/>
          </a:xfrm>
          <a:prstGeom prst="straightConnector1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med" len="lg"/>
            <a:tailEnd type="arrow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Exchange Requirements</a:t>
            </a:r>
            <a:endParaRPr lang="en-US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Object types and properties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IFC Model representation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 </a:t>
            </a:r>
          </a:p>
        </p:txBody>
      </p:sp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71525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Exchange Requirements Object Types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IFC system objects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Geospatial data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Properties (metadata)</a:t>
            </a:r>
            <a:endParaRPr lang="en-US" sz="28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555750" y="3214688"/>
            <a:ext cx="28638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Project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Site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Building 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Building Story</a:t>
            </a:r>
            <a:r>
              <a:rPr lang="en-US" sz="1600">
                <a:latin typeface="Cambria" pitchFamily="18" charset="0"/>
              </a:rPr>
              <a:t> 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Space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Wall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953000" y="3206750"/>
            <a:ext cx="28956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nl-NL" sz="1600">
                <a:solidFill>
                  <a:schemeClr val="tx2"/>
                </a:solidFill>
                <a:latin typeface="Cambria" pitchFamily="18" charset="0"/>
              </a:rPr>
              <a:t>Slab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nl-NL" sz="1600">
                <a:solidFill>
                  <a:schemeClr val="tx2"/>
                </a:solidFill>
                <a:latin typeface="Cambria" pitchFamily="18" charset="0"/>
              </a:rPr>
              <a:t>Beam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nl-NL" sz="1600">
                <a:solidFill>
                  <a:schemeClr val="tx2"/>
                </a:solidFill>
                <a:latin typeface="Cambria" pitchFamily="18" charset="0"/>
              </a:rPr>
              <a:t>Column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nl-NL" sz="1600">
                <a:solidFill>
                  <a:schemeClr val="tx2"/>
                </a:solidFill>
                <a:latin typeface="Cambria" pitchFamily="18" charset="0"/>
              </a:rPr>
              <a:t>Opening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nl-NL" sz="1600">
                <a:solidFill>
                  <a:schemeClr val="tx2"/>
                </a:solidFill>
                <a:latin typeface="Cambria" pitchFamily="18" charset="0"/>
              </a:rPr>
              <a:t>Door</a:t>
            </a:r>
            <a:endParaRPr lang="en-US" sz="1600">
              <a:solidFill>
                <a:schemeClr val="tx2"/>
              </a:solidFill>
              <a:latin typeface="Cambria" pitchFamily="18" charset="0"/>
            </a:endParaRP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Window</a:t>
            </a:r>
            <a:endParaRPr lang="en-US" sz="16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Exchange Requirements Object Types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555750" y="2933700"/>
            <a:ext cx="2787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Curtain Wall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Stair Flight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Ramp Flight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Equipment</a:t>
            </a:r>
          </a:p>
          <a:p>
            <a:pPr marL="228600" indent="-22860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Plumbing Fixtures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800600" y="2925763"/>
            <a:ext cx="3124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HVAC System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Electrical System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Hot Water System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Cold Water System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Vertical Circulation System</a:t>
            </a:r>
            <a:endParaRPr lang="en-US" sz="1600">
              <a:latin typeface="Cambria" pitchFamily="18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Exchange Requirements Object Types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IFC system objects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Properties (metadata)</a:t>
            </a:r>
            <a:endParaRPr lang="en-US" sz="280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Example Exchanges</a:t>
            </a:r>
          </a:p>
          <a:p>
            <a:pPr marL="457200" indent="-228600" defTabSz="914400">
              <a:spcAft>
                <a:spcPct val="25000"/>
              </a:spcAft>
            </a:pPr>
            <a:r>
              <a:rPr lang="en-US" b="1">
                <a:solidFill>
                  <a:schemeClr val="tx2"/>
                </a:solidFill>
                <a:latin typeface="Cambria" pitchFamily="18" charset="0"/>
              </a:rPr>
              <a:t>Prepare/Adjust BIM for QTO/Cost Estimate [1.1]</a:t>
            </a:r>
            <a:endParaRPr lang="en-US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7891" name="Picture 11" descr="AECOO-1_QTO_Process_Diagrams_v9_1"/>
          <p:cNvPicPr>
            <a:picLocks noChangeAspect="1" noChangeArrowheads="1"/>
          </p:cNvPicPr>
          <p:nvPr/>
        </p:nvPicPr>
        <p:blipFill>
          <a:blip r:embed="rId2"/>
          <a:srcRect t="70583" r="70966" b="7855"/>
          <a:stretch>
            <a:fillRect/>
          </a:stretch>
        </p:blipFill>
        <p:spPr bwMode="auto">
          <a:xfrm>
            <a:off x="6588125" y="1144588"/>
            <a:ext cx="24796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050925" y="2605088"/>
            <a:ext cx="73310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b="1">
                <a:solidFill>
                  <a:schemeClr val="tx2"/>
                </a:solidFill>
                <a:latin typeface="Cambria" pitchFamily="18" charset="0"/>
              </a:rPr>
              <a:t>Derive Building Information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Assumes a building model with geometry is available – building layout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Space configuration 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Outline layout of building elements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Determine proposed positions of walls and doors </a:t>
            </a:r>
            <a:endParaRPr lang="en-US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054100" y="4484688"/>
            <a:ext cx="73310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b="1">
                <a:solidFill>
                  <a:schemeClr val="tx2"/>
                </a:solidFill>
                <a:latin typeface="Cambria" pitchFamily="18" charset="0"/>
              </a:rPr>
              <a:t>Building Object Type for Quantity Take-off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Functional classification source is OmniClass table 11 (construction entities by function)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For the Testbed, use the IBC classifications to align with BPEA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19458" name="Text Box 24"/>
          <p:cNvSpPr txBox="1">
            <a:spLocks noChangeArrowheads="1"/>
          </p:cNvSpPr>
          <p:nvPr/>
        </p:nvSpPr>
        <p:spPr bwMode="auto">
          <a:xfrm>
            <a:off x="1050925" y="1484313"/>
            <a:ext cx="73310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Outline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Early design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Quantity take-off </a:t>
            </a:r>
            <a:endParaRPr lang="en-US" sz="1600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Building on the work of others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Information Delivery Manual (IDM)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Model View Definition (MVD)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Example Exchanges</a:t>
            </a:r>
          </a:p>
          <a:p>
            <a:pPr marL="457200" indent="-228600" defTabSz="914400">
              <a:spcAft>
                <a:spcPct val="25000"/>
              </a:spcAft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Create Project Space Types [1.1.1]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4100" y="2743200"/>
            <a:ext cx="73310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b="1">
                <a:solidFill>
                  <a:schemeClr val="tx2"/>
                </a:solidFill>
                <a:latin typeface="Cambria" pitchFamily="18" charset="0"/>
              </a:rPr>
              <a:t>Space Object Type for Quantity Take-off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The functional classification source is OmniClass table 13 (space by function)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For the Testbed, use the GSA space types to align with BPEA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Spaces may be Interior or Exterior</a:t>
            </a:r>
          </a:p>
          <a:p>
            <a:pPr marL="914400" lvl="1" indent="-228600" defTabSz="914400">
              <a:spcAft>
                <a:spcPct val="25000"/>
              </a:spcAft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Cambria" pitchFamily="18" charset="0"/>
              </a:rPr>
              <a:t>Optional source OmniClass table 14 (space by form) </a:t>
            </a:r>
          </a:p>
        </p:txBody>
      </p:sp>
      <p:pic>
        <p:nvPicPr>
          <p:cNvPr id="38916" name="Picture 4" descr="AECOO-1_QTO_Process_Diagrams_v9_2"/>
          <p:cNvPicPr>
            <a:picLocks noChangeAspect="1" noChangeArrowheads="1"/>
          </p:cNvPicPr>
          <p:nvPr/>
        </p:nvPicPr>
        <p:blipFill>
          <a:blip r:embed="rId2"/>
          <a:srcRect l="3239" t="55870" r="61411" b="25383"/>
          <a:stretch>
            <a:fillRect/>
          </a:stretch>
        </p:blipFill>
        <p:spPr bwMode="auto">
          <a:xfrm>
            <a:off x="5867400" y="12192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 </a:t>
            </a:r>
          </a:p>
        </p:txBody>
      </p:sp>
      <p:pic>
        <p:nvPicPr>
          <p:cNvPr id="39938" name="Picture 8" descr="MVD 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1066800"/>
            <a:ext cx="7313612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9"/>
          <p:cNvSpPr txBox="1">
            <a:spLocks noChangeArrowheads="1"/>
          </p:cNvSpPr>
          <p:nvPr/>
        </p:nvSpPr>
        <p:spPr bwMode="auto">
          <a:xfrm>
            <a:off x="4419600" y="5281613"/>
            <a:ext cx="359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latin typeface="Cambria" pitchFamily="18" charset="0"/>
                <a:hlinkClick r:id="rId3"/>
              </a:rPr>
              <a:t>http://www.blis-project.org/IAI-MVD/</a:t>
            </a:r>
            <a:endParaRPr lang="en-US" sz="1600">
              <a:latin typeface="Cambria" pitchFamily="18" charset="0"/>
            </a:endParaRPr>
          </a:p>
          <a:p>
            <a:pPr defTabSz="914400"/>
            <a:r>
              <a:rPr lang="en-US" sz="1600">
                <a:latin typeface="Cambria" pitchFamily="18" charset="0"/>
              </a:rPr>
              <a:t>Reference: BSA-001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 </a:t>
            </a:r>
          </a:p>
        </p:txBody>
      </p:sp>
      <p:pic>
        <p:nvPicPr>
          <p:cNvPr id="40962" name="Picture 5" descr="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731361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42068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Final Thoughts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Release of IDM for public comment – late January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Same Test Model </a:t>
            </a:r>
            <a:br>
              <a:rPr lang="en-US">
                <a:solidFill>
                  <a:schemeClr val="tx2"/>
                </a:solidFill>
                <a:latin typeface="Cambria" pitchFamily="18" charset="0"/>
              </a:rPr>
            </a:br>
            <a:r>
              <a:rPr lang="en-US">
                <a:solidFill>
                  <a:schemeClr val="tx2"/>
                </a:solidFill>
                <a:latin typeface="Cambria" pitchFamily="18" charset="0"/>
              </a:rPr>
              <a:t>as BPEA Thread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endParaRPr lang="en-US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1987" name="Picture 4" descr="bldg rendered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C5C5C"/>
              </a:clrFrom>
              <a:clrTo>
                <a:srgbClr val="5C5C5C">
                  <a:alpha val="0"/>
                </a:srgbClr>
              </a:clrTo>
            </a:clrChange>
          </a:blip>
          <a:srcRect l="4207" t="13289" r="5357" b="7182"/>
          <a:stretch>
            <a:fillRect/>
          </a:stretch>
        </p:blipFill>
        <p:spPr bwMode="auto">
          <a:xfrm>
            <a:off x="3429000" y="2573338"/>
            <a:ext cx="5180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391400" y="3810000"/>
            <a:ext cx="1066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Quantity</a:t>
            </a:r>
          </a:p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Takeoff</a:t>
            </a:r>
          </a:p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Tool</a:t>
            </a:r>
            <a:endParaRPr lang="en-US" sz="1400" b="1" dirty="0">
              <a:latin typeface="+mj-lt"/>
            </a:endParaRPr>
          </a:p>
        </p:txBody>
      </p:sp>
      <p:cxnSp>
        <p:nvCxnSpPr>
          <p:cNvPr id="53" name="Straight Arrow Connector 52"/>
          <p:cNvCxnSpPr>
            <a:stCxn id="66" idx="3"/>
            <a:endCxn id="71" idx="1"/>
          </p:cNvCxnSpPr>
          <p:nvPr/>
        </p:nvCxnSpPr>
        <p:spPr>
          <a:xfrm>
            <a:off x="1905000" y="41529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87"/>
          <p:cNvSpPr txBox="1">
            <a:spLocks noChangeArrowheads="1"/>
          </p:cNvSpPr>
          <p:nvPr/>
        </p:nvSpPr>
        <p:spPr bwMode="auto">
          <a:xfrm>
            <a:off x="1905000" y="38862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IFC export</a:t>
            </a:r>
            <a:endParaRPr lang="en-US" sz="1000" b="1" dirty="0">
              <a:latin typeface="+mj-lt"/>
            </a:endParaRPr>
          </a:p>
        </p:txBody>
      </p:sp>
      <p:sp>
        <p:nvSpPr>
          <p:cNvPr id="34828" name="TextBox 87"/>
          <p:cNvSpPr txBox="1">
            <a:spLocks noChangeArrowheads="1"/>
          </p:cNvSpPr>
          <p:nvPr/>
        </p:nvSpPr>
        <p:spPr bwMode="auto">
          <a:xfrm>
            <a:off x="6477000" y="3886200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1000" b="1">
                <a:latin typeface="+mj-lt"/>
              </a:rPr>
              <a:t>IFC import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Technical Overview w/ XML &amp; Web Services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343400" y="38862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file system</a:t>
            </a:r>
            <a:endParaRPr lang="en-US" sz="1400" b="1" dirty="0">
              <a:latin typeface="+mj-lt"/>
            </a:endParaRPr>
          </a:p>
        </p:txBody>
      </p:sp>
      <p:sp>
        <p:nvSpPr>
          <p:cNvPr id="28" name="Rounded Rectangle 35"/>
          <p:cNvSpPr>
            <a:spLocks noChangeArrowheads="1"/>
          </p:cNvSpPr>
          <p:nvPr/>
        </p:nvSpPr>
        <p:spPr bwMode="auto">
          <a:xfrm>
            <a:off x="6400800" y="60960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XXX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sp>
        <p:nvSpPr>
          <p:cNvPr id="29" name="Rounded Rectangle 35"/>
          <p:cNvSpPr>
            <a:spLocks noChangeArrowheads="1"/>
          </p:cNvSpPr>
          <p:nvPr/>
        </p:nvSpPr>
        <p:spPr bwMode="auto">
          <a:xfrm>
            <a:off x="6400800" y="54864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Construction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Recipe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sp>
        <p:nvSpPr>
          <p:cNvPr id="30" name="Rounded Rectangle 35"/>
          <p:cNvSpPr>
            <a:spLocks noChangeArrowheads="1"/>
          </p:cNvSpPr>
          <p:nvPr/>
        </p:nvSpPr>
        <p:spPr bwMode="auto">
          <a:xfrm>
            <a:off x="6400800" y="48768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Unit Cost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cxnSp>
        <p:nvCxnSpPr>
          <p:cNvPr id="35" name="Gewinkelte Verbindung 79"/>
          <p:cNvCxnSpPr>
            <a:stCxn id="30" idx="3"/>
            <a:endCxn id="46" idx="2"/>
          </p:cNvCxnSpPr>
          <p:nvPr/>
        </p:nvCxnSpPr>
        <p:spPr>
          <a:xfrm flipV="1">
            <a:off x="7543800" y="4495800"/>
            <a:ext cx="381000" cy="609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79"/>
          <p:cNvCxnSpPr>
            <a:stCxn id="29" idx="3"/>
            <a:endCxn id="46" idx="2"/>
          </p:cNvCxnSpPr>
          <p:nvPr/>
        </p:nvCxnSpPr>
        <p:spPr>
          <a:xfrm flipV="1">
            <a:off x="7543800" y="4495800"/>
            <a:ext cx="381000" cy="12192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79"/>
          <p:cNvCxnSpPr>
            <a:stCxn id="28" idx="3"/>
            <a:endCxn id="46" idx="2"/>
          </p:cNvCxnSpPr>
          <p:nvPr/>
        </p:nvCxnSpPr>
        <p:spPr>
          <a:xfrm flipV="1">
            <a:off x="7543800" y="4495800"/>
            <a:ext cx="381000" cy="18288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87"/>
          <p:cNvSpPr txBox="1">
            <a:spLocks noChangeArrowheads="1"/>
          </p:cNvSpPr>
          <p:nvPr/>
        </p:nvSpPr>
        <p:spPr bwMode="auto">
          <a:xfrm>
            <a:off x="1981200" y="4478338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1000" b="1" dirty="0">
                <a:latin typeface="+mj-lt"/>
              </a:rPr>
              <a:t>quantity import</a:t>
            </a:r>
            <a:endParaRPr lang="en-US" sz="1000" b="1" dirty="0">
              <a:latin typeface="+mj-lt"/>
            </a:endParaRPr>
          </a:p>
        </p:txBody>
      </p:sp>
      <p:sp>
        <p:nvSpPr>
          <p:cNvPr id="49" name="TextBox 87"/>
          <p:cNvSpPr txBox="1">
            <a:spLocks noChangeArrowheads="1"/>
          </p:cNvSpPr>
          <p:nvPr/>
        </p:nvSpPr>
        <p:spPr bwMode="auto">
          <a:xfrm>
            <a:off x="6858000" y="3276600"/>
            <a:ext cx="106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r>
              <a:rPr lang="en-US" sz="1000" b="1" dirty="0">
                <a:latin typeface="+mj-lt"/>
              </a:rPr>
              <a:t>quantity export</a:t>
            </a:r>
            <a:endParaRPr lang="en-US" sz="1000" b="1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85800" y="49720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85800" y="31432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85800" y="40576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23" name="TextBox 6"/>
          <p:cNvSpPr txBox="1">
            <a:spLocks noChangeArrowheads="1"/>
          </p:cNvSpPr>
          <p:nvPr/>
        </p:nvSpPr>
        <p:spPr bwMode="auto">
          <a:xfrm>
            <a:off x="228600" y="2438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BIM-Authoring</a:t>
            </a:r>
          </a:p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Tool</a:t>
            </a:r>
          </a:p>
        </p:txBody>
      </p:sp>
      <p:sp>
        <p:nvSpPr>
          <p:cNvPr id="47124" name="TextBox 7"/>
          <p:cNvSpPr txBox="1">
            <a:spLocks noChangeArrowheads="1"/>
          </p:cNvSpPr>
          <p:nvPr/>
        </p:nvSpPr>
        <p:spPr bwMode="auto">
          <a:xfrm>
            <a:off x="841375" y="3316288"/>
            <a:ext cx="760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1</a:t>
            </a:r>
          </a:p>
        </p:txBody>
      </p:sp>
      <p:sp>
        <p:nvSpPr>
          <p:cNvPr id="47125" name="TextBox 8"/>
          <p:cNvSpPr txBox="1">
            <a:spLocks noChangeArrowheads="1"/>
          </p:cNvSpPr>
          <p:nvPr/>
        </p:nvSpPr>
        <p:spPr bwMode="auto">
          <a:xfrm>
            <a:off x="874713" y="4192588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2</a:t>
            </a:r>
          </a:p>
        </p:txBody>
      </p:sp>
      <p:sp>
        <p:nvSpPr>
          <p:cNvPr id="47126" name="TextBox 9"/>
          <p:cNvSpPr txBox="1">
            <a:spLocks noChangeArrowheads="1"/>
          </p:cNvSpPr>
          <p:nvPr/>
        </p:nvSpPr>
        <p:spPr bwMode="auto">
          <a:xfrm>
            <a:off x="841375" y="5162550"/>
            <a:ext cx="987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7200" y="2438400"/>
            <a:ext cx="1447800" cy="342900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28" name="TextBox 6"/>
          <p:cNvSpPr txBox="1">
            <a:spLocks noChangeArrowheads="1"/>
          </p:cNvSpPr>
          <p:nvPr/>
        </p:nvSpPr>
        <p:spPr bwMode="auto">
          <a:xfrm rot="-5400000">
            <a:off x="5054600" y="54610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Schedule</a:t>
            </a:r>
          </a:p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Web Services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15000" y="4724400"/>
            <a:ext cx="1981200" cy="198120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2743200" y="38862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QTO IFC</a:t>
            </a:r>
            <a:endParaRPr lang="en-US" sz="1400" b="1" dirty="0">
              <a:latin typeface="+mj-lt"/>
            </a:endParaRPr>
          </a:p>
        </p:txBody>
      </p:sp>
      <p:sp>
        <p:nvSpPr>
          <p:cNvPr id="72" name="TextBox 87"/>
          <p:cNvSpPr txBox="1">
            <a:spLocks noChangeArrowheads="1"/>
          </p:cNvSpPr>
          <p:nvPr/>
        </p:nvSpPr>
        <p:spPr bwMode="auto">
          <a:xfrm>
            <a:off x="3581400" y="38862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store</a:t>
            </a:r>
            <a:endParaRPr lang="en-US" sz="1000" b="1" dirty="0">
              <a:latin typeface="+mj-lt"/>
            </a:endParaRPr>
          </a:p>
        </p:txBody>
      </p:sp>
      <p:cxnSp>
        <p:nvCxnSpPr>
          <p:cNvPr id="74" name="Straight Arrow Connector 73"/>
          <p:cNvCxnSpPr>
            <a:stCxn id="71" idx="3"/>
            <a:endCxn id="27" idx="1"/>
          </p:cNvCxnSpPr>
          <p:nvPr/>
        </p:nvCxnSpPr>
        <p:spPr>
          <a:xfrm>
            <a:off x="3657600" y="4152900"/>
            <a:ext cx="685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7" idx="3"/>
            <a:endCxn id="46" idx="1"/>
          </p:cNvCxnSpPr>
          <p:nvPr/>
        </p:nvCxnSpPr>
        <p:spPr>
          <a:xfrm>
            <a:off x="5257800" y="4152900"/>
            <a:ext cx="2133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winkelte Verbindung 79"/>
          <p:cNvCxnSpPr>
            <a:stCxn id="27" idx="2"/>
          </p:cNvCxnSpPr>
          <p:nvPr/>
        </p:nvCxnSpPr>
        <p:spPr>
          <a:xfrm rot="5400000">
            <a:off x="3200400" y="3124200"/>
            <a:ext cx="304800" cy="2895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>
            <a:spLocks noChangeArrowheads="1"/>
          </p:cNvSpPr>
          <p:nvPr/>
        </p:nvSpPr>
        <p:spPr bwMode="auto">
          <a:xfrm>
            <a:off x="4267200" y="1414463"/>
            <a:ext cx="1143000" cy="91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3500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CPD Catalog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9" name="TextBox 87"/>
          <p:cNvSpPr txBox="1">
            <a:spLocks noChangeArrowheads="1"/>
          </p:cNvSpPr>
          <p:nvPr/>
        </p:nvSpPr>
        <p:spPr bwMode="auto">
          <a:xfrm rot="16200000">
            <a:off x="2424113" y="2528887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200" b="1" dirty="0">
                <a:solidFill>
                  <a:srgbClr val="092E5C"/>
                </a:solidFill>
                <a:latin typeface="+mj-lt"/>
              </a:rPr>
              <a:t>post IFCxml</a:t>
            </a:r>
            <a:endParaRPr lang="en-US" sz="1200" b="1" dirty="0">
              <a:solidFill>
                <a:srgbClr val="092E5C"/>
              </a:solidFill>
              <a:latin typeface="+mj-lt"/>
            </a:endParaRPr>
          </a:p>
        </p:txBody>
      </p:sp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5943600" y="32766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QTO</a:t>
            </a:r>
            <a:endParaRPr lang="en-US" sz="1400" b="1" dirty="0">
              <a:latin typeface="+mj-lt"/>
            </a:endParaRPr>
          </a:p>
        </p:txBody>
      </p:sp>
      <p:cxnSp>
        <p:nvCxnSpPr>
          <p:cNvPr id="92" name="Gewinkelte Verbindung 79"/>
          <p:cNvCxnSpPr>
            <a:stCxn id="46" idx="0"/>
            <a:endCxn id="91" idx="3"/>
          </p:cNvCxnSpPr>
          <p:nvPr/>
        </p:nvCxnSpPr>
        <p:spPr>
          <a:xfrm rot="16200000" flipV="1">
            <a:off x="7258050" y="3143250"/>
            <a:ext cx="266700" cy="10668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79"/>
          <p:cNvCxnSpPr>
            <a:stCxn id="91" idx="1"/>
            <a:endCxn id="27" idx="0"/>
          </p:cNvCxnSpPr>
          <p:nvPr/>
        </p:nvCxnSpPr>
        <p:spPr>
          <a:xfrm rot="10800000" flipV="1">
            <a:off x="4800600" y="3543300"/>
            <a:ext cx="1143000" cy="3429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87"/>
          <p:cNvSpPr txBox="1">
            <a:spLocks noChangeArrowheads="1"/>
          </p:cNvSpPr>
          <p:nvPr/>
        </p:nvSpPr>
        <p:spPr bwMode="auto">
          <a:xfrm>
            <a:off x="4953000" y="32766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store</a:t>
            </a:r>
            <a:endParaRPr lang="en-US" sz="1000" b="1" dirty="0">
              <a:latin typeface="+mj-lt"/>
            </a:endParaRPr>
          </a:p>
        </p:txBody>
      </p:sp>
      <p:cxnSp>
        <p:nvCxnSpPr>
          <p:cNvPr id="102" name="Gewinkelte Verbindung 79"/>
          <p:cNvCxnSpPr>
            <a:stCxn id="91" idx="0"/>
            <a:endCxn id="47146" idx="3"/>
          </p:cNvCxnSpPr>
          <p:nvPr/>
        </p:nvCxnSpPr>
        <p:spPr>
          <a:xfrm rot="16200000" flipV="1">
            <a:off x="5248275" y="2124075"/>
            <a:ext cx="1158875" cy="1146175"/>
          </a:xfrm>
          <a:prstGeom prst="bentConnector2">
            <a:avLst/>
          </a:prstGeom>
          <a:ln w="15875">
            <a:solidFill>
              <a:srgbClr val="092E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42" name="Group 127"/>
          <p:cNvGrpSpPr>
            <a:grpSpLocks/>
          </p:cNvGrpSpPr>
          <p:nvPr/>
        </p:nvGrpSpPr>
        <p:grpSpPr bwMode="auto">
          <a:xfrm>
            <a:off x="4432300" y="2027238"/>
            <a:ext cx="182563" cy="182562"/>
            <a:chOff x="1676400" y="1508760"/>
            <a:chExt cx="182880" cy="182880"/>
          </a:xfrm>
        </p:grpSpPr>
        <p:sp>
          <p:nvSpPr>
            <p:cNvPr id="47143" name="Rectangle 128"/>
            <p:cNvSpPr>
              <a:spLocks noChangeArrowheads="1"/>
            </p:cNvSpPr>
            <p:nvPr/>
          </p:nvSpPr>
          <p:spPr bwMode="auto">
            <a:xfrm>
              <a:off x="1676400" y="1600200"/>
              <a:ext cx="182880" cy="9144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092E5C"/>
              </a:solidFill>
              <a:round/>
              <a:headEnd type="stealth" w="med" len="lg"/>
              <a:tailEnd/>
            </a:ln>
          </p:spPr>
          <p:txBody>
            <a:bodyPr wrap="none" lIns="0" rIns="0">
              <a:spAutoFit/>
            </a:bodyPr>
            <a:lstStyle/>
            <a:p>
              <a:pPr defTabSz="914400" eaLnBrk="0" hangingPunct="0"/>
              <a:endParaRPr lang="en-US" sz="1000" b="1">
                <a:latin typeface="CG Times"/>
              </a:endParaRPr>
            </a:p>
          </p:txBody>
        </p:sp>
        <p:sp>
          <p:nvSpPr>
            <p:cNvPr id="47144" name="Isosceles Triangle 129"/>
            <p:cNvSpPr>
              <a:spLocks noChangeArrowheads="1"/>
            </p:cNvSpPr>
            <p:nvPr/>
          </p:nvSpPr>
          <p:spPr bwMode="auto">
            <a:xfrm>
              <a:off x="1676400" y="1508760"/>
              <a:ext cx="182880" cy="91440"/>
            </a:xfrm>
            <a:prstGeom prst="triangle">
              <a:avLst>
                <a:gd name="adj" fmla="val 50000"/>
              </a:avLst>
            </a:prstGeom>
            <a:solidFill>
              <a:srgbClr val="092E5C"/>
            </a:solidFill>
            <a:ln w="9525" algn="ctr">
              <a:solidFill>
                <a:srgbClr val="092E5C"/>
              </a:solidFill>
              <a:round/>
              <a:headEnd type="stealth" w="med" len="lg"/>
              <a:tailEnd/>
            </a:ln>
          </p:spPr>
          <p:txBody>
            <a:bodyPr wrap="none" lIns="0" rIns="0">
              <a:spAutoFit/>
            </a:bodyPr>
            <a:lstStyle/>
            <a:p>
              <a:pPr defTabSz="914400" eaLnBrk="0" hangingPunct="0"/>
              <a:endParaRPr lang="en-US" sz="1000" b="1">
                <a:latin typeface="CG Times"/>
              </a:endParaRPr>
            </a:p>
          </p:txBody>
        </p:sp>
      </p:grpSp>
      <p:grpSp>
        <p:nvGrpSpPr>
          <p:cNvPr id="47145" name="Group 130"/>
          <p:cNvGrpSpPr>
            <a:grpSpLocks/>
          </p:cNvGrpSpPr>
          <p:nvPr/>
        </p:nvGrpSpPr>
        <p:grpSpPr bwMode="auto">
          <a:xfrm>
            <a:off x="5072063" y="1981200"/>
            <a:ext cx="182562" cy="274638"/>
            <a:chOff x="2133600" y="1600200"/>
            <a:chExt cx="182880" cy="274320"/>
          </a:xfrm>
        </p:grpSpPr>
        <p:sp>
          <p:nvSpPr>
            <p:cNvPr id="47146" name="Rectangle 131"/>
            <p:cNvSpPr>
              <a:spLocks noChangeArrowheads="1"/>
            </p:cNvSpPr>
            <p:nvPr/>
          </p:nvSpPr>
          <p:spPr bwMode="auto">
            <a:xfrm>
              <a:off x="2133600" y="1600200"/>
              <a:ext cx="182880" cy="274320"/>
            </a:xfrm>
            <a:prstGeom prst="rect">
              <a:avLst/>
            </a:prstGeom>
            <a:noFill/>
            <a:ln w="9525" algn="ctr">
              <a:solidFill>
                <a:srgbClr val="092E5C"/>
              </a:solidFill>
              <a:round/>
              <a:headEnd type="stealth" w="med" len="lg"/>
              <a:tailEnd/>
            </a:ln>
          </p:spPr>
          <p:txBody>
            <a:bodyPr wrap="none" lIns="0" rIns="0">
              <a:spAutoFit/>
            </a:bodyPr>
            <a:lstStyle/>
            <a:p>
              <a:pPr defTabSz="914400" eaLnBrk="0" hangingPunct="0"/>
              <a:endParaRPr lang="en-US" sz="1000" b="1">
                <a:latin typeface="CG Times"/>
              </a:endParaRPr>
            </a:p>
          </p:txBody>
        </p:sp>
        <p:cxnSp>
          <p:nvCxnSpPr>
            <p:cNvPr id="47147" name="Straight Connector 132"/>
            <p:cNvCxnSpPr>
              <a:cxnSpLocks noChangeShapeType="1"/>
            </p:cNvCxnSpPr>
            <p:nvPr/>
          </p:nvCxnSpPr>
          <p:spPr bwMode="auto">
            <a:xfrm>
              <a:off x="2165349" y="1695450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  <p:cxnSp>
          <p:nvCxnSpPr>
            <p:cNvPr id="47148" name="Straight Connector 133"/>
            <p:cNvCxnSpPr>
              <a:cxnSpLocks noChangeShapeType="1"/>
            </p:cNvCxnSpPr>
            <p:nvPr/>
          </p:nvCxnSpPr>
          <p:spPr bwMode="auto">
            <a:xfrm>
              <a:off x="2165349" y="1755775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  <p:cxnSp>
          <p:nvCxnSpPr>
            <p:cNvPr id="47149" name="Straight Connector 134"/>
            <p:cNvCxnSpPr>
              <a:cxnSpLocks noChangeShapeType="1"/>
            </p:cNvCxnSpPr>
            <p:nvPr/>
          </p:nvCxnSpPr>
          <p:spPr bwMode="auto">
            <a:xfrm>
              <a:off x="2165349" y="1816099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  <p:cxnSp>
          <p:nvCxnSpPr>
            <p:cNvPr id="47150" name="Straight Connector 135"/>
            <p:cNvCxnSpPr>
              <a:cxnSpLocks noChangeShapeType="1"/>
            </p:cNvCxnSpPr>
            <p:nvPr/>
          </p:nvCxnSpPr>
          <p:spPr bwMode="auto">
            <a:xfrm>
              <a:off x="2165689" y="1635125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</p:grpSp>
      <p:cxnSp>
        <p:nvCxnSpPr>
          <p:cNvPr id="47151" name="Straight Connector 136"/>
          <p:cNvCxnSpPr>
            <a:cxnSpLocks noChangeShapeType="1"/>
          </p:cNvCxnSpPr>
          <p:nvPr/>
        </p:nvCxnSpPr>
        <p:spPr bwMode="auto">
          <a:xfrm rot="16200000" flipH="1">
            <a:off x="4844256" y="1889919"/>
            <a:ext cx="1588" cy="457200"/>
          </a:xfrm>
          <a:prstGeom prst="line">
            <a:avLst/>
          </a:prstGeom>
          <a:noFill/>
          <a:ln w="38100" algn="ctr">
            <a:solidFill>
              <a:srgbClr val="092E5C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38" name="TextBox 87"/>
          <p:cNvSpPr txBox="1">
            <a:spLocks noChangeArrowheads="1"/>
          </p:cNvSpPr>
          <p:nvPr/>
        </p:nvSpPr>
        <p:spPr bwMode="auto">
          <a:xfrm rot="16200000">
            <a:off x="5653088" y="2528887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200" b="1" dirty="0">
                <a:solidFill>
                  <a:srgbClr val="092E5C"/>
                </a:solidFill>
                <a:latin typeface="+mj-lt"/>
              </a:rPr>
              <a:t>post IFCxml</a:t>
            </a:r>
            <a:endParaRPr lang="en-US" sz="1200" b="1" dirty="0">
              <a:solidFill>
                <a:srgbClr val="092E5C"/>
              </a:solidFill>
              <a:latin typeface="+mj-lt"/>
            </a:endParaRPr>
          </a:p>
        </p:txBody>
      </p:sp>
      <p:cxnSp>
        <p:nvCxnSpPr>
          <p:cNvPr id="80" name="Gewinkelte Verbindung 79"/>
          <p:cNvCxnSpPr>
            <a:stCxn id="71" idx="0"/>
            <a:endCxn id="47144" idx="2"/>
          </p:cNvCxnSpPr>
          <p:nvPr/>
        </p:nvCxnSpPr>
        <p:spPr>
          <a:xfrm rot="5400000" flipH="1" flipV="1">
            <a:off x="2932112" y="2386013"/>
            <a:ext cx="1768475" cy="1231900"/>
          </a:xfrm>
          <a:prstGeom prst="bentConnector3">
            <a:avLst>
              <a:gd name="adj1" fmla="val 99090"/>
            </a:avLst>
          </a:prstGeom>
          <a:ln w="15875">
            <a:solidFill>
              <a:srgbClr val="092E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391400" y="3810000"/>
            <a:ext cx="1066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Quantity</a:t>
            </a:r>
          </a:p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Takeoff</a:t>
            </a:r>
          </a:p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Tool</a:t>
            </a:r>
            <a:endParaRPr lang="en-US" sz="1400" b="1" dirty="0">
              <a:latin typeface="+mj-lt"/>
            </a:endParaRPr>
          </a:p>
        </p:txBody>
      </p:sp>
      <p:cxnSp>
        <p:nvCxnSpPr>
          <p:cNvPr id="53" name="Straight Arrow Connector 52"/>
          <p:cNvCxnSpPr>
            <a:stCxn id="66" idx="3"/>
            <a:endCxn id="71" idx="1"/>
          </p:cNvCxnSpPr>
          <p:nvPr/>
        </p:nvCxnSpPr>
        <p:spPr>
          <a:xfrm>
            <a:off x="1905000" y="41529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87"/>
          <p:cNvSpPr txBox="1">
            <a:spLocks noChangeArrowheads="1"/>
          </p:cNvSpPr>
          <p:nvPr/>
        </p:nvSpPr>
        <p:spPr bwMode="auto">
          <a:xfrm>
            <a:off x="1905000" y="38862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IFC export</a:t>
            </a:r>
            <a:endParaRPr lang="en-US" sz="1000" b="1" dirty="0">
              <a:latin typeface="+mj-lt"/>
            </a:endParaRPr>
          </a:p>
        </p:txBody>
      </p:sp>
      <p:sp>
        <p:nvSpPr>
          <p:cNvPr id="34828" name="TextBox 87"/>
          <p:cNvSpPr txBox="1">
            <a:spLocks noChangeArrowheads="1"/>
          </p:cNvSpPr>
          <p:nvPr/>
        </p:nvSpPr>
        <p:spPr bwMode="auto">
          <a:xfrm>
            <a:off x="6477000" y="3886200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1000" b="1">
                <a:latin typeface="+mj-lt"/>
              </a:rPr>
              <a:t>IFC import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Technical Overview w/ XML &amp; Web Services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343400" y="38862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file system</a:t>
            </a:r>
            <a:endParaRPr lang="en-US" sz="1400" b="1" dirty="0">
              <a:latin typeface="+mj-lt"/>
            </a:endParaRPr>
          </a:p>
        </p:txBody>
      </p:sp>
      <p:sp>
        <p:nvSpPr>
          <p:cNvPr id="28" name="Rounded Rectangle 35"/>
          <p:cNvSpPr>
            <a:spLocks noChangeArrowheads="1"/>
          </p:cNvSpPr>
          <p:nvPr/>
        </p:nvSpPr>
        <p:spPr bwMode="auto">
          <a:xfrm>
            <a:off x="6400800" y="60960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XXX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sp>
        <p:nvSpPr>
          <p:cNvPr id="29" name="Rounded Rectangle 35"/>
          <p:cNvSpPr>
            <a:spLocks noChangeArrowheads="1"/>
          </p:cNvSpPr>
          <p:nvPr/>
        </p:nvSpPr>
        <p:spPr bwMode="auto">
          <a:xfrm>
            <a:off x="6400800" y="54864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Construction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Recipe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sp>
        <p:nvSpPr>
          <p:cNvPr id="30" name="Rounded Rectangle 35"/>
          <p:cNvSpPr>
            <a:spLocks noChangeArrowheads="1"/>
          </p:cNvSpPr>
          <p:nvPr/>
        </p:nvSpPr>
        <p:spPr bwMode="auto">
          <a:xfrm>
            <a:off x="6400800" y="48768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Unit Cost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cxnSp>
        <p:nvCxnSpPr>
          <p:cNvPr id="35" name="Gewinkelte Verbindung 79"/>
          <p:cNvCxnSpPr>
            <a:stCxn id="30" idx="3"/>
            <a:endCxn id="46" idx="2"/>
          </p:cNvCxnSpPr>
          <p:nvPr/>
        </p:nvCxnSpPr>
        <p:spPr>
          <a:xfrm flipV="1">
            <a:off x="7543800" y="4495800"/>
            <a:ext cx="381000" cy="609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79"/>
          <p:cNvCxnSpPr>
            <a:stCxn id="29" idx="3"/>
            <a:endCxn id="46" idx="2"/>
          </p:cNvCxnSpPr>
          <p:nvPr/>
        </p:nvCxnSpPr>
        <p:spPr>
          <a:xfrm flipV="1">
            <a:off x="7543800" y="4495800"/>
            <a:ext cx="381000" cy="12192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79"/>
          <p:cNvCxnSpPr>
            <a:stCxn id="28" idx="3"/>
            <a:endCxn id="46" idx="2"/>
          </p:cNvCxnSpPr>
          <p:nvPr/>
        </p:nvCxnSpPr>
        <p:spPr>
          <a:xfrm flipV="1">
            <a:off x="7543800" y="4495800"/>
            <a:ext cx="381000" cy="18288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87"/>
          <p:cNvSpPr txBox="1">
            <a:spLocks noChangeArrowheads="1"/>
          </p:cNvSpPr>
          <p:nvPr/>
        </p:nvSpPr>
        <p:spPr bwMode="auto">
          <a:xfrm>
            <a:off x="1981200" y="4478338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1000" b="1" dirty="0">
                <a:latin typeface="+mj-lt"/>
              </a:rPr>
              <a:t>quantity import</a:t>
            </a:r>
            <a:endParaRPr lang="en-US" sz="1000" b="1" dirty="0">
              <a:latin typeface="+mj-lt"/>
            </a:endParaRPr>
          </a:p>
        </p:txBody>
      </p:sp>
      <p:sp>
        <p:nvSpPr>
          <p:cNvPr id="49" name="TextBox 87"/>
          <p:cNvSpPr txBox="1">
            <a:spLocks noChangeArrowheads="1"/>
          </p:cNvSpPr>
          <p:nvPr/>
        </p:nvSpPr>
        <p:spPr bwMode="auto">
          <a:xfrm>
            <a:off x="6858000" y="3276600"/>
            <a:ext cx="106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r>
              <a:rPr lang="en-US" sz="1000" b="1" dirty="0">
                <a:latin typeface="+mj-lt"/>
              </a:rPr>
              <a:t>quantity export</a:t>
            </a:r>
            <a:endParaRPr lang="en-US" sz="1000" b="1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85800" y="49720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85800" y="31432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85800" y="40576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171" name="TextBox 6"/>
          <p:cNvSpPr txBox="1">
            <a:spLocks noChangeArrowheads="1"/>
          </p:cNvSpPr>
          <p:nvPr/>
        </p:nvSpPr>
        <p:spPr bwMode="auto">
          <a:xfrm>
            <a:off x="228600" y="2438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BIM-Authoring</a:t>
            </a:r>
          </a:p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Tool</a:t>
            </a:r>
          </a:p>
        </p:txBody>
      </p:sp>
      <p:sp>
        <p:nvSpPr>
          <p:cNvPr id="49172" name="TextBox 7"/>
          <p:cNvSpPr txBox="1">
            <a:spLocks noChangeArrowheads="1"/>
          </p:cNvSpPr>
          <p:nvPr/>
        </p:nvSpPr>
        <p:spPr bwMode="auto">
          <a:xfrm>
            <a:off x="841375" y="3316288"/>
            <a:ext cx="760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1</a:t>
            </a:r>
          </a:p>
        </p:txBody>
      </p:sp>
      <p:sp>
        <p:nvSpPr>
          <p:cNvPr id="49173" name="TextBox 8"/>
          <p:cNvSpPr txBox="1">
            <a:spLocks noChangeArrowheads="1"/>
          </p:cNvSpPr>
          <p:nvPr/>
        </p:nvSpPr>
        <p:spPr bwMode="auto">
          <a:xfrm>
            <a:off x="874713" y="4192588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2</a:t>
            </a:r>
          </a:p>
        </p:txBody>
      </p:sp>
      <p:sp>
        <p:nvSpPr>
          <p:cNvPr id="49174" name="TextBox 9"/>
          <p:cNvSpPr txBox="1">
            <a:spLocks noChangeArrowheads="1"/>
          </p:cNvSpPr>
          <p:nvPr/>
        </p:nvSpPr>
        <p:spPr bwMode="auto">
          <a:xfrm>
            <a:off x="841375" y="5162550"/>
            <a:ext cx="987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7200" y="2438400"/>
            <a:ext cx="1447800" cy="342900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176" name="TextBox 6"/>
          <p:cNvSpPr txBox="1">
            <a:spLocks noChangeArrowheads="1"/>
          </p:cNvSpPr>
          <p:nvPr/>
        </p:nvSpPr>
        <p:spPr bwMode="auto">
          <a:xfrm rot="-5400000">
            <a:off x="5054600" y="54610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Schedule</a:t>
            </a:r>
          </a:p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Web Services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15000" y="4724400"/>
            <a:ext cx="1981200" cy="198120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2743200" y="38862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QTO IFC</a:t>
            </a:r>
            <a:endParaRPr lang="en-US" sz="1400" b="1" dirty="0">
              <a:latin typeface="+mj-lt"/>
            </a:endParaRPr>
          </a:p>
        </p:txBody>
      </p:sp>
      <p:sp>
        <p:nvSpPr>
          <p:cNvPr id="72" name="TextBox 87"/>
          <p:cNvSpPr txBox="1">
            <a:spLocks noChangeArrowheads="1"/>
          </p:cNvSpPr>
          <p:nvPr/>
        </p:nvSpPr>
        <p:spPr bwMode="auto">
          <a:xfrm>
            <a:off x="3581400" y="38862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store</a:t>
            </a:r>
            <a:endParaRPr lang="en-US" sz="1000" b="1" dirty="0">
              <a:latin typeface="+mj-lt"/>
            </a:endParaRPr>
          </a:p>
        </p:txBody>
      </p:sp>
      <p:cxnSp>
        <p:nvCxnSpPr>
          <p:cNvPr id="74" name="Straight Arrow Connector 73"/>
          <p:cNvCxnSpPr>
            <a:stCxn id="71" idx="3"/>
            <a:endCxn id="27" idx="1"/>
          </p:cNvCxnSpPr>
          <p:nvPr/>
        </p:nvCxnSpPr>
        <p:spPr>
          <a:xfrm>
            <a:off x="3657600" y="4152900"/>
            <a:ext cx="685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7" idx="3"/>
            <a:endCxn id="46" idx="1"/>
          </p:cNvCxnSpPr>
          <p:nvPr/>
        </p:nvCxnSpPr>
        <p:spPr>
          <a:xfrm>
            <a:off x="5257800" y="4152900"/>
            <a:ext cx="2133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winkelte Verbindung 79"/>
          <p:cNvCxnSpPr>
            <a:stCxn id="27" idx="2"/>
          </p:cNvCxnSpPr>
          <p:nvPr/>
        </p:nvCxnSpPr>
        <p:spPr>
          <a:xfrm rot="5400000">
            <a:off x="3200400" y="3124200"/>
            <a:ext cx="304800" cy="2895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>
            <a:spLocks noChangeArrowheads="1"/>
          </p:cNvSpPr>
          <p:nvPr/>
        </p:nvSpPr>
        <p:spPr bwMode="auto">
          <a:xfrm>
            <a:off x="3505200" y="1447800"/>
            <a:ext cx="1143000" cy="91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3500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400" b="1" i="1" dirty="0">
                <a:solidFill>
                  <a:schemeClr val="tx2"/>
                </a:solidFill>
                <a:latin typeface="+mj-lt"/>
              </a:rPr>
              <a:t>Arch.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CPD Catalog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9" name="TextBox 87"/>
          <p:cNvSpPr txBox="1">
            <a:spLocks noChangeArrowheads="1"/>
          </p:cNvSpPr>
          <p:nvPr/>
        </p:nvSpPr>
        <p:spPr bwMode="auto">
          <a:xfrm rot="16200000">
            <a:off x="2424113" y="2528887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200" b="1" dirty="0">
                <a:solidFill>
                  <a:srgbClr val="092E5C"/>
                </a:solidFill>
                <a:latin typeface="+mj-lt"/>
              </a:rPr>
              <a:t>post IFCxml</a:t>
            </a:r>
            <a:endParaRPr lang="en-US" sz="1200" b="1" dirty="0">
              <a:solidFill>
                <a:srgbClr val="092E5C"/>
              </a:solidFill>
              <a:latin typeface="+mj-lt"/>
            </a:endParaRPr>
          </a:p>
        </p:txBody>
      </p:sp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5943600" y="32766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QTO</a:t>
            </a:r>
            <a:endParaRPr lang="en-US" sz="1400" b="1" dirty="0">
              <a:latin typeface="+mj-lt"/>
            </a:endParaRPr>
          </a:p>
        </p:txBody>
      </p:sp>
      <p:cxnSp>
        <p:nvCxnSpPr>
          <p:cNvPr id="92" name="Gewinkelte Verbindung 79"/>
          <p:cNvCxnSpPr>
            <a:stCxn id="46" idx="0"/>
            <a:endCxn id="91" idx="3"/>
          </p:cNvCxnSpPr>
          <p:nvPr/>
        </p:nvCxnSpPr>
        <p:spPr>
          <a:xfrm rot="16200000" flipV="1">
            <a:off x="7258050" y="3143250"/>
            <a:ext cx="266700" cy="10668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79"/>
          <p:cNvCxnSpPr>
            <a:stCxn id="91" idx="1"/>
            <a:endCxn id="27" idx="0"/>
          </p:cNvCxnSpPr>
          <p:nvPr/>
        </p:nvCxnSpPr>
        <p:spPr>
          <a:xfrm rot="10800000" flipV="1">
            <a:off x="4800600" y="3543300"/>
            <a:ext cx="1143000" cy="3429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87"/>
          <p:cNvSpPr txBox="1">
            <a:spLocks noChangeArrowheads="1"/>
          </p:cNvSpPr>
          <p:nvPr/>
        </p:nvSpPr>
        <p:spPr bwMode="auto">
          <a:xfrm>
            <a:off x="4953000" y="32766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store</a:t>
            </a:r>
            <a:endParaRPr lang="en-US" sz="1000" b="1" dirty="0">
              <a:latin typeface="+mj-lt"/>
            </a:endParaRPr>
          </a:p>
        </p:txBody>
      </p:sp>
      <p:grpSp>
        <p:nvGrpSpPr>
          <p:cNvPr id="49189" name="Group 127"/>
          <p:cNvGrpSpPr>
            <a:grpSpLocks/>
          </p:cNvGrpSpPr>
          <p:nvPr/>
        </p:nvGrpSpPr>
        <p:grpSpPr bwMode="auto">
          <a:xfrm>
            <a:off x="3670300" y="2027238"/>
            <a:ext cx="182563" cy="182562"/>
            <a:chOff x="1676400" y="1508760"/>
            <a:chExt cx="182880" cy="182880"/>
          </a:xfrm>
        </p:grpSpPr>
        <p:sp>
          <p:nvSpPr>
            <p:cNvPr id="49190" name="Rectangle 128"/>
            <p:cNvSpPr>
              <a:spLocks noChangeArrowheads="1"/>
            </p:cNvSpPr>
            <p:nvPr/>
          </p:nvSpPr>
          <p:spPr bwMode="auto">
            <a:xfrm>
              <a:off x="1676400" y="1600200"/>
              <a:ext cx="182880" cy="9144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092E5C"/>
              </a:solidFill>
              <a:round/>
              <a:headEnd type="stealth" w="med" len="lg"/>
              <a:tailEnd/>
            </a:ln>
          </p:spPr>
          <p:txBody>
            <a:bodyPr wrap="none" lIns="0" rIns="0">
              <a:spAutoFit/>
            </a:bodyPr>
            <a:lstStyle/>
            <a:p>
              <a:pPr defTabSz="914400" eaLnBrk="0" hangingPunct="0"/>
              <a:endParaRPr lang="en-US" sz="1000" b="1">
                <a:latin typeface="CG Times"/>
              </a:endParaRPr>
            </a:p>
          </p:txBody>
        </p:sp>
        <p:sp>
          <p:nvSpPr>
            <p:cNvPr id="49191" name="Isosceles Triangle 129"/>
            <p:cNvSpPr>
              <a:spLocks noChangeArrowheads="1"/>
            </p:cNvSpPr>
            <p:nvPr/>
          </p:nvSpPr>
          <p:spPr bwMode="auto">
            <a:xfrm>
              <a:off x="1676400" y="1508760"/>
              <a:ext cx="182880" cy="91440"/>
            </a:xfrm>
            <a:prstGeom prst="triangle">
              <a:avLst>
                <a:gd name="adj" fmla="val 50000"/>
              </a:avLst>
            </a:prstGeom>
            <a:solidFill>
              <a:srgbClr val="092E5C"/>
            </a:solidFill>
            <a:ln w="9525" algn="ctr">
              <a:solidFill>
                <a:srgbClr val="092E5C"/>
              </a:solidFill>
              <a:round/>
              <a:headEnd type="stealth" w="med" len="lg"/>
              <a:tailEnd/>
            </a:ln>
          </p:spPr>
          <p:txBody>
            <a:bodyPr wrap="none" lIns="0" rIns="0">
              <a:spAutoFit/>
            </a:bodyPr>
            <a:lstStyle/>
            <a:p>
              <a:pPr defTabSz="914400" eaLnBrk="0" hangingPunct="0"/>
              <a:endParaRPr lang="en-US" sz="1000" b="1">
                <a:latin typeface="CG Times"/>
              </a:endParaRPr>
            </a:p>
          </p:txBody>
        </p:sp>
      </p:grpSp>
      <p:sp>
        <p:nvSpPr>
          <p:cNvPr id="138" name="TextBox 87"/>
          <p:cNvSpPr txBox="1">
            <a:spLocks noChangeArrowheads="1"/>
          </p:cNvSpPr>
          <p:nvPr/>
        </p:nvSpPr>
        <p:spPr bwMode="auto">
          <a:xfrm rot="16200000">
            <a:off x="5653088" y="2528887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200" b="1" dirty="0">
                <a:solidFill>
                  <a:srgbClr val="092E5C"/>
                </a:solidFill>
                <a:latin typeface="+mj-lt"/>
              </a:rPr>
              <a:t>post IFCxml</a:t>
            </a:r>
            <a:endParaRPr lang="en-US" sz="1200" b="1" dirty="0">
              <a:solidFill>
                <a:srgbClr val="092E5C"/>
              </a:solidFill>
              <a:latin typeface="+mj-lt"/>
            </a:endParaRPr>
          </a:p>
        </p:txBody>
      </p:sp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4876800" y="1447800"/>
            <a:ext cx="1143000" cy="91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3500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400" b="1" i="1" dirty="0">
                <a:solidFill>
                  <a:schemeClr val="tx2"/>
                </a:solidFill>
                <a:latin typeface="+mj-lt"/>
              </a:rPr>
              <a:t>QTO 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CPD Catalog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9194" name="Group 130"/>
          <p:cNvGrpSpPr>
            <a:grpSpLocks/>
          </p:cNvGrpSpPr>
          <p:nvPr/>
        </p:nvGrpSpPr>
        <p:grpSpPr bwMode="auto">
          <a:xfrm>
            <a:off x="5681663" y="1981200"/>
            <a:ext cx="182562" cy="274638"/>
            <a:chOff x="2133600" y="1600200"/>
            <a:chExt cx="182880" cy="274320"/>
          </a:xfrm>
        </p:grpSpPr>
        <p:sp>
          <p:nvSpPr>
            <p:cNvPr id="49195" name="Rectangle 76"/>
            <p:cNvSpPr>
              <a:spLocks noChangeArrowheads="1"/>
            </p:cNvSpPr>
            <p:nvPr/>
          </p:nvSpPr>
          <p:spPr bwMode="auto">
            <a:xfrm>
              <a:off x="2133600" y="1600200"/>
              <a:ext cx="182880" cy="274320"/>
            </a:xfrm>
            <a:prstGeom prst="rect">
              <a:avLst/>
            </a:prstGeom>
            <a:noFill/>
            <a:ln w="9525" algn="ctr">
              <a:solidFill>
                <a:srgbClr val="092E5C"/>
              </a:solidFill>
              <a:round/>
              <a:headEnd type="stealth" w="med" len="lg"/>
              <a:tailEnd/>
            </a:ln>
          </p:spPr>
          <p:txBody>
            <a:bodyPr wrap="none" lIns="0" rIns="0">
              <a:spAutoFit/>
            </a:bodyPr>
            <a:lstStyle/>
            <a:p>
              <a:pPr defTabSz="914400" eaLnBrk="0" hangingPunct="0"/>
              <a:endParaRPr lang="en-US" sz="1000" b="1">
                <a:latin typeface="CG Times"/>
              </a:endParaRPr>
            </a:p>
          </p:txBody>
        </p:sp>
        <p:cxnSp>
          <p:nvCxnSpPr>
            <p:cNvPr id="49196" name="Straight Connector 78"/>
            <p:cNvCxnSpPr>
              <a:cxnSpLocks noChangeShapeType="1"/>
            </p:cNvCxnSpPr>
            <p:nvPr/>
          </p:nvCxnSpPr>
          <p:spPr bwMode="auto">
            <a:xfrm>
              <a:off x="2165349" y="1695450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  <p:cxnSp>
          <p:nvCxnSpPr>
            <p:cNvPr id="49197" name="Straight Connector 80"/>
            <p:cNvCxnSpPr>
              <a:cxnSpLocks noChangeShapeType="1"/>
            </p:cNvCxnSpPr>
            <p:nvPr/>
          </p:nvCxnSpPr>
          <p:spPr bwMode="auto">
            <a:xfrm>
              <a:off x="2165349" y="1755775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  <p:cxnSp>
          <p:nvCxnSpPr>
            <p:cNvPr id="49198" name="Straight Connector 81"/>
            <p:cNvCxnSpPr>
              <a:cxnSpLocks noChangeShapeType="1"/>
            </p:cNvCxnSpPr>
            <p:nvPr/>
          </p:nvCxnSpPr>
          <p:spPr bwMode="auto">
            <a:xfrm>
              <a:off x="2165349" y="1816099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  <p:cxnSp>
          <p:nvCxnSpPr>
            <p:cNvPr id="49199" name="Straight Connector 83"/>
            <p:cNvCxnSpPr>
              <a:cxnSpLocks noChangeShapeType="1"/>
            </p:cNvCxnSpPr>
            <p:nvPr/>
          </p:nvCxnSpPr>
          <p:spPr bwMode="auto">
            <a:xfrm>
              <a:off x="2165689" y="1635125"/>
              <a:ext cx="109728" cy="1588"/>
            </a:xfrm>
            <a:prstGeom prst="line">
              <a:avLst/>
            </a:prstGeom>
            <a:noFill/>
            <a:ln w="19050" algn="ctr">
              <a:solidFill>
                <a:srgbClr val="092E5C"/>
              </a:solidFill>
              <a:round/>
              <a:headEnd type="none" w="med" len="lg"/>
              <a:tailEnd/>
            </a:ln>
          </p:spPr>
        </p:cxnSp>
      </p:grpSp>
      <p:cxnSp>
        <p:nvCxnSpPr>
          <p:cNvPr id="49200" name="Straight Connector 136"/>
          <p:cNvCxnSpPr>
            <a:cxnSpLocks noChangeShapeType="1"/>
            <a:endCxn id="49195" idx="1"/>
          </p:cNvCxnSpPr>
          <p:nvPr/>
        </p:nvCxnSpPr>
        <p:spPr bwMode="auto">
          <a:xfrm>
            <a:off x="3854450" y="2117725"/>
            <a:ext cx="1827213" cy="0"/>
          </a:xfrm>
          <a:prstGeom prst="line">
            <a:avLst/>
          </a:prstGeom>
          <a:noFill/>
          <a:ln w="38100" algn="ctr">
            <a:solidFill>
              <a:srgbClr val="092E5C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0" name="Gewinkelte Verbindung 79"/>
          <p:cNvCxnSpPr>
            <a:stCxn id="71" idx="0"/>
            <a:endCxn id="49191" idx="2"/>
          </p:cNvCxnSpPr>
          <p:nvPr/>
        </p:nvCxnSpPr>
        <p:spPr>
          <a:xfrm rot="5400000" flipH="1" flipV="1">
            <a:off x="2551112" y="2767013"/>
            <a:ext cx="1768475" cy="469900"/>
          </a:xfrm>
          <a:prstGeom prst="bentConnector3">
            <a:avLst>
              <a:gd name="adj1" fmla="val 99689"/>
            </a:avLst>
          </a:prstGeom>
          <a:ln w="15875">
            <a:solidFill>
              <a:srgbClr val="092E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79"/>
          <p:cNvCxnSpPr>
            <a:stCxn id="91" idx="0"/>
            <a:endCxn id="49195" idx="3"/>
          </p:cNvCxnSpPr>
          <p:nvPr/>
        </p:nvCxnSpPr>
        <p:spPr>
          <a:xfrm rot="16200000" flipV="1">
            <a:off x="5553075" y="2428875"/>
            <a:ext cx="1158875" cy="536575"/>
          </a:xfrm>
          <a:prstGeom prst="bentConnector2">
            <a:avLst/>
          </a:prstGeom>
          <a:ln w="15875">
            <a:solidFill>
              <a:srgbClr val="092E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0482" name="Text Box 24"/>
          <p:cNvSpPr txBox="1">
            <a:spLocks noChangeArrowheads="1"/>
          </p:cNvSpPr>
          <p:nvPr/>
        </p:nvSpPr>
        <p:spPr bwMode="auto">
          <a:xfrm>
            <a:off x="1050925" y="1484313"/>
            <a:ext cx="73310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Early Design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General model for Testbed is Integrated Project Delivery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Not defining generic or standard project phase terms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Testbed seeks to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Define what we want to achieve with the QTO and when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Nature of and types of information that are required to support costing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What the design team could and should do during early design to generate quality of information needed for costing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1506" name="Text Box 24"/>
          <p:cNvSpPr txBox="1">
            <a:spLocks noChangeArrowheads="1"/>
          </p:cNvSpPr>
          <p:nvPr/>
        </p:nvSpPr>
        <p:spPr bwMode="auto">
          <a:xfrm>
            <a:off x="1050925" y="1484313"/>
            <a:ext cx="73310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Quantity Take-off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Why QTO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Use of qualitative information to augment the quantitative information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Interaction of modelers and estimators – transport mechanisms and the methods of exchange to communicate more seamlessly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Role of the estimator</a:t>
            </a:r>
            <a:endParaRPr lang="en-US" sz="240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391400" y="2895600"/>
            <a:ext cx="1066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Quantity</a:t>
            </a:r>
          </a:p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Takeoff</a:t>
            </a:r>
          </a:p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Tool</a:t>
            </a:r>
            <a:endParaRPr lang="en-US" sz="1400" b="1" dirty="0">
              <a:latin typeface="+mj-lt"/>
            </a:endParaRPr>
          </a:p>
        </p:txBody>
      </p:sp>
      <p:cxnSp>
        <p:nvCxnSpPr>
          <p:cNvPr id="53" name="Straight Arrow Connector 52"/>
          <p:cNvCxnSpPr>
            <a:stCxn id="66" idx="3"/>
            <a:endCxn id="71" idx="1"/>
          </p:cNvCxnSpPr>
          <p:nvPr/>
        </p:nvCxnSpPr>
        <p:spPr>
          <a:xfrm>
            <a:off x="1905000" y="32385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87"/>
          <p:cNvSpPr txBox="1">
            <a:spLocks noChangeArrowheads="1"/>
          </p:cNvSpPr>
          <p:nvPr/>
        </p:nvSpPr>
        <p:spPr bwMode="auto">
          <a:xfrm>
            <a:off x="1905000" y="29718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IFC export</a:t>
            </a:r>
            <a:endParaRPr lang="en-US" sz="1000" b="1" dirty="0">
              <a:latin typeface="+mj-lt"/>
            </a:endParaRPr>
          </a:p>
        </p:txBody>
      </p:sp>
      <p:sp>
        <p:nvSpPr>
          <p:cNvPr id="34828" name="TextBox 87"/>
          <p:cNvSpPr txBox="1">
            <a:spLocks noChangeArrowheads="1"/>
          </p:cNvSpPr>
          <p:nvPr/>
        </p:nvSpPr>
        <p:spPr bwMode="auto">
          <a:xfrm>
            <a:off x="6477000" y="2971800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1000" b="1">
                <a:latin typeface="+mj-lt"/>
              </a:rPr>
              <a:t>IFC import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Technical Overview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343400" y="29718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file system</a:t>
            </a:r>
            <a:endParaRPr lang="en-US" sz="1400" b="1" dirty="0">
              <a:latin typeface="+mj-lt"/>
            </a:endParaRPr>
          </a:p>
        </p:txBody>
      </p:sp>
      <p:sp>
        <p:nvSpPr>
          <p:cNvPr id="28" name="Rounded Rectangle 35"/>
          <p:cNvSpPr>
            <a:spLocks noChangeArrowheads="1"/>
          </p:cNvSpPr>
          <p:nvPr/>
        </p:nvSpPr>
        <p:spPr bwMode="auto">
          <a:xfrm>
            <a:off x="6400800" y="51816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XXX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sp>
        <p:nvSpPr>
          <p:cNvPr id="29" name="Rounded Rectangle 35"/>
          <p:cNvSpPr>
            <a:spLocks noChangeArrowheads="1"/>
          </p:cNvSpPr>
          <p:nvPr/>
        </p:nvSpPr>
        <p:spPr bwMode="auto">
          <a:xfrm>
            <a:off x="6400800" y="45720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Construction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Recipe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sp>
        <p:nvSpPr>
          <p:cNvPr id="30" name="Rounded Rectangle 35"/>
          <p:cNvSpPr>
            <a:spLocks noChangeArrowheads="1"/>
          </p:cNvSpPr>
          <p:nvPr/>
        </p:nvSpPr>
        <p:spPr bwMode="auto">
          <a:xfrm>
            <a:off x="6400800" y="3962400"/>
            <a:ext cx="114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Unit Cost</a:t>
            </a:r>
          </a:p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Schedule</a:t>
            </a:r>
            <a:endParaRPr lang="en-US" sz="1000" b="1" dirty="0">
              <a:latin typeface="+mj-lt"/>
            </a:endParaRPr>
          </a:p>
        </p:txBody>
      </p:sp>
      <p:cxnSp>
        <p:nvCxnSpPr>
          <p:cNvPr id="35" name="Gewinkelte Verbindung 79"/>
          <p:cNvCxnSpPr>
            <a:stCxn id="30" idx="3"/>
            <a:endCxn id="46" idx="2"/>
          </p:cNvCxnSpPr>
          <p:nvPr/>
        </p:nvCxnSpPr>
        <p:spPr>
          <a:xfrm flipV="1">
            <a:off x="7543800" y="3581400"/>
            <a:ext cx="381000" cy="609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79"/>
          <p:cNvCxnSpPr>
            <a:stCxn id="29" idx="3"/>
            <a:endCxn id="46" idx="2"/>
          </p:cNvCxnSpPr>
          <p:nvPr/>
        </p:nvCxnSpPr>
        <p:spPr>
          <a:xfrm flipV="1">
            <a:off x="7543800" y="3581400"/>
            <a:ext cx="381000" cy="12192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79"/>
          <p:cNvCxnSpPr>
            <a:stCxn id="28" idx="3"/>
            <a:endCxn id="46" idx="2"/>
          </p:cNvCxnSpPr>
          <p:nvPr/>
        </p:nvCxnSpPr>
        <p:spPr>
          <a:xfrm flipV="1">
            <a:off x="7543800" y="3581400"/>
            <a:ext cx="381000" cy="18288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87"/>
          <p:cNvSpPr txBox="1">
            <a:spLocks noChangeArrowheads="1"/>
          </p:cNvSpPr>
          <p:nvPr/>
        </p:nvSpPr>
        <p:spPr bwMode="auto">
          <a:xfrm>
            <a:off x="1981200" y="3563938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1000" b="1" dirty="0">
                <a:latin typeface="+mj-lt"/>
              </a:rPr>
              <a:t>quantity import</a:t>
            </a:r>
            <a:endParaRPr lang="en-US" sz="1000" b="1" dirty="0">
              <a:latin typeface="+mj-lt"/>
            </a:endParaRPr>
          </a:p>
        </p:txBody>
      </p:sp>
      <p:sp>
        <p:nvSpPr>
          <p:cNvPr id="49" name="TextBox 87"/>
          <p:cNvSpPr txBox="1">
            <a:spLocks noChangeArrowheads="1"/>
          </p:cNvSpPr>
          <p:nvPr/>
        </p:nvSpPr>
        <p:spPr bwMode="auto">
          <a:xfrm>
            <a:off x="6858000" y="2362200"/>
            <a:ext cx="106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>
              <a:defRPr/>
            </a:pPr>
            <a:r>
              <a:rPr lang="en-US" sz="1000" b="1" dirty="0">
                <a:latin typeface="+mj-lt"/>
              </a:rPr>
              <a:t>quantity export</a:t>
            </a:r>
            <a:endParaRPr lang="en-US" sz="1000" b="1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85800" y="40576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85800" y="22288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85800" y="3143250"/>
            <a:ext cx="990600" cy="6858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35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75" name="TextBox 6"/>
          <p:cNvSpPr txBox="1">
            <a:spLocks noChangeArrowheads="1"/>
          </p:cNvSpPr>
          <p:nvPr/>
        </p:nvSpPr>
        <p:spPr bwMode="auto">
          <a:xfrm>
            <a:off x="228600" y="15240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BIM-Authoring</a:t>
            </a:r>
          </a:p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Tool</a:t>
            </a:r>
          </a:p>
        </p:txBody>
      </p:sp>
      <p:sp>
        <p:nvSpPr>
          <p:cNvPr id="45076" name="TextBox 7"/>
          <p:cNvSpPr txBox="1">
            <a:spLocks noChangeArrowheads="1"/>
          </p:cNvSpPr>
          <p:nvPr/>
        </p:nvSpPr>
        <p:spPr bwMode="auto">
          <a:xfrm>
            <a:off x="841375" y="2401888"/>
            <a:ext cx="760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1</a:t>
            </a:r>
          </a:p>
        </p:txBody>
      </p:sp>
      <p:sp>
        <p:nvSpPr>
          <p:cNvPr id="45077" name="TextBox 8"/>
          <p:cNvSpPr txBox="1">
            <a:spLocks noChangeArrowheads="1"/>
          </p:cNvSpPr>
          <p:nvPr/>
        </p:nvSpPr>
        <p:spPr bwMode="auto">
          <a:xfrm>
            <a:off x="874713" y="3278188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2</a:t>
            </a:r>
          </a:p>
        </p:txBody>
      </p:sp>
      <p:sp>
        <p:nvSpPr>
          <p:cNvPr id="45078" name="TextBox 9"/>
          <p:cNvSpPr txBox="1">
            <a:spLocks noChangeArrowheads="1"/>
          </p:cNvSpPr>
          <p:nvPr/>
        </p:nvSpPr>
        <p:spPr bwMode="auto">
          <a:xfrm>
            <a:off x="841375" y="4248150"/>
            <a:ext cx="987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600" b="1">
                <a:latin typeface="Calibri" pitchFamily="34" charset="0"/>
              </a:rPr>
              <a:t>BIM 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7200" y="1524000"/>
            <a:ext cx="1447800" cy="342900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80" name="TextBox 6"/>
          <p:cNvSpPr txBox="1">
            <a:spLocks noChangeArrowheads="1"/>
          </p:cNvSpPr>
          <p:nvPr/>
        </p:nvSpPr>
        <p:spPr bwMode="auto">
          <a:xfrm rot="-5400000">
            <a:off x="5054600" y="45466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Schedule</a:t>
            </a:r>
          </a:p>
          <a:p>
            <a:pPr algn="ctr" defTabSz="914400" eaLnBrk="0" hangingPunct="0"/>
            <a:r>
              <a:rPr lang="en-US" sz="1600" b="1">
                <a:latin typeface="Calibri" pitchFamily="34" charset="0"/>
              </a:rPr>
              <a:t>Web Services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15000" y="3810000"/>
            <a:ext cx="1981200" cy="198120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100" b="1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2743200" y="29718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QTO IFC</a:t>
            </a:r>
            <a:endParaRPr lang="en-US" sz="1400" b="1" dirty="0">
              <a:latin typeface="+mj-lt"/>
            </a:endParaRPr>
          </a:p>
        </p:txBody>
      </p:sp>
      <p:sp>
        <p:nvSpPr>
          <p:cNvPr id="72" name="TextBox 87"/>
          <p:cNvSpPr txBox="1">
            <a:spLocks noChangeArrowheads="1"/>
          </p:cNvSpPr>
          <p:nvPr/>
        </p:nvSpPr>
        <p:spPr bwMode="auto">
          <a:xfrm>
            <a:off x="3581400" y="29718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store</a:t>
            </a:r>
            <a:endParaRPr lang="en-US" sz="1000" b="1" dirty="0">
              <a:latin typeface="+mj-lt"/>
            </a:endParaRPr>
          </a:p>
        </p:txBody>
      </p:sp>
      <p:cxnSp>
        <p:nvCxnSpPr>
          <p:cNvPr id="74" name="Straight Arrow Connector 73"/>
          <p:cNvCxnSpPr>
            <a:stCxn id="71" idx="3"/>
            <a:endCxn id="27" idx="1"/>
          </p:cNvCxnSpPr>
          <p:nvPr/>
        </p:nvCxnSpPr>
        <p:spPr>
          <a:xfrm>
            <a:off x="3657600" y="3238500"/>
            <a:ext cx="685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7" idx="3"/>
            <a:endCxn id="46" idx="1"/>
          </p:cNvCxnSpPr>
          <p:nvPr/>
        </p:nvCxnSpPr>
        <p:spPr>
          <a:xfrm>
            <a:off x="5257800" y="3238500"/>
            <a:ext cx="2133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winkelte Verbindung 79"/>
          <p:cNvCxnSpPr>
            <a:stCxn id="27" idx="2"/>
          </p:cNvCxnSpPr>
          <p:nvPr/>
        </p:nvCxnSpPr>
        <p:spPr>
          <a:xfrm rot="5400000">
            <a:off x="3200400" y="2209800"/>
            <a:ext cx="304800" cy="28956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5943600" y="2362200"/>
            <a:ext cx="9144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35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>
                <a:latin typeface="+mj-lt"/>
              </a:rPr>
              <a:t>QTO</a:t>
            </a:r>
            <a:endParaRPr lang="en-US" sz="1400" b="1" dirty="0">
              <a:latin typeface="+mj-lt"/>
            </a:endParaRPr>
          </a:p>
        </p:txBody>
      </p:sp>
      <p:cxnSp>
        <p:nvCxnSpPr>
          <p:cNvPr id="92" name="Gewinkelte Verbindung 79"/>
          <p:cNvCxnSpPr>
            <a:stCxn id="46" idx="0"/>
            <a:endCxn id="91" idx="3"/>
          </p:cNvCxnSpPr>
          <p:nvPr/>
        </p:nvCxnSpPr>
        <p:spPr>
          <a:xfrm rot="16200000" flipV="1">
            <a:off x="7258050" y="2228850"/>
            <a:ext cx="266700" cy="10668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79"/>
          <p:cNvCxnSpPr>
            <a:stCxn id="91" idx="1"/>
            <a:endCxn id="27" idx="0"/>
          </p:cNvCxnSpPr>
          <p:nvPr/>
        </p:nvCxnSpPr>
        <p:spPr>
          <a:xfrm rot="10800000" flipV="1">
            <a:off x="4800600" y="2628900"/>
            <a:ext cx="1143000" cy="342900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87"/>
          <p:cNvSpPr txBox="1">
            <a:spLocks noChangeArrowheads="1"/>
          </p:cNvSpPr>
          <p:nvPr/>
        </p:nvSpPr>
        <p:spPr bwMode="auto">
          <a:xfrm>
            <a:off x="4953000" y="23622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000" b="1" dirty="0">
                <a:latin typeface="+mj-lt"/>
              </a:rPr>
              <a:t>store</a:t>
            </a:r>
            <a:endParaRPr lang="en-US" sz="10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2005013" y="2743200"/>
            <a:ext cx="18288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50925" y="1484313"/>
            <a:ext cx="733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Generic AEC/FM BIM View Description</a:t>
            </a:r>
            <a:br>
              <a:rPr lang="en-US" sz="280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Concept Design to QTO/Cost Estimating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048000"/>
            <a:ext cx="1524000" cy="1189038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mbria" pitchFamily="18" charset="0"/>
              </a:rPr>
              <a:t>Design</a:t>
            </a:r>
          </a:p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mbria" pitchFamily="18" charset="0"/>
              </a:rPr>
              <a:t>Model</a:t>
            </a:r>
          </a:p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(objects, attributes)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529013" y="3048000"/>
            <a:ext cx="1524000" cy="1189038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mbria" pitchFamily="18" charset="0"/>
              </a:rPr>
              <a:t>Design</a:t>
            </a:r>
          </a:p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mbria" pitchFamily="18" charset="0"/>
              </a:rPr>
              <a:t>Quantities</a:t>
            </a:r>
          </a:p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(object quantities)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272213" y="3048000"/>
            <a:ext cx="2109787" cy="11890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mbria" pitchFamily="18" charset="0"/>
              </a:rPr>
              <a:t>Production</a:t>
            </a:r>
          </a:p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mbria" pitchFamily="18" charset="0"/>
              </a:rPr>
              <a:t>Quantities</a:t>
            </a:r>
            <a:r>
              <a:rPr lang="en-US" sz="240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(assemblies, items, resources)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386013" y="42814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this view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2286000" y="3479800"/>
            <a:ext cx="1243013" cy="304800"/>
          </a:xfrm>
          <a:prstGeom prst="rightArrow">
            <a:avLst>
              <a:gd name="adj1" fmla="val 50000"/>
              <a:gd name="adj2" fmla="val 10195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>
            <a:off x="5053013" y="34798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762000" y="5456238"/>
            <a:ext cx="779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>
                <a:latin typeface="Cambria" pitchFamily="18" charset="0"/>
              </a:rPr>
              <a:t>Based on BLIS view ‘Arch. Design &gt;&gt; Quantities take off / cost estimating’ (2000)</a:t>
            </a:r>
          </a:p>
          <a:p>
            <a:pPr defTabSz="914400"/>
            <a:r>
              <a:rPr lang="en-US" sz="1200">
                <a:latin typeface="Cambria" pitchFamily="18" charset="0"/>
              </a:rPr>
              <a:t>Based on SABLE DAPI ‘Quantity Information for Cost Estimation’ (2004)</a:t>
            </a:r>
          </a:p>
          <a:p>
            <a:pPr defTabSz="914400"/>
            <a:r>
              <a:rPr lang="en-US" sz="1200">
                <a:latin typeface="Cambria" pitchFamily="18" charset="0"/>
              </a:rPr>
              <a:t>Based on IAI German Speaking Chapter (GSC) adaptation for ‘Base Quantities’ (2007)</a:t>
            </a:r>
          </a:p>
        </p:txBody>
      </p:sp>
      <p:sp>
        <p:nvSpPr>
          <p:cNvPr id="12" name="Line Callout 1 (Accent Bar) 11"/>
          <p:cNvSpPr/>
          <p:nvPr/>
        </p:nvSpPr>
        <p:spPr bwMode="auto">
          <a:xfrm>
            <a:off x="4419600" y="4741863"/>
            <a:ext cx="2743200" cy="400050"/>
          </a:xfrm>
          <a:prstGeom prst="accentCallout1">
            <a:avLst>
              <a:gd name="adj1" fmla="val 18750"/>
              <a:gd name="adj2" fmla="val -8333"/>
              <a:gd name="adj3" fmla="val -68228"/>
              <a:gd name="adj4" fmla="val -36505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969696"/>
            </a:solidFill>
            <a:prstDash val="solid"/>
            <a:round/>
            <a:headEnd type="stealth" w="med" len="lg"/>
            <a:tailEnd type="none" w="med" len="med"/>
          </a:ln>
          <a:effectLst/>
        </p:spPr>
        <p:txBody>
          <a:bodyPr lIns="0" rIns="0">
            <a:spAutoFit/>
          </a:bodyPr>
          <a:lstStyle/>
          <a:p>
            <a:pPr defTabSz="914400" eaLnBrk="0" hangingPunct="0">
              <a:defRPr/>
            </a:pPr>
            <a:r>
              <a:rPr lang="en-US" sz="1000" b="1" dirty="0">
                <a:latin typeface="CG Times" pitchFamily="18" charset="0"/>
              </a:rPr>
              <a:t>TESTBED THREAD AREA OF INTEREST</a:t>
            </a:r>
            <a:br>
              <a:rPr lang="en-US" sz="1000" b="1" dirty="0">
                <a:latin typeface="CG Times" pitchFamily="18" charset="0"/>
              </a:rPr>
            </a:br>
            <a:endParaRPr lang="en-US" sz="1000" b="1" dirty="0">
              <a:latin typeface="CG Times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4578" name="Text Box 24"/>
          <p:cNvSpPr txBox="1">
            <a:spLocks noChangeArrowheads="1"/>
          </p:cNvSpPr>
          <p:nvPr/>
        </p:nvSpPr>
        <p:spPr bwMode="auto">
          <a:xfrm>
            <a:off x="1050925" y="1484313"/>
            <a:ext cx="7331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8600" defTabSz="914400">
              <a:spcAft>
                <a:spcPct val="25000"/>
              </a:spcAft>
            </a:pP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Generic AEC/FM BIM View Description</a:t>
            </a:r>
            <a:br>
              <a:rPr lang="en-US" sz="280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800">
                <a:solidFill>
                  <a:schemeClr val="tx2"/>
                </a:solidFill>
                <a:latin typeface="Cambria" pitchFamily="18" charset="0"/>
              </a:rPr>
              <a:t>Concept Design to QTO/Cost Estimating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Three levels of QTO information exchange agreed internationally 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QTO Level 1 – BIM objects, with geometry and definition properties,  no element quantities 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QTO Level 2 – BIM objects and basic quantities that are useful internationally, but no geometry</a:t>
            </a:r>
          </a:p>
          <a:p>
            <a:pPr marL="742950" lvl="1" indent="-285750" defTabSz="914400">
              <a:spcAft>
                <a:spcPct val="25000"/>
              </a:spcAft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ambria" pitchFamily="18" charset="0"/>
              </a:rPr>
              <a:t>QTO Level 3 – BIM objects and extended quantities that require national and local calculation rules, but no geometry</a:t>
            </a:r>
          </a:p>
          <a:p>
            <a:pPr marL="457200" indent="-228600" defTabSz="914400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Cambria" pitchFamily="18" charset="0"/>
              </a:rPr>
              <a:t>QTO Thread view is QTO Level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4343400"/>
            <a:ext cx="8229600" cy="566738"/>
          </a:xfrm>
        </p:spPr>
        <p:txBody>
          <a:bodyPr anchor="b"/>
          <a:lstStyle/>
          <a:p>
            <a:pPr algn="l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use case</a:t>
            </a:r>
          </a:p>
        </p:txBody>
      </p:sp>
      <p:sp>
        <p:nvSpPr>
          <p:cNvPr id="25602" name="Textplatzhalter 5"/>
          <p:cNvSpPr>
            <a:spLocks noGrp="1"/>
          </p:cNvSpPr>
          <p:nvPr>
            <p:ph type="body" sz="half" idx="4294967295"/>
          </p:nvPr>
        </p:nvSpPr>
        <p:spPr>
          <a:xfrm>
            <a:off x="457200" y="4910138"/>
            <a:ext cx="8229600" cy="1262062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smtClean="0">
                <a:latin typeface="Cambria" pitchFamily="18" charset="0"/>
                <a:ea typeface="ＭＳ Ｐゴシック"/>
                <a:cs typeface="Cambria" pitchFamily="18" charset="0"/>
              </a:rPr>
              <a:t>export/upload BIM model with base quantities according to MVD</a:t>
            </a:r>
          </a:p>
          <a:p>
            <a:pPr marL="342900" indent="-342900">
              <a:buFontTx/>
              <a:buAutoNum type="arabicPeriod"/>
            </a:pPr>
            <a:r>
              <a:rPr lang="en-US" sz="1400" smtClean="0">
                <a:latin typeface="Cambria" pitchFamily="18" charset="0"/>
                <a:ea typeface="ＭＳ Ｐゴシック"/>
                <a:cs typeface="Cambria" pitchFamily="18" charset="0"/>
              </a:rPr>
              <a:t>import/download BIM model (+ base quantities)</a:t>
            </a:r>
          </a:p>
          <a:p>
            <a:pPr marL="342900" indent="-342900">
              <a:buFontTx/>
              <a:buAutoNum type="arabicPeriod"/>
            </a:pPr>
            <a:r>
              <a:rPr lang="en-US" sz="1400" smtClean="0">
                <a:latin typeface="Cambria" pitchFamily="18" charset="0"/>
                <a:ea typeface="ＭＳ Ｐゴシック"/>
                <a:cs typeface="Cambria" pitchFamily="18" charset="0"/>
              </a:rPr>
              <a:t>validate/aggregate quantities, define task based quantities, access catalog (of recipes/formulas)</a:t>
            </a:r>
          </a:p>
          <a:p>
            <a:pPr marL="342900" indent="-342900">
              <a:buFontTx/>
              <a:buAutoNum type="arabicPeriod"/>
            </a:pPr>
            <a:r>
              <a:rPr lang="en-US" sz="1400" smtClean="0">
                <a:latin typeface="Cambria" pitchFamily="18" charset="0"/>
                <a:ea typeface="ＭＳ Ｐゴシック"/>
                <a:cs typeface="Cambria" pitchFamily="18" charset="0"/>
              </a:rPr>
              <a:t>generate bill of quantities/ export/upload to document server</a:t>
            </a:r>
          </a:p>
          <a:p>
            <a:pPr marL="342900" indent="-342900">
              <a:buFontTx/>
              <a:buAutoNum type="arabicPeriod"/>
            </a:pPr>
            <a:r>
              <a:rPr lang="en-US" sz="1400" smtClean="0">
                <a:latin typeface="Cambria" pitchFamily="18" charset="0"/>
                <a:ea typeface="ＭＳ Ｐゴシック"/>
                <a:cs typeface="Cambria" pitchFamily="18" charset="0"/>
              </a:rPr>
              <a:t>&lt;next round of refinement&gt;</a:t>
            </a:r>
          </a:p>
          <a:p>
            <a:pPr marL="342900" indent="-342900">
              <a:buFontTx/>
              <a:buAutoNum type="arabicPeriod"/>
            </a:pPr>
            <a:endParaRPr lang="en-US" sz="1400" smtClean="0">
              <a:latin typeface="Cambria" pitchFamily="18" charset="0"/>
              <a:ea typeface="ＭＳ Ｐゴシック"/>
              <a:cs typeface="Cambria" pitchFamily="18" charset="0"/>
            </a:endParaRPr>
          </a:p>
        </p:txBody>
      </p:sp>
      <p:pic>
        <p:nvPicPr>
          <p:cNvPr id="25603" name="Picture 2" descr="C:\Users\Thomas Liebich\Pictures\QTO_UseCas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  <a:defRPr/>
            </a:pPr>
            <a:r>
              <a:rPr lang="en-US" sz="3200" ker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711200" y="1536700"/>
            <a:ext cx="1444625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/>
              <a:t>BIM </a:t>
            </a:r>
            <a:br>
              <a:rPr lang="en-US"/>
            </a:br>
            <a:r>
              <a:rPr lang="en-US"/>
              <a:t>Authoring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  <a:defRPr/>
            </a:pPr>
            <a:r>
              <a:rPr lang="en-US" sz="3200" ker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Calibri" pitchFamily="34" charset="0"/>
              </a:rPr>
              <a:t>QTO Early Design Thread</a:t>
            </a:r>
          </a:p>
        </p:txBody>
      </p:sp>
      <p:pic>
        <p:nvPicPr>
          <p:cNvPr id="26626" name="Picture 10"/>
          <p:cNvPicPr>
            <a:picLocks noChangeArrowheads="1"/>
          </p:cNvPicPr>
          <p:nvPr/>
        </p:nvPicPr>
        <p:blipFill>
          <a:blip r:embed="rId2"/>
          <a:srcRect l="2809" b="2710"/>
          <a:stretch>
            <a:fillRect/>
          </a:stretch>
        </p:blipFill>
        <p:spPr bwMode="auto">
          <a:xfrm rot="5400000">
            <a:off x="2239962" y="-30162"/>
            <a:ext cx="5273675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gc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G 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G Times" pitchFamily="18" charset="0"/>
          </a:defRPr>
        </a:defPPr>
      </a:lstStyle>
    </a:lnDef>
  </a:objectDefaults>
  <a:extraClrSchemeLst>
    <a:extraClrScheme>
      <a:clrScheme name="OG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ogc.thmx</Template>
  <TotalTime>933</TotalTime>
  <Words>901</Words>
  <Application>Microsoft Macintosh PowerPoint</Application>
  <PresentationFormat>On-screen Show (4:3)</PresentationFormat>
  <Paragraphs>256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ＭＳ Ｐゴシック</vt:lpstr>
      <vt:lpstr>Cambria</vt:lpstr>
      <vt:lpstr>Times New Roman</vt:lpstr>
      <vt:lpstr>CG Times</vt:lpstr>
      <vt:lpstr>ogc</vt:lpstr>
      <vt:lpstr>ogc</vt:lpstr>
      <vt:lpstr>The Quantity Take-off Thread</vt:lpstr>
      <vt:lpstr>QTO Early Design Thread</vt:lpstr>
      <vt:lpstr>QTO Early Design Thread</vt:lpstr>
      <vt:lpstr>QTO Early Design Thread</vt:lpstr>
      <vt:lpstr>QTO Technical Overview</vt:lpstr>
      <vt:lpstr>QTO Early Design Thread</vt:lpstr>
      <vt:lpstr>QTO Early Design Thread</vt:lpstr>
      <vt:lpstr>use case</vt:lpstr>
      <vt:lpstr>Slide 9</vt:lpstr>
      <vt:lpstr>QTO Early Design Thread</vt:lpstr>
      <vt:lpstr>QTO Early Design Thread</vt:lpstr>
      <vt:lpstr>QTO Early Design Thread</vt:lpstr>
      <vt:lpstr>QTO Early Design Thread </vt:lpstr>
      <vt:lpstr>QTO Early Design Thread </vt:lpstr>
      <vt:lpstr>QTO Early Design Thread</vt:lpstr>
      <vt:lpstr>QTO Early Design Thread </vt:lpstr>
      <vt:lpstr>QTO Early Design Thread</vt:lpstr>
      <vt:lpstr>QTO Early Design Thread</vt:lpstr>
      <vt:lpstr>QTO Early Design Thread</vt:lpstr>
      <vt:lpstr>QTO Early Design Thread</vt:lpstr>
      <vt:lpstr>QTO Early Design Thread </vt:lpstr>
      <vt:lpstr>QTO Early Design Thread </vt:lpstr>
      <vt:lpstr>QTO Early Design Thread</vt:lpstr>
      <vt:lpstr>QTO Technical Overview w/ XML &amp; Web Services</vt:lpstr>
      <vt:lpstr>QTO Technical Overview w/ XML &amp; Web Services</vt:lpstr>
    </vt:vector>
  </TitlesOfParts>
  <Manager/>
  <Company>Open Geospatial Consortium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QTO Wiring Diagram</dc:title>
  <dc:subject/>
  <dc:creator>Raj Singh</dc:creator>
  <cp:keywords/>
  <dc:description/>
  <cp:lastModifiedBy>Tom Wiggins</cp:lastModifiedBy>
  <cp:revision>16</cp:revision>
  <dcterms:created xsi:type="dcterms:W3CDTF">2008-11-18T02:22:52Z</dcterms:created>
  <dcterms:modified xsi:type="dcterms:W3CDTF">2008-12-09T14:24:05Z</dcterms:modified>
  <cp:category/>
</cp:coreProperties>
</file>