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sldIdLst>
    <p:sldId id="346" r:id="rId2"/>
    <p:sldId id="785" r:id="rId3"/>
    <p:sldId id="786" r:id="rId4"/>
    <p:sldId id="787" r:id="rId5"/>
    <p:sldId id="764" r:id="rId6"/>
    <p:sldId id="765" r:id="rId7"/>
    <p:sldId id="766" r:id="rId8"/>
    <p:sldId id="768" r:id="rId9"/>
    <p:sldId id="769" r:id="rId10"/>
    <p:sldId id="772" r:id="rId11"/>
    <p:sldId id="774" r:id="rId12"/>
    <p:sldId id="775" r:id="rId13"/>
    <p:sldId id="783" r:id="rId14"/>
    <p:sldId id="778" r:id="rId15"/>
    <p:sldId id="784" r:id="rId16"/>
    <p:sldId id="616" r:id="rId1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FF66"/>
    <a:srgbClr val="66BC61"/>
    <a:srgbClr val="313E30"/>
    <a:srgbClr val="CCFF99"/>
    <a:srgbClr val="C3CAFC"/>
    <a:srgbClr val="9DD395"/>
    <a:srgbClr val="F5D086"/>
    <a:srgbClr val="587040"/>
    <a:srgbClr val="688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9467" autoAdjust="0"/>
  </p:normalViewPr>
  <p:slideViewPr>
    <p:cSldViewPr showGuides="1">
      <p:cViewPr varScale="1">
        <p:scale>
          <a:sx n="112" d="100"/>
          <a:sy n="112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890" y="-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4AB3-7272-4CC7-BE65-0A124A86176F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A70AF-7C48-4743-B941-1B7656A15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3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70AF-7C48-4743-B941-1B7656A15D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46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92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29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61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14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6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70AF-7C48-4743-B941-1B7656A15D5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43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2E90C-1B56-44F9-B4A3-4F4107E56A4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5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54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12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15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11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8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846015"/>
            <a:ext cx="2971800" cy="465693"/>
          </a:xfrm>
          <a:prstGeom prst="rect">
            <a:avLst/>
          </a:prstGeom>
          <a:noFill/>
        </p:spPr>
        <p:txBody>
          <a:bodyPr/>
          <a:lstStyle/>
          <a:p>
            <a:fld id="{A84DA20B-82FA-4BFA-9695-C89D455FEF9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pitchFamily="-28" charset="-128"/>
              </a:rPr>
              <a:t>To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start with some housekeeping: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You will all be muted, but you can log your questions in the right hand pane.  We’ll get to them at the end in our Q&amp;A session. 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Also, we will be recording this and distributing both the recording and power point afterwards.</a:t>
            </a:r>
          </a:p>
          <a:p>
            <a:pPr eaLnBrk="1" hangingPunct="1"/>
            <a:endParaRPr lang="en-US" baseline="0" dirty="0" smtClean="0">
              <a:latin typeface="Arial" charset="0"/>
              <a:ea typeface="ヒラギノ角ゴ Pro W3" pitchFamily="-28" charset="-128"/>
            </a:endParaRP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We have an hour scheduled, and we’ll cover: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*who we are – individually as presenters and the organizations we represent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 overview of what BIM and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COBie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are 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description of USC’s approach for implementing a integrated lifecycle BIM strategy,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 demonstration of how they’re using </a:t>
            </a:r>
            <a:r>
              <a:rPr lang="en-US" baseline="0" dirty="0" err="1" smtClean="0">
                <a:latin typeface="Arial" charset="0"/>
                <a:ea typeface="ヒラギノ角ゴ Pro W3" pitchFamily="-28" charset="-128"/>
              </a:rPr>
              <a:t>EcoDomus</a:t>
            </a:r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 to support that strategy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ヒラギノ角ゴ Pro W3" pitchFamily="-28" charset="-128"/>
              </a:rPr>
              <a:t>*and then we’ll get to your questions.</a:t>
            </a:r>
            <a:endParaRPr lang="en-US" dirty="0" smtClean="0">
              <a:latin typeface="Arial" charset="0"/>
              <a:ea typeface="ヒラギノ角ゴ Pro W3" pitchFamily="-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65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33413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0B0D-57F8-4082-A30E-8C5B8854C983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</p:spPr>
        <p:txBody>
          <a:bodyPr anchor="t" anchorCtr="0"/>
          <a:lstStyle>
            <a:lvl1pPr marL="342900" indent="-342900" algn="l">
              <a:buClr>
                <a:srgbClr val="334133"/>
              </a:buClr>
              <a:buSzPct val="100000"/>
              <a:buFont typeface="Arial"/>
              <a:buChar char="•"/>
              <a:defRPr sz="2000">
                <a:solidFill>
                  <a:srgbClr val="33413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</a:p>
          <a:p>
            <a:r>
              <a:rPr kumimoji="0" lang="en-US" dirty="0" smtClean="0"/>
              <a:t>122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04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7E92-9EC1-4BBD-AF03-238AA095AC4F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03E8-EF5F-43B7-B258-4F031439864B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7E92-9EC1-4BBD-AF03-238AA095AC4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3886200"/>
          </a:xfrm>
          <a:prstGeom prst="rect">
            <a:avLst/>
          </a:prstGeom>
        </p:spPr>
        <p:txBody>
          <a:bodyPr/>
          <a:lstStyle>
            <a:lvl1pPr marL="548640" indent="-411480">
              <a:buClr>
                <a:srgbClr val="334133"/>
              </a:buClr>
              <a:buSzPct val="100000"/>
              <a:buFont typeface="Arial"/>
              <a:buChar char="•"/>
              <a:defRPr>
                <a:solidFill>
                  <a:srgbClr val="334133"/>
                </a:solidFill>
              </a:defRPr>
            </a:lvl1pPr>
            <a:lvl2pPr marL="868680" indent="-283464">
              <a:buClr>
                <a:srgbClr val="334133"/>
              </a:buClr>
              <a:buSzPct val="100000"/>
              <a:buFont typeface="Arial"/>
              <a:buChar char="•"/>
              <a:defRPr>
                <a:solidFill>
                  <a:srgbClr val="334133"/>
                </a:solidFill>
              </a:defRPr>
            </a:lvl2pPr>
            <a:lvl3pPr marL="1133856" indent="-228600">
              <a:buClr>
                <a:srgbClr val="334133"/>
              </a:buClr>
              <a:buSzPct val="100000"/>
              <a:buFont typeface="Arial"/>
              <a:buChar char="•"/>
              <a:defRPr>
                <a:solidFill>
                  <a:srgbClr val="334133"/>
                </a:solidFill>
              </a:defRPr>
            </a:lvl3pPr>
            <a:lvl4pPr marL="1353312" indent="-182880">
              <a:buClr>
                <a:srgbClr val="334133"/>
              </a:buClr>
              <a:buFont typeface="Arial"/>
              <a:buChar char="•"/>
              <a:defRPr>
                <a:solidFill>
                  <a:srgbClr val="334133"/>
                </a:solidFill>
              </a:defRPr>
            </a:lvl4pPr>
            <a:lvl5pPr marL="1545336" indent="-182880">
              <a:buClr>
                <a:srgbClr val="334133"/>
              </a:buClr>
              <a:buFont typeface="Arial"/>
              <a:buChar char="•"/>
              <a:defRPr>
                <a:solidFill>
                  <a:srgbClr val="334133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rgbClr val="33413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rgbClr val="334133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5702C2-321A-4C97-A237-611755A129EC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673D-CF4F-4077-9602-53780D36015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C75C-EFDE-4EF7-A680-68CA03080A9E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17ED-096B-49D6-B6A7-D129490E5333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723-1311-4FDD-8C1E-C43613F41685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7CA-1459-41BD-A4E9-28C4F8A00092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E3B-5F14-400C-B1E9-7AA5A3EECB47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95000"/>
                <a:lumOff val="5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4343400" cy="5334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EcoDomus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C8CC0A-9F55-4FE0-89CE-812128CCE727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75591F-C257-4FA5-BFB3-10B15E852F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coDomus.bmp"/>
          <p:cNvPicPr>
            <a:picLocks noChangeAspect="1"/>
          </p:cNvPicPr>
          <p:nvPr userDrawn="1"/>
        </p:nvPicPr>
        <p:blipFill>
          <a:blip r:embed="rId14" cstate="print">
            <a:alphaModFix amt="41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75" b="98925" l="0" r="97403"/>
                    </a14:imgEffect>
                    <a14:imgEffect>
                      <a14:colorTemperature colorTemp="7091"/>
                    </a14:imgEffect>
                    <a14:imgEffect>
                      <a14:saturation sat="112000"/>
                    </a14:imgEffect>
                    <a14:imgEffect>
                      <a14:brightnessContrast bright="-70000" contras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5943600"/>
            <a:ext cx="381000" cy="460169"/>
          </a:xfrm>
          <a:prstGeom prst="rect">
            <a:avLst/>
          </a:prstGeom>
          <a:noFill/>
          <a:effectLst>
            <a:outerShdw blurRad="11430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le Placeholder 21"/>
          <p:cNvSpPr txBox="1">
            <a:spLocks/>
          </p:cNvSpPr>
          <p:nvPr userDrawn="1"/>
        </p:nvSpPr>
        <p:spPr>
          <a:xfrm>
            <a:off x="7391400" y="6248400"/>
            <a:ext cx="1981200" cy="533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solidFill>
                  <a:srgbClr val="3E583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effectLst>
                  <a:outerShdw blurRad="114300" dist="50800" dir="2700000" algn="tl" rotWithShape="0">
                    <a:srgbClr val="000000">
                      <a:alpha val="40000"/>
                    </a:srgbClr>
                  </a:outerShdw>
                </a:effectLst>
              </a:rPr>
              <a:t>EcoDomus</a:t>
            </a:r>
          </a:p>
        </p:txBody>
      </p:sp>
      <p:sp>
        <p:nvSpPr>
          <p:cNvPr id="8" name="Right Triangle 7"/>
          <p:cNvSpPr/>
          <p:nvPr userDrawn="1"/>
        </p:nvSpPr>
        <p:spPr>
          <a:xfrm>
            <a:off x="0" y="6403770"/>
            <a:ext cx="8991600" cy="454230"/>
          </a:xfrm>
          <a:prstGeom prst="rtTriangle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b="1" kern="1200" cap="none" baseline="0">
          <a:ln w="6350">
            <a:noFill/>
          </a:ln>
          <a:solidFill>
            <a:srgbClr val="334133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524000"/>
            <a:ext cx="7086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EcoDomus PM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 Starkov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EcoDomus, Inc.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anolcott\Pictures\EcoDomus Work stuff\EcoDomus Functionality\EcoDomus Steps - Edit Data in Model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2" y="1775455"/>
            <a:ext cx="8488678" cy="35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Data and Docs to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458200" cy="45259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724400"/>
            <a:ext cx="37338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Select “BIM Server”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3886200"/>
            <a:ext cx="1305883" cy="381000"/>
          </a:xfrm>
          <a:prstGeom prst="ellipse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2994269"/>
            <a:ext cx="520260" cy="197338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2286000"/>
            <a:ext cx="1650121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. Select “BIM”</a:t>
            </a:r>
          </a:p>
        </p:txBody>
      </p:sp>
    </p:spTree>
    <p:extLst>
      <p:ext uri="{BB962C8B-B14F-4D97-AF65-F5344CB8AC3E}">
        <p14:creationId xmlns:p14="http://schemas.microsoft.com/office/powerpoint/2010/main" val="7794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anolcott\Pictures\EcoDomus Work stuff\EcoDomus Functionality\EcoDomus Steps - Edit Data in Model 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0969"/>
            <a:ext cx="8497154" cy="35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Data and Docs to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245929" cy="44497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261" y="1981199"/>
            <a:ext cx="1369460" cy="1143001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505199"/>
            <a:ext cx="1369460" cy="990601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311134"/>
            <a:ext cx="4269341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Or, Search “Asset/Type” and select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8059" y="1676400"/>
            <a:ext cx="4269341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Search for Component by Viewpoint (e.g. Room, Equipment, or System)</a:t>
            </a:r>
          </a:p>
        </p:txBody>
      </p:sp>
    </p:spTree>
    <p:extLst>
      <p:ext uri="{BB962C8B-B14F-4D97-AF65-F5344CB8AC3E}">
        <p14:creationId xmlns:p14="http://schemas.microsoft.com/office/powerpoint/2010/main" val="9830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anolcott\Pictures\EcoDomus Work stuff\EcoDomus Functionality\EcoDomus Steps - Edit Data in Model 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76400"/>
            <a:ext cx="8666290" cy="36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Data and Docs to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245929" cy="44497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</a:t>
            </a:r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9696" y="5374415"/>
            <a:ext cx="3305704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Add/Edit Data by selecting pencil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399" y="1828800"/>
            <a:ext cx="2265491" cy="3545615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anolcott\Pictures\EcoDomus Work stuff\EcoDomus Functionality\EcoDomus Steps - COBie QC report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34413" cy="36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200" dirty="0" smtClean="0">
                <a:effectLst/>
              </a:rPr>
              <a:t>Check Input: </a:t>
            </a:r>
            <a:r>
              <a:rPr lang="en-US" sz="3200" dirty="0" err="1" smtClean="0">
                <a:effectLst/>
              </a:rPr>
              <a:t>COBie</a:t>
            </a:r>
            <a:r>
              <a:rPr lang="en-US" sz="3200" dirty="0" smtClean="0">
                <a:effectLst/>
              </a:rPr>
              <a:t> standard data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245929" cy="44497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032973"/>
            <a:ext cx="373380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Go to Reports drop down menu and select “</a:t>
            </a:r>
            <a:r>
              <a:rPr lang="en-US" dirty="0" err="1" smtClean="0">
                <a:solidFill>
                  <a:srgbClr val="FFFF00"/>
                </a:solidFill>
              </a:rPr>
              <a:t>COBie</a:t>
            </a:r>
            <a:r>
              <a:rPr lang="en-US" dirty="0" smtClean="0">
                <a:solidFill>
                  <a:srgbClr val="FFFF00"/>
                </a:solidFill>
              </a:rPr>
              <a:t> QC”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2667000"/>
            <a:ext cx="1305883" cy="571500"/>
          </a:xfrm>
          <a:prstGeom prst="ellipse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eanolcott\Pictures\EcoDomus Work stuff\EcoDomus Functionality\EcoDomus Steps - COBie QC Report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5310"/>
            <a:ext cx="8358188" cy="35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200" dirty="0" smtClean="0">
                <a:effectLst/>
              </a:rPr>
              <a:t>Check Input: </a:t>
            </a:r>
            <a:r>
              <a:rPr lang="en-US" sz="3200" dirty="0" err="1" smtClean="0">
                <a:effectLst/>
              </a:rPr>
              <a:t>COBie</a:t>
            </a:r>
            <a:r>
              <a:rPr lang="en-US" sz="3200" dirty="0" smtClean="0">
                <a:effectLst/>
              </a:rPr>
              <a:t> standard data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245929" cy="44497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</a:t>
            </a:r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076692"/>
            <a:ext cx="37338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 “Generate Report”</a:t>
            </a:r>
          </a:p>
        </p:txBody>
      </p:sp>
      <p:sp>
        <p:nvSpPr>
          <p:cNvPr id="11" name="Oval 10"/>
          <p:cNvSpPr/>
          <p:nvPr/>
        </p:nvSpPr>
        <p:spPr>
          <a:xfrm>
            <a:off x="2961317" y="2438400"/>
            <a:ext cx="1077283" cy="458569"/>
          </a:xfrm>
          <a:prstGeom prst="ellipse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1" y="3809999"/>
            <a:ext cx="6172200" cy="533401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410200"/>
            <a:ext cx="373380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Review missing data by category, select item to add missing data</a:t>
            </a:r>
          </a:p>
        </p:txBody>
      </p:sp>
    </p:spTree>
    <p:extLst>
      <p:ext uri="{BB962C8B-B14F-4D97-AF65-F5344CB8AC3E}">
        <p14:creationId xmlns:p14="http://schemas.microsoft.com/office/powerpoint/2010/main" val="8274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eanolcott\Pictures\EcoDomus Work stuff\EcoDomus Functionality\EcoDomus Steps - Add Doc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6348"/>
            <a:ext cx="8529638" cy="35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200" dirty="0" smtClean="0">
                <a:effectLst/>
              </a:rPr>
              <a:t>Check Input: Documents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245929" cy="44497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</a:t>
            </a:r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638" y="2423797"/>
            <a:ext cx="2213212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Select “Documents Checklist”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2971800"/>
            <a:ext cx="1305883" cy="304800"/>
          </a:xfrm>
          <a:prstGeom prst="ellipse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47838" y="3206632"/>
            <a:ext cx="5872162" cy="1898768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1792069"/>
            <a:ext cx="251460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. Select by category (</a:t>
            </a:r>
            <a:r>
              <a:rPr lang="en-US" dirty="0" err="1" smtClean="0">
                <a:solidFill>
                  <a:srgbClr val="FFFF00"/>
                </a:solidFill>
              </a:rPr>
              <a:t>eg</a:t>
            </a:r>
            <a:r>
              <a:rPr lang="en-US" dirty="0" smtClean="0">
                <a:solidFill>
                  <a:srgbClr val="FFFF00"/>
                </a:solidFill>
              </a:rPr>
              <a:t> Type, Component)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2514600"/>
            <a:ext cx="878681" cy="268822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67400" y="4992469"/>
            <a:ext cx="205740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. Upload missing documents</a:t>
            </a:r>
          </a:p>
        </p:txBody>
      </p:sp>
    </p:spTree>
    <p:extLst>
      <p:ext uri="{BB962C8B-B14F-4D97-AF65-F5344CB8AC3E}">
        <p14:creationId xmlns:p14="http://schemas.microsoft.com/office/powerpoint/2010/main" val="33226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gray">
          <a:xfrm>
            <a:off x="3070225" y="381000"/>
            <a:ext cx="30480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Thank You!</a:t>
            </a:r>
            <a:endParaRPr lang="en-US" sz="3600" b="1" kern="10" spc="-150" dirty="0">
              <a:ln w="38100">
                <a:solidFill>
                  <a:srgbClr val="FFFF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98825" y="2895600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Igor Starkov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571-277-6617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Reston, VA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igor@ecodomus.com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27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" y="685800"/>
            <a:ext cx="80518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Software and consulting firm with several offices in the U.S. and international partners in Australia, China, </a:t>
            </a:r>
            <a:r>
              <a:rPr lang="en-US" sz="2000" kern="0" dirty="0" smtClean="0"/>
              <a:t>Japan, </a:t>
            </a:r>
            <a:r>
              <a:rPr lang="en-US" sz="2000" kern="0" dirty="0" smtClean="0"/>
              <a:t>UK and Middle East.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Focus on BIM for Facility Lifecycle Data Management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Pioneers of BIM for FM, COBie integration &amp; industry standards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Some of our clients: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/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1600" kern="0" dirty="0" smtClean="0"/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1600" kern="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9144000" cy="838200"/>
          </a:xfrm>
        </p:spPr>
        <p:txBody>
          <a:bodyPr/>
          <a:lstStyle/>
          <a:p>
            <a:r>
              <a:rPr lang="en-US" sz="3600" dirty="0" smtClean="0"/>
              <a:t>About EcoDomus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-2127581" y="2571741"/>
            <a:ext cx="81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Others</a:t>
            </a:r>
            <a:endParaRPr lang="en-US" u="sng" dirty="0"/>
          </a:p>
        </p:txBody>
      </p:sp>
      <p:pic>
        <p:nvPicPr>
          <p:cNvPr id="27" name="Picture 26" descr="us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515" y="3469021"/>
            <a:ext cx="869298" cy="1061546"/>
          </a:xfrm>
          <a:prstGeom prst="rect">
            <a:avLst/>
          </a:prstGeom>
        </p:spPr>
      </p:pic>
      <p:pic>
        <p:nvPicPr>
          <p:cNvPr id="28" name="Picture 27" descr="gsa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3815" y="3493618"/>
            <a:ext cx="1486610" cy="9767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 descr="nasa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7566" y="5550930"/>
            <a:ext cx="1141348" cy="92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texas_a&amp;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36671" y="5616195"/>
            <a:ext cx="1405761" cy="6888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6400"/>
            <a:ext cx="1154486" cy="1146789"/>
          </a:xfrm>
          <a:prstGeom prst="rect">
            <a:avLst/>
          </a:prstGeom>
        </p:spPr>
      </p:pic>
      <p:pic>
        <p:nvPicPr>
          <p:cNvPr id="32" name="Picture 4" descr="C:\Users\Igor\Pictures\2010 Work\DCAM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03" y="4812915"/>
            <a:ext cx="2044114" cy="5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766424" y="2991188"/>
            <a:ext cx="136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Government</a:t>
            </a:r>
            <a:endParaRPr lang="en-US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7916760" y="2999573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Education</a:t>
            </a:r>
            <a:endParaRPr lang="en-US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3366349" y="3022312"/>
            <a:ext cx="120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Healthcare</a:t>
            </a:r>
            <a:endParaRPr lang="en-US" u="sng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10" y="5540167"/>
            <a:ext cx="1021534" cy="10215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18" y="4811483"/>
            <a:ext cx="1131367" cy="6120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66" y="3484199"/>
            <a:ext cx="1817912" cy="77747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27" y="6014053"/>
            <a:ext cx="696491" cy="712177"/>
          </a:xfrm>
          <a:prstGeom prst="rect">
            <a:avLst/>
          </a:prstGeom>
        </p:spPr>
      </p:pic>
      <p:pic>
        <p:nvPicPr>
          <p:cNvPr id="40" name="Picture 2" descr="C:\Users\Igor\Pictures\2010 Work\UCSF_Medical_Center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41" y="6206425"/>
            <a:ext cx="2136131" cy="43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8" y="3995146"/>
            <a:ext cx="1940844" cy="8816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49" y="4751037"/>
            <a:ext cx="1685714" cy="6095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5" y="5058169"/>
            <a:ext cx="2200035" cy="4282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0" y="6037039"/>
            <a:ext cx="1506790" cy="6662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8" y="3285716"/>
            <a:ext cx="1901417" cy="654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0" y="5593714"/>
            <a:ext cx="2825250" cy="2725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62" y="4808818"/>
            <a:ext cx="1056410" cy="6173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33" y="4377808"/>
            <a:ext cx="2274064" cy="2942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72" y="5525561"/>
            <a:ext cx="1516114" cy="5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953000" y="1524000"/>
            <a:ext cx="4041775" cy="75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9900"/>
            </a:solidFill>
          </a:ln>
          <a:effectLst>
            <a:outerShdw blurRad="50800" dist="762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EcoDomus FM</a:t>
            </a:r>
            <a:r>
              <a:rPr lang="en-US" dirty="0" smtClean="0">
                <a:solidFill>
                  <a:schemeClr val="bg1"/>
                </a:solidFill>
              </a:rPr>
              <a:t>™</a:t>
            </a:r>
            <a:endParaRPr lang="en-US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7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Data Maintenance &amp; Analytics</a:t>
            </a:r>
            <a:endParaRPr lang="en-US" sz="1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4294967295"/>
          </p:nvPr>
        </p:nvSpPr>
        <p:spPr>
          <a:xfrm>
            <a:off x="150812" y="1524000"/>
            <a:ext cx="4040188" cy="750887"/>
          </a:xfrm>
          <a:prstGeom prst="rect">
            <a:avLst/>
          </a:prstGeom>
          <a:solidFill>
            <a:srgbClr val="68844C"/>
          </a:solidFill>
          <a:ln>
            <a:solidFill>
              <a:srgbClr val="C00000"/>
            </a:solidFill>
          </a:ln>
          <a:effectLst>
            <a:outerShdw blurRad="50800" dist="762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EcoDomus PM™</a:t>
            </a:r>
          </a:p>
          <a:p>
            <a:pPr marL="137160" indent="0" algn="ctr"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Data Collection &amp; Validation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04800"/>
            <a:ext cx="8458200" cy="5334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EcoDomus Solutions for Lifecycle BIM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375726" y="2567902"/>
            <a:ext cx="3733800" cy="2219282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Clr>
                <a:schemeClr val="tx1"/>
              </a:buClr>
              <a:buSzPct val="100000"/>
              <a:buFont typeface="Wingdings 2"/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COBie Management</a:t>
            </a:r>
          </a:p>
          <a:p>
            <a:pPr marL="137160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BIM Data Quality Control</a:t>
            </a:r>
          </a:p>
          <a:p>
            <a:pPr marL="137160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3D As-Built (CAD to BIM)</a:t>
            </a:r>
          </a:p>
          <a:p>
            <a:pPr marL="137160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Commissioning &amp; Handover</a:t>
            </a:r>
          </a:p>
          <a:p>
            <a:pPr marL="137160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Energy Modeling</a:t>
            </a:r>
          </a:p>
          <a:p>
            <a:pPr marL="137160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Field BIM (iPad/Windows8)</a:t>
            </a:r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5118417" y="2567902"/>
            <a:ext cx="3771944" cy="2232698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7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BIM for Work Orders</a:t>
            </a: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Mobile BIM</a:t>
            </a: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Energy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Management</a:t>
            </a: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BIM/GIS Integration</a:t>
            </a: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3D/2D BIM Dashboard</a:t>
            </a: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Up-to-date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BIM As-Built</a:t>
            </a:r>
            <a:endParaRPr lang="en-US" sz="2000" b="1" dirty="0" smtClean="0"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 pitchFamily="34" charset="0"/>
            </a:endParaRP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endParaRPr lang="en-US" sz="2000" b="1" dirty="0" smtClean="0"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 pitchFamily="34" charset="0"/>
            </a:endParaRP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endParaRPr lang="en-US" sz="2000" b="1" dirty="0" smtClean="0"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 pitchFamily="34" charset="0"/>
            </a:endParaRPr>
          </a:p>
          <a:p>
            <a:pPr marL="395287" indent="0">
              <a:buClr>
                <a:schemeClr val="tx1"/>
              </a:buClr>
              <a:buFont typeface="Wingdings 2"/>
              <a:buNone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2" name="Left-Up Arrow 31"/>
          <p:cNvSpPr/>
          <p:nvPr/>
        </p:nvSpPr>
        <p:spPr>
          <a:xfrm rot="16200000">
            <a:off x="3747504" y="2330278"/>
            <a:ext cx="402828" cy="916075"/>
          </a:xfrm>
          <a:prstGeom prst="leftUpArrow">
            <a:avLst>
              <a:gd name="adj1" fmla="val 7222"/>
              <a:gd name="adj2" fmla="val 22650"/>
              <a:gd name="adj3" fmla="val 25000"/>
            </a:avLst>
          </a:prstGeom>
          <a:ln>
            <a:noFill/>
          </a:ln>
          <a:effectLst>
            <a:outerShdw blurRad="50800" dist="76200" dir="27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eft-Up Arrow 32"/>
          <p:cNvSpPr/>
          <p:nvPr/>
        </p:nvSpPr>
        <p:spPr>
          <a:xfrm rot="10800000">
            <a:off x="4536731" y="2567902"/>
            <a:ext cx="878093" cy="440828"/>
          </a:xfrm>
          <a:prstGeom prst="leftUpArrow">
            <a:avLst>
              <a:gd name="adj1" fmla="val 5226"/>
              <a:gd name="adj2" fmla="val 25000"/>
              <a:gd name="adj3" fmla="val 25000"/>
            </a:avLst>
          </a:prstGeom>
          <a:ln>
            <a:noFill/>
          </a:ln>
          <a:effectLst>
            <a:outerShdw blurRad="50800" dist="76200" dir="2700000" algn="t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EcoDomus.bmp"/>
          <p:cNvPicPr>
            <a:picLocks noChangeAspect="1"/>
          </p:cNvPicPr>
          <p:nvPr/>
        </p:nvPicPr>
        <p:blipFill>
          <a:blip r:embed="rId3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25" l="0" r="100000"/>
                    </a14:imgEffect>
                    <a14:imgEffect>
                      <a14:sharpenSoften amount="100000"/>
                    </a14:imgEffect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2246" y="3029203"/>
            <a:ext cx="967156" cy="11681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948919" y="3249764"/>
            <a:ext cx="1193810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i="1" dirty="0" smtClean="0"/>
              <a:t>DATA</a:t>
            </a:r>
          </a:p>
          <a:p>
            <a:pPr algn="ctr"/>
            <a:r>
              <a:rPr lang="en-US" sz="2000" b="1" i="1" dirty="0" smtClean="0"/>
              <a:t>BASE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0453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993035"/>
            <a:ext cx="914400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/>
              <a:t>Original BIM is filtered, data is split from geometry, and data is pushed to the web</a:t>
            </a:r>
          </a:p>
        </p:txBody>
      </p:sp>
      <p:pic>
        <p:nvPicPr>
          <p:cNvPr id="18" name="Picture 17" descr="Revit-01.gif"/>
          <p:cNvPicPr>
            <a:picLocks noChangeAspect="1"/>
          </p:cNvPicPr>
          <p:nvPr/>
        </p:nvPicPr>
        <p:blipFill>
          <a:blip r:embed="rId2" cstate="print"/>
          <a:srcRect b="5343"/>
          <a:stretch>
            <a:fillRect/>
          </a:stretch>
        </p:blipFill>
        <p:spPr>
          <a:xfrm>
            <a:off x="412189" y="1143000"/>
            <a:ext cx="210875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 rot="10800000">
            <a:off x="1666663" y="2895600"/>
            <a:ext cx="533400" cy="380999"/>
          </a:xfrm>
          <a:prstGeom prst="line">
            <a:avLst/>
          </a:prstGeom>
          <a:ln>
            <a:headEnd type="arrow" w="lg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621986" y="2252601"/>
            <a:ext cx="572068" cy="56801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481480" y="4027796"/>
            <a:ext cx="910988" cy="634621"/>
          </a:xfrm>
          <a:prstGeom prst="line">
            <a:avLst/>
          </a:prstGeom>
          <a:ln>
            <a:headEnd type="arrow" w="lg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Ty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111" y="1143000"/>
            <a:ext cx="3212401" cy="149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04800"/>
            <a:ext cx="9144000" cy="5334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 cap="none" baseline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Getting </a:t>
            </a:r>
            <a:r>
              <a:rPr lang="en-US" sz="3600" dirty="0" smtClean="0">
                <a:solidFill>
                  <a:schemeClr val="bg1"/>
                </a:solidFill>
              </a:rPr>
              <a:t>BIM into EcoDomus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342" y="2630912"/>
            <a:ext cx="12192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400" dirty="0" smtClean="0"/>
              <a:t>Revit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90475" y="4716345"/>
            <a:ext cx="2150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400" dirty="0" smtClean="0"/>
              <a:t>EcoDomus BIM Connector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0791" y="2759855"/>
            <a:ext cx="209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400" dirty="0" smtClean="0"/>
              <a:t>EcoDomus Web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69577" y="5591032"/>
            <a:ext cx="209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400" dirty="0" smtClean="0"/>
              <a:t>EcoDomus Mobile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956291" y="2859564"/>
            <a:ext cx="0" cy="568016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814021" y="2346903"/>
            <a:ext cx="667034" cy="568017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3812843"/>
            <a:ext cx="2011837" cy="121127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04800" y="5024122"/>
            <a:ext cx="2323532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400" dirty="0" smtClean="0"/>
              <a:t>Tekla, Bentley, ArchiCAD, IFC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628332" y="3812843"/>
            <a:ext cx="572068" cy="643263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58" y="3012526"/>
            <a:ext cx="2588526" cy="1553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10" y="3789084"/>
            <a:ext cx="207678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anolcott\Pictures\EcoDomus Work stuff\EcoDomus Functionality\EcoDomus Steps - Assign Contractor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4" y="1750583"/>
            <a:ext cx="8625666" cy="36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COBie Data to Types and Components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458200" cy="45259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9358" y="3657600"/>
            <a:ext cx="2362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. Select “Contractor”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307" y="1840468"/>
            <a:ext cx="2743493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. Select “Display Columns”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" y="2380510"/>
            <a:ext cx="990600" cy="304855"/>
          </a:xfrm>
          <a:prstGeom prst="ellipse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48132" y="3272001"/>
            <a:ext cx="1080868" cy="296705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anolcott\Pictures\EcoDomus Work stuff\EcoDomus Functionality\EcoDomus Steps - Edit Data Fields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2" y="1829752"/>
            <a:ext cx="8383688" cy="352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</a:t>
            </a:r>
            <a:r>
              <a:rPr lang="en-US" sz="3600" dirty="0" err="1" smtClean="0">
                <a:effectLst/>
              </a:rPr>
              <a:t>COBie</a:t>
            </a:r>
            <a:r>
              <a:rPr lang="en-US" sz="3600" dirty="0" smtClean="0">
                <a:effectLst/>
              </a:rPr>
              <a:t> Data to Types and Components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458200" cy="45259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6215" y="2286000"/>
            <a:ext cx="2954785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Click here to sort Type requirements by Contractors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2971800"/>
            <a:ext cx="914400" cy="220505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anolcott\Pictures\EcoDomus Work stuff\EcoDomus Functionality\EcoDomus Steps - Edit Data Fields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1" y="1914429"/>
            <a:ext cx="8542685" cy="35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</a:t>
            </a:r>
            <a:r>
              <a:rPr lang="en-US" sz="3600" dirty="0" err="1" smtClean="0">
                <a:effectLst/>
              </a:rPr>
              <a:t>COBie</a:t>
            </a:r>
            <a:r>
              <a:rPr lang="en-US" sz="3600" dirty="0" smtClean="0">
                <a:effectLst/>
              </a:rPr>
              <a:t> Data to Types and Components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458200" cy="45259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</a:t>
            </a:r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4572000"/>
            <a:ext cx="685800" cy="381000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anolcott\Pictures\EcoDomus Work stuff\EcoDomus Functionality\EcoDomus Steps - Edit Data Fields 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4" y="1909848"/>
            <a:ext cx="8649766" cy="36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</a:t>
            </a:r>
            <a:r>
              <a:rPr lang="en-US" sz="3600" dirty="0" err="1" smtClean="0">
                <a:effectLst/>
              </a:rPr>
              <a:t>COBie</a:t>
            </a:r>
            <a:r>
              <a:rPr lang="en-US" sz="3600" dirty="0" smtClean="0">
                <a:effectLst/>
              </a:rPr>
              <a:t> Data to Types and Components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458200" cy="45259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1" y="5315458"/>
            <a:ext cx="304800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Edit open fields in Type profile for standard </a:t>
            </a:r>
            <a:r>
              <a:rPr lang="en-US" dirty="0" err="1" smtClean="0">
                <a:solidFill>
                  <a:srgbClr val="FFFF00"/>
                </a:solidFill>
              </a:rPr>
              <a:t>COBie</a:t>
            </a:r>
            <a:r>
              <a:rPr lang="en-US" dirty="0" smtClean="0">
                <a:solidFill>
                  <a:srgbClr val="FFFF00"/>
                </a:solidFill>
              </a:rPr>
              <a:t> data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6025" y="1725182"/>
            <a:ext cx="3041176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Edit extended Attributes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907268"/>
            <a:ext cx="28194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Upload Documents by 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981200"/>
            <a:ext cx="342900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Review and edit Components  within 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2514600"/>
            <a:ext cx="685800" cy="268827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2514600"/>
            <a:ext cx="609600" cy="268827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2514600"/>
            <a:ext cx="609600" cy="268827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2514600"/>
            <a:ext cx="609600" cy="268827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 rot="16200000" flipH="1">
            <a:off x="962835" y="3535091"/>
            <a:ext cx="2532031" cy="1028701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12" idx="0"/>
            <a:endCxn id="8" idx="2"/>
          </p:cNvCxnSpPr>
          <p:nvPr/>
        </p:nvCxnSpPr>
        <p:spPr>
          <a:xfrm rot="5400000" flipH="1" flipV="1">
            <a:off x="2344363" y="2112351"/>
            <a:ext cx="420086" cy="384413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3" idx="0"/>
            <a:endCxn id="10" idx="1"/>
          </p:cNvCxnSpPr>
          <p:nvPr/>
        </p:nvCxnSpPr>
        <p:spPr>
          <a:xfrm rot="5400000" flipH="1" flipV="1">
            <a:off x="3933483" y="1342683"/>
            <a:ext cx="210234" cy="21336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4" idx="2"/>
            <a:endCxn id="9" idx="1"/>
          </p:cNvCxnSpPr>
          <p:nvPr/>
        </p:nvCxnSpPr>
        <p:spPr>
          <a:xfrm rot="16200000" flipH="1">
            <a:off x="4189147" y="2175680"/>
            <a:ext cx="308507" cy="15240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anolcott\Pictures\EcoDomus Work stuff\EcoDomus Functionality\EcoDomus Steps - Edit Data Fields 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7268"/>
            <a:ext cx="8754419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lIns="91429" tIns="45714" rIns="91429" bIns="45714"/>
          <a:lstStyle/>
          <a:p>
            <a:pPr eaLnBrk="1" hangingPunct="1"/>
            <a:r>
              <a:rPr lang="en-US" sz="3600" dirty="0" smtClean="0">
                <a:effectLst/>
              </a:rPr>
              <a:t>Add </a:t>
            </a:r>
            <a:r>
              <a:rPr lang="en-US" sz="3600" dirty="0" err="1" smtClean="0">
                <a:effectLst/>
              </a:rPr>
              <a:t>COBie</a:t>
            </a:r>
            <a:r>
              <a:rPr lang="en-US" sz="3600" dirty="0" smtClean="0">
                <a:effectLst/>
              </a:rPr>
              <a:t> Data to Types and Components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671" y="1189037"/>
            <a:ext cx="8458200" cy="4525963"/>
          </a:xfrm>
        </p:spPr>
        <p:txBody>
          <a:bodyPr lIns="91429" tIns="45714" rIns="91429" bIns="45714"/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992868"/>
            <a:ext cx="25146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View Component in BIM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736" y="2667000"/>
            <a:ext cx="989472" cy="197338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2472" y="1600200"/>
            <a:ext cx="3261971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Find Components from </a:t>
            </a:r>
            <a:r>
              <a:rPr lang="en-US" dirty="0" err="1" smtClean="0">
                <a:solidFill>
                  <a:srgbClr val="FFFF00"/>
                </a:solidFill>
              </a:rPr>
              <a:t>COBie</a:t>
            </a:r>
            <a:r>
              <a:rPr lang="en-US" dirty="0" smtClean="0">
                <a:solidFill>
                  <a:srgbClr val="FFFF00"/>
                </a:solidFill>
              </a:rPr>
              <a:t> tab or through associated Types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9528" y="2895600"/>
            <a:ext cx="989472" cy="197338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2438400"/>
            <a:ext cx="762000" cy="197338"/>
          </a:xfrm>
          <a:prstGeom prst="rect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2&lt;/SectionTemplate&gt;&#10;  &lt;SectionTemplateColor&gt;&#10;    &lt;A&gt;255&lt;/A&gt;&#10;    &lt;R&gt;0&lt;/R&gt;&#10;    &lt;G&gt;0&lt;/G&gt;&#10;    &lt;B&gt;205&lt;/B&gt;&#10;    &lt;ScA&gt;1&lt;/ScA&gt;&#10;    &lt;ScR&gt;0&lt;/ScR&gt;&#10;    &lt;ScG&gt;0&lt;/ScG&gt;&#10;    &lt;ScB&gt;0.610495567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Metadata xmlns:xsi=&quot;http://www.w3.org/2001/XMLSchema-instance&quot; xmlns:xsd=&quot;http://www.w3.org/2001/XMLSchema&quot; xsi:type=&quot;SectionStartMetadata&quot;&gt;&#10;  &lt;SectionTemplate&gt;Template2&lt;/SectionTemplate&gt;&#10;  &lt;SectionTemplateColor&gt;&#10;    &lt;A&gt;255&lt;/A&gt;&#10;    &lt;R&gt;0&lt;/R&gt;&#10;    &lt;G&gt;0&lt;/G&gt;&#10;    &lt;B&gt;205&lt;/B&gt;&#10;    &lt;ScA&gt;1&lt;/ScA&gt;&#10;    &lt;ScR&gt;0&lt;/ScR&gt;&#10;    &lt;ScG&gt;0&lt;/ScG&gt;&#10;    &lt;ScB&gt;0.610495567&lt;/ScB&gt;&#10;  &lt;/SectionTemplateColor&gt;&#10;  &lt;ShowPreviews&gt;true&lt;/ShowPreviews&gt;&#10;  &lt;ShowReviews&gt;true&lt;/ShowReviews&gt;&#10;  &lt;ShowHeaderTitle&gt;true&lt;/ShowHeaderTitle&gt;&#10;  &lt;ShowHeaderNumber&gt;true&lt;/ShowHeaderNumber&gt;&#10;  &lt;SectionArrangement&gt;Simple&lt;/SectionArrangement&gt;&#10;&lt;/Metadat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BoxedArt_Software</Template>
  <TotalTime>19492</TotalTime>
  <Words>1750</Words>
  <Application>Microsoft Office PowerPoint</Application>
  <PresentationFormat>On-screen Show (4:3)</PresentationFormat>
  <Paragraphs>216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2</vt:lpstr>
      <vt:lpstr>Wingdings 3</vt:lpstr>
      <vt:lpstr>ヒラギノ角ゴ Pro W3</vt:lpstr>
      <vt:lpstr>Apex</vt:lpstr>
      <vt:lpstr>PowerPoint Presentation</vt:lpstr>
      <vt:lpstr>About EcoDomus</vt:lpstr>
      <vt:lpstr>PowerPoint Presentation</vt:lpstr>
      <vt:lpstr>PowerPoint Presentation</vt:lpstr>
      <vt:lpstr>Add COBie Data to Types and Components</vt:lpstr>
      <vt:lpstr>Add COBie Data to Types and Components</vt:lpstr>
      <vt:lpstr>Add COBie Data to Types and Components</vt:lpstr>
      <vt:lpstr>Add COBie Data to Types and Components</vt:lpstr>
      <vt:lpstr>Add COBie Data to Types and Components</vt:lpstr>
      <vt:lpstr>Add Data and Docs to Model</vt:lpstr>
      <vt:lpstr>Add Data and Docs to Model</vt:lpstr>
      <vt:lpstr>Add Data and Docs to Model</vt:lpstr>
      <vt:lpstr>Check Input: COBie standard data</vt:lpstr>
      <vt:lpstr>Check Input: COBie standard data</vt:lpstr>
      <vt:lpstr>Check Input: Documents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NAP</dc:creator>
  <cp:lastModifiedBy>Igor Starkov</cp:lastModifiedBy>
  <cp:revision>901</cp:revision>
  <cp:lastPrinted>2012-05-08T07:29:41Z</cp:lastPrinted>
  <dcterms:created xsi:type="dcterms:W3CDTF">2011-02-16T02:41:46Z</dcterms:created>
  <dcterms:modified xsi:type="dcterms:W3CDTF">2013-12-19T02:29:41Z</dcterms:modified>
</cp:coreProperties>
</file>