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</p:sldMasterIdLst>
  <p:notesMasterIdLst>
    <p:notesMasterId r:id="rId31"/>
  </p:notesMasterIdLst>
  <p:handoutMasterIdLst>
    <p:handoutMasterId r:id="rId32"/>
  </p:handoutMasterIdLst>
  <p:sldIdLst>
    <p:sldId id="431" r:id="rId6"/>
    <p:sldId id="445" r:id="rId7"/>
    <p:sldId id="465" r:id="rId8"/>
    <p:sldId id="464" r:id="rId9"/>
    <p:sldId id="436" r:id="rId10"/>
    <p:sldId id="446" r:id="rId11"/>
    <p:sldId id="466" r:id="rId12"/>
    <p:sldId id="467" r:id="rId13"/>
    <p:sldId id="468" r:id="rId14"/>
    <p:sldId id="469" r:id="rId15"/>
    <p:sldId id="470" r:id="rId16"/>
    <p:sldId id="471" r:id="rId17"/>
    <p:sldId id="472" r:id="rId18"/>
    <p:sldId id="473" r:id="rId19"/>
    <p:sldId id="474" r:id="rId20"/>
    <p:sldId id="475" r:id="rId21"/>
    <p:sldId id="478" r:id="rId22"/>
    <p:sldId id="477" r:id="rId23"/>
    <p:sldId id="479" r:id="rId24"/>
    <p:sldId id="480" r:id="rId25"/>
    <p:sldId id="483" r:id="rId26"/>
    <p:sldId id="482" r:id="rId27"/>
    <p:sldId id="484" r:id="rId28"/>
    <p:sldId id="481" r:id="rId29"/>
    <p:sldId id="442" r:id="rId3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AEAEA"/>
    <a:srgbClr val="FF9999"/>
    <a:srgbClr val="FF9F9F"/>
    <a:srgbClr val="800000"/>
    <a:srgbClr val="660033"/>
    <a:srgbClr val="FF6600"/>
    <a:srgbClr val="4D4D4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073" autoAdjust="0"/>
    <p:restoredTop sz="98138" autoAdjust="0"/>
  </p:normalViewPr>
  <p:slideViewPr>
    <p:cSldViewPr snapToObjects="1">
      <p:cViewPr varScale="1">
        <p:scale>
          <a:sx n="105" d="100"/>
          <a:sy n="105" d="100"/>
        </p:scale>
        <p:origin x="-540" y="-96"/>
      </p:cViewPr>
      <p:guideLst>
        <p:guide orient="horz" pos="1248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>
        <p:scale>
          <a:sx n="100" d="100"/>
          <a:sy n="100" d="100"/>
        </p:scale>
        <p:origin x="-2064" y="-72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1" rIns="91401" bIns="4570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1" rIns="91401" bIns="45701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1" rIns="91401" bIns="45701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1" rIns="91401" bIns="45701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4132237-1830-4697-A7BF-FCF848F5A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1" rIns="91401" bIns="4570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1" rIns="91401" bIns="45701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1" rIns="91401" bIns="457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1" rIns="91401" bIns="45701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1" tIns="45701" rIns="91401" bIns="45701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D01D5FA-94ED-4AC3-8796-7D611F3F6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832DF1-65B2-4ADD-B9B8-D93F1F16C158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74D5B0-89A0-4FD5-BEE0-07953224228B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Manage target user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AEC firms that need to Integrate various formats and perform Clash detection between elements, analysis time verse process (4d process planning), animate presentations, create presentations based on design models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74D5B0-89A0-4FD5-BEE0-07953224228B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Manage target user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AEC firms that need to Integrate various formats and perform Clash detection between elements, analysis time verse process (4d process planning), animate presentations, create presentations based on design models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74D5B0-89A0-4FD5-BEE0-07953224228B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Manage target user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AEC firms that need to Integrate various formats and perform Clash detection between elements, analysis time verse process (4d process planning), animate presentations, create presentations based on design models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1D5FA-94ED-4AC3-8796-7D611F3F6C0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EDF92-5845-4670-A46E-038393010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8E7D2-AF0B-4D89-A574-4B7C94E9B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02901-26B7-414E-9597-56CEFAAD45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53FAE-A9D0-43B8-8262-2687E4B97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B7DD2-DC52-4207-931E-4803CD26E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36B6-049F-434C-BB27-A80D1F9C8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487B8-9BA7-40ED-A879-170843CA7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DE51C-691C-4C26-9B69-0F32DC2E7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3C2B1-D821-45EB-AFF4-660BAA7B1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92559-1AD2-413E-B059-48654B5F1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ADABA-3313-4763-B2FC-4BB5DE293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C60A0-5146-4226-BCF0-90AE5DC0C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ChangeArrowheads="1"/>
          </p:cNvSpPr>
          <p:nvPr/>
        </p:nvSpPr>
        <p:spPr bwMode="auto">
          <a:xfrm>
            <a:off x="9525" y="9525"/>
            <a:ext cx="9123363" cy="1023938"/>
          </a:xfrm>
          <a:prstGeom prst="rect">
            <a:avLst/>
          </a:prstGeom>
          <a:solidFill>
            <a:srgbClr val="003366"/>
          </a:solidFill>
          <a:ln w="2857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" descr="MicrodeskLogo_WHITE"/>
          <p:cNvPicPr>
            <a:picLocks noChangeAspect="1" noChangeArrowheads="1"/>
          </p:cNvPicPr>
          <p:nvPr/>
        </p:nvPicPr>
        <p:blipFill>
          <a:blip r:embed="rId13"/>
          <a:srcRect r="73750"/>
          <a:stretch>
            <a:fillRect/>
          </a:stretch>
        </p:blipFill>
        <p:spPr bwMode="auto">
          <a:xfrm>
            <a:off x="1981200" y="90488"/>
            <a:ext cx="609600" cy="581025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</p:spPr>
      </p:pic>
      <p:pic>
        <p:nvPicPr>
          <p:cNvPr id="1028" name="Picture 4" descr="AerialView_UrbanHousing"/>
          <p:cNvPicPr>
            <a:picLocks noChangeAspect="1" noChangeArrowheads="1"/>
          </p:cNvPicPr>
          <p:nvPr/>
        </p:nvPicPr>
        <p:blipFill>
          <a:blip r:embed="rId14" cstate="print"/>
          <a:srcRect r="31429"/>
          <a:stretch>
            <a:fillRect/>
          </a:stretch>
        </p:blipFill>
        <p:spPr bwMode="auto">
          <a:xfrm>
            <a:off x="3746500" y="77788"/>
            <a:ext cx="936625" cy="91281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/>
          <a:srcRect t="3299" r="14569"/>
          <a:stretch>
            <a:fillRect/>
          </a:stretch>
        </p:blipFill>
        <p:spPr bwMode="auto">
          <a:xfrm>
            <a:off x="2741613" y="68263"/>
            <a:ext cx="914400" cy="91598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6"/>
          <a:srcRect l="17393" r="17393" b="14828"/>
          <a:stretch>
            <a:fillRect/>
          </a:stretch>
        </p:blipFill>
        <p:spPr bwMode="auto">
          <a:xfrm>
            <a:off x="4799013" y="61913"/>
            <a:ext cx="911225" cy="8953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031" name="Picture 7" descr="MicrodeskLogo_WHITE"/>
          <p:cNvPicPr>
            <a:picLocks noChangeAspect="1" noChangeArrowheads="1"/>
          </p:cNvPicPr>
          <p:nvPr/>
        </p:nvPicPr>
        <p:blipFill>
          <a:blip r:embed="rId17"/>
          <a:srcRect l="25000"/>
          <a:stretch>
            <a:fillRect/>
          </a:stretch>
        </p:blipFill>
        <p:spPr bwMode="auto">
          <a:xfrm>
            <a:off x="152400" y="0"/>
            <a:ext cx="1524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6904" name="Text Box 8"/>
          <p:cNvSpPr txBox="1">
            <a:spLocks noChangeArrowheads="1"/>
          </p:cNvSpPr>
          <p:nvPr/>
        </p:nvSpPr>
        <p:spPr bwMode="auto">
          <a:xfrm>
            <a:off x="152400" y="457200"/>
            <a:ext cx="16764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  <a:defRPr/>
            </a:pPr>
            <a:r>
              <a:rPr lang="en-US" sz="1000">
                <a:solidFill>
                  <a:schemeClr val="bg1"/>
                </a:solidFill>
                <a:latin typeface="Trebuchet MS" pitchFamily="34" charset="0"/>
              </a:rPr>
              <a:t>Succeed Beyond Measure</a:t>
            </a:r>
          </a:p>
        </p:txBody>
      </p:sp>
      <p:sp>
        <p:nvSpPr>
          <p:cNvPr id="336905" name="Text Box 9"/>
          <p:cNvSpPr txBox="1">
            <a:spLocks noChangeArrowheads="1"/>
          </p:cNvSpPr>
          <p:nvPr/>
        </p:nvSpPr>
        <p:spPr bwMode="auto">
          <a:xfrm>
            <a:off x="0" y="685800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  <a:defRPr/>
            </a:pPr>
            <a:r>
              <a:rPr lang="en-US" sz="1600">
                <a:solidFill>
                  <a:schemeClr val="bg1"/>
                </a:solidFill>
                <a:latin typeface="Trebuchet MS" pitchFamily="34" charset="0"/>
              </a:rPr>
              <a:t>Autodesk Civil 3D Essentials</a:t>
            </a:r>
          </a:p>
        </p:txBody>
      </p:sp>
      <p:pic>
        <p:nvPicPr>
          <p:cNvPr id="1034" name="Picture 10" descr="Adsk_AuthrzTrnCntr_M_R_Clr"/>
          <p:cNvPicPr>
            <a:picLocks noChangeAspect="1" noChangeArrowheads="1"/>
          </p:cNvPicPr>
          <p:nvPr/>
        </p:nvPicPr>
        <p:blipFill>
          <a:blip r:embed="rId18"/>
          <a:srcRect t="14999" b="14999"/>
          <a:stretch>
            <a:fillRect/>
          </a:stretch>
        </p:blipFill>
        <p:spPr bwMode="auto">
          <a:xfrm>
            <a:off x="7458075" y="6432550"/>
            <a:ext cx="16859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2971800"/>
            <a:ext cx="7543800" cy="9906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620000" y="2971800"/>
            <a:ext cx="1524000" cy="9906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 sz="1800">
              <a:latin typeface="Arial" charset="0"/>
            </a:endParaRPr>
          </a:p>
        </p:txBody>
      </p:sp>
      <p:grpSp>
        <p:nvGrpSpPr>
          <p:cNvPr id="2052" name="Group 64"/>
          <p:cNvGrpSpPr>
            <a:grpSpLocks/>
          </p:cNvGrpSpPr>
          <p:nvPr/>
        </p:nvGrpSpPr>
        <p:grpSpPr bwMode="auto">
          <a:xfrm>
            <a:off x="8001000" y="3124200"/>
            <a:ext cx="3581400" cy="685800"/>
            <a:chOff x="2832" y="720"/>
            <a:chExt cx="2400" cy="482"/>
          </a:xfrm>
        </p:grpSpPr>
        <p:sp>
          <p:nvSpPr>
            <p:cNvPr id="1034" name="AutoShape 10"/>
            <p:cNvSpPr>
              <a:spLocks noChangeAspect="1" noChangeArrowheads="1" noTextEdit="1"/>
            </p:cNvSpPr>
            <p:nvPr userDrawn="1"/>
          </p:nvSpPr>
          <p:spPr bwMode="auto">
            <a:xfrm>
              <a:off x="2832" y="720"/>
              <a:ext cx="2400" cy="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 userDrawn="1"/>
          </p:nvSpPr>
          <p:spPr bwMode="auto">
            <a:xfrm>
              <a:off x="2832" y="720"/>
              <a:ext cx="2400" cy="48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auto">
            <a:xfrm>
              <a:off x="3088" y="905"/>
              <a:ext cx="31" cy="31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42" y="3"/>
                </a:cxn>
                <a:cxn ang="0">
                  <a:pos x="53" y="9"/>
                </a:cxn>
                <a:cxn ang="0">
                  <a:pos x="60" y="19"/>
                </a:cxn>
                <a:cxn ang="0">
                  <a:pos x="63" y="33"/>
                </a:cxn>
                <a:cxn ang="0">
                  <a:pos x="60" y="44"/>
                </a:cxn>
                <a:cxn ang="0">
                  <a:pos x="53" y="54"/>
                </a:cxn>
                <a:cxn ang="0">
                  <a:pos x="42" y="62"/>
                </a:cxn>
                <a:cxn ang="0">
                  <a:pos x="31" y="65"/>
                </a:cxn>
                <a:cxn ang="0">
                  <a:pos x="19" y="62"/>
                </a:cxn>
                <a:cxn ang="0">
                  <a:pos x="9" y="54"/>
                </a:cxn>
                <a:cxn ang="0">
                  <a:pos x="3" y="44"/>
                </a:cxn>
                <a:cxn ang="0">
                  <a:pos x="0" y="33"/>
                </a:cxn>
                <a:cxn ang="0">
                  <a:pos x="3" y="19"/>
                </a:cxn>
                <a:cxn ang="0">
                  <a:pos x="9" y="9"/>
                </a:cxn>
                <a:cxn ang="0">
                  <a:pos x="19" y="3"/>
                </a:cxn>
                <a:cxn ang="0">
                  <a:pos x="31" y="0"/>
                </a:cxn>
              </a:cxnLst>
              <a:rect l="0" t="0" r="r" b="b"/>
              <a:pathLst>
                <a:path w="63" h="65">
                  <a:moveTo>
                    <a:pt x="31" y="0"/>
                  </a:moveTo>
                  <a:lnTo>
                    <a:pt x="42" y="3"/>
                  </a:lnTo>
                  <a:lnTo>
                    <a:pt x="53" y="9"/>
                  </a:lnTo>
                  <a:lnTo>
                    <a:pt x="60" y="19"/>
                  </a:lnTo>
                  <a:lnTo>
                    <a:pt x="63" y="33"/>
                  </a:lnTo>
                  <a:lnTo>
                    <a:pt x="60" y="44"/>
                  </a:lnTo>
                  <a:lnTo>
                    <a:pt x="53" y="54"/>
                  </a:lnTo>
                  <a:lnTo>
                    <a:pt x="42" y="62"/>
                  </a:lnTo>
                  <a:lnTo>
                    <a:pt x="31" y="65"/>
                  </a:lnTo>
                  <a:lnTo>
                    <a:pt x="19" y="62"/>
                  </a:lnTo>
                  <a:lnTo>
                    <a:pt x="9" y="54"/>
                  </a:lnTo>
                  <a:lnTo>
                    <a:pt x="3" y="44"/>
                  </a:lnTo>
                  <a:lnTo>
                    <a:pt x="0" y="33"/>
                  </a:lnTo>
                  <a:lnTo>
                    <a:pt x="3" y="19"/>
                  </a:lnTo>
                  <a:lnTo>
                    <a:pt x="9" y="9"/>
                  </a:lnTo>
                  <a:lnTo>
                    <a:pt x="19" y="3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3068" y="940"/>
              <a:ext cx="21" cy="21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5" y="0"/>
                </a:cxn>
                <a:cxn ang="0">
                  <a:pos x="30" y="3"/>
                </a:cxn>
                <a:cxn ang="0">
                  <a:pos x="35" y="6"/>
                </a:cxn>
                <a:cxn ang="0">
                  <a:pos x="38" y="11"/>
                </a:cxn>
                <a:cxn ang="0">
                  <a:pos x="39" y="15"/>
                </a:cxn>
                <a:cxn ang="0">
                  <a:pos x="41" y="21"/>
                </a:cxn>
                <a:cxn ang="0">
                  <a:pos x="39" y="27"/>
                </a:cxn>
                <a:cxn ang="0">
                  <a:pos x="38" y="31"/>
                </a:cxn>
                <a:cxn ang="0">
                  <a:pos x="35" y="35"/>
                </a:cxn>
                <a:cxn ang="0">
                  <a:pos x="30" y="38"/>
                </a:cxn>
                <a:cxn ang="0">
                  <a:pos x="25" y="40"/>
                </a:cxn>
                <a:cxn ang="0">
                  <a:pos x="20" y="41"/>
                </a:cxn>
                <a:cxn ang="0">
                  <a:pos x="13" y="40"/>
                </a:cxn>
                <a:cxn ang="0">
                  <a:pos x="9" y="37"/>
                </a:cxn>
                <a:cxn ang="0">
                  <a:pos x="4" y="33"/>
                </a:cxn>
                <a:cxn ang="0">
                  <a:pos x="1" y="28"/>
                </a:cxn>
                <a:cxn ang="0">
                  <a:pos x="0" y="21"/>
                </a:cxn>
                <a:cxn ang="0">
                  <a:pos x="1" y="14"/>
                </a:cxn>
                <a:cxn ang="0">
                  <a:pos x="4" y="9"/>
                </a:cxn>
                <a:cxn ang="0">
                  <a:pos x="9" y="5"/>
                </a:cxn>
                <a:cxn ang="0">
                  <a:pos x="13" y="2"/>
                </a:cxn>
                <a:cxn ang="0">
                  <a:pos x="20" y="0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25" y="0"/>
                  </a:lnTo>
                  <a:lnTo>
                    <a:pt x="30" y="3"/>
                  </a:lnTo>
                  <a:lnTo>
                    <a:pt x="35" y="6"/>
                  </a:lnTo>
                  <a:lnTo>
                    <a:pt x="38" y="11"/>
                  </a:lnTo>
                  <a:lnTo>
                    <a:pt x="39" y="15"/>
                  </a:lnTo>
                  <a:lnTo>
                    <a:pt x="41" y="21"/>
                  </a:lnTo>
                  <a:lnTo>
                    <a:pt x="39" y="27"/>
                  </a:lnTo>
                  <a:lnTo>
                    <a:pt x="38" y="31"/>
                  </a:lnTo>
                  <a:lnTo>
                    <a:pt x="35" y="35"/>
                  </a:lnTo>
                  <a:lnTo>
                    <a:pt x="30" y="38"/>
                  </a:lnTo>
                  <a:lnTo>
                    <a:pt x="25" y="40"/>
                  </a:lnTo>
                  <a:lnTo>
                    <a:pt x="20" y="41"/>
                  </a:lnTo>
                  <a:lnTo>
                    <a:pt x="13" y="40"/>
                  </a:lnTo>
                  <a:lnTo>
                    <a:pt x="9" y="37"/>
                  </a:lnTo>
                  <a:lnTo>
                    <a:pt x="4" y="33"/>
                  </a:lnTo>
                  <a:lnTo>
                    <a:pt x="1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4" y="9"/>
                  </a:lnTo>
                  <a:lnTo>
                    <a:pt x="9" y="5"/>
                  </a:lnTo>
                  <a:lnTo>
                    <a:pt x="13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40" name="Freeform 16"/>
            <p:cNvSpPr>
              <a:spLocks/>
            </p:cNvSpPr>
            <p:nvPr userDrawn="1"/>
          </p:nvSpPr>
          <p:spPr bwMode="auto">
            <a:xfrm>
              <a:off x="3128" y="875"/>
              <a:ext cx="39" cy="38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54" y="3"/>
                </a:cxn>
                <a:cxn ang="0">
                  <a:pos x="66" y="11"/>
                </a:cxn>
                <a:cxn ang="0">
                  <a:pos x="74" y="23"/>
                </a:cxn>
                <a:cxn ang="0">
                  <a:pos x="77" y="38"/>
                </a:cxn>
                <a:cxn ang="0">
                  <a:pos x="74" y="52"/>
                </a:cxn>
                <a:cxn ang="0">
                  <a:pos x="66" y="65"/>
                </a:cxn>
                <a:cxn ang="0">
                  <a:pos x="54" y="73"/>
                </a:cxn>
                <a:cxn ang="0">
                  <a:pos x="39" y="75"/>
                </a:cxn>
                <a:cxn ang="0">
                  <a:pos x="23" y="73"/>
                </a:cxn>
                <a:cxn ang="0">
                  <a:pos x="12" y="65"/>
                </a:cxn>
                <a:cxn ang="0">
                  <a:pos x="3" y="52"/>
                </a:cxn>
                <a:cxn ang="0">
                  <a:pos x="0" y="38"/>
                </a:cxn>
                <a:cxn ang="0">
                  <a:pos x="3" y="23"/>
                </a:cxn>
                <a:cxn ang="0">
                  <a:pos x="12" y="11"/>
                </a:cxn>
                <a:cxn ang="0">
                  <a:pos x="23" y="3"/>
                </a:cxn>
                <a:cxn ang="0">
                  <a:pos x="39" y="0"/>
                </a:cxn>
              </a:cxnLst>
              <a:rect l="0" t="0" r="r" b="b"/>
              <a:pathLst>
                <a:path w="77" h="75">
                  <a:moveTo>
                    <a:pt x="39" y="0"/>
                  </a:moveTo>
                  <a:lnTo>
                    <a:pt x="54" y="3"/>
                  </a:lnTo>
                  <a:lnTo>
                    <a:pt x="66" y="11"/>
                  </a:lnTo>
                  <a:lnTo>
                    <a:pt x="74" y="23"/>
                  </a:lnTo>
                  <a:lnTo>
                    <a:pt x="77" y="38"/>
                  </a:lnTo>
                  <a:lnTo>
                    <a:pt x="74" y="52"/>
                  </a:lnTo>
                  <a:lnTo>
                    <a:pt x="66" y="65"/>
                  </a:lnTo>
                  <a:lnTo>
                    <a:pt x="54" y="73"/>
                  </a:lnTo>
                  <a:lnTo>
                    <a:pt x="39" y="75"/>
                  </a:lnTo>
                  <a:lnTo>
                    <a:pt x="23" y="73"/>
                  </a:lnTo>
                  <a:lnTo>
                    <a:pt x="12" y="65"/>
                  </a:lnTo>
                  <a:lnTo>
                    <a:pt x="3" y="52"/>
                  </a:lnTo>
                  <a:lnTo>
                    <a:pt x="0" y="38"/>
                  </a:lnTo>
                  <a:lnTo>
                    <a:pt x="3" y="23"/>
                  </a:lnTo>
                  <a:lnTo>
                    <a:pt x="12" y="11"/>
                  </a:lnTo>
                  <a:lnTo>
                    <a:pt x="23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41" name="Freeform 17"/>
            <p:cNvSpPr>
              <a:spLocks/>
            </p:cNvSpPr>
            <p:nvPr userDrawn="1"/>
          </p:nvSpPr>
          <p:spPr bwMode="auto">
            <a:xfrm>
              <a:off x="3184" y="863"/>
              <a:ext cx="45" cy="45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63" y="3"/>
                </a:cxn>
                <a:cxn ang="0">
                  <a:pos x="77" y="13"/>
                </a:cxn>
                <a:cxn ang="0">
                  <a:pos x="88" y="28"/>
                </a:cxn>
                <a:cxn ang="0">
                  <a:pos x="90" y="45"/>
                </a:cxn>
                <a:cxn ang="0">
                  <a:pos x="88" y="63"/>
                </a:cxn>
                <a:cxn ang="0">
                  <a:pos x="77" y="77"/>
                </a:cxn>
                <a:cxn ang="0">
                  <a:pos x="63" y="87"/>
                </a:cxn>
                <a:cxn ang="0">
                  <a:pos x="45" y="90"/>
                </a:cxn>
                <a:cxn ang="0">
                  <a:pos x="28" y="87"/>
                </a:cxn>
                <a:cxn ang="0">
                  <a:pos x="13" y="77"/>
                </a:cxn>
                <a:cxn ang="0">
                  <a:pos x="3" y="63"/>
                </a:cxn>
                <a:cxn ang="0">
                  <a:pos x="0" y="45"/>
                </a:cxn>
                <a:cxn ang="0">
                  <a:pos x="3" y="28"/>
                </a:cxn>
                <a:cxn ang="0">
                  <a:pos x="13" y="13"/>
                </a:cxn>
                <a:cxn ang="0">
                  <a:pos x="28" y="3"/>
                </a:cxn>
                <a:cxn ang="0">
                  <a:pos x="45" y="0"/>
                </a:cxn>
              </a:cxnLst>
              <a:rect l="0" t="0" r="r" b="b"/>
              <a:pathLst>
                <a:path w="90" h="90">
                  <a:moveTo>
                    <a:pt x="45" y="0"/>
                  </a:moveTo>
                  <a:lnTo>
                    <a:pt x="63" y="3"/>
                  </a:lnTo>
                  <a:lnTo>
                    <a:pt x="77" y="13"/>
                  </a:lnTo>
                  <a:lnTo>
                    <a:pt x="88" y="28"/>
                  </a:lnTo>
                  <a:lnTo>
                    <a:pt x="90" y="45"/>
                  </a:lnTo>
                  <a:lnTo>
                    <a:pt x="88" y="63"/>
                  </a:lnTo>
                  <a:lnTo>
                    <a:pt x="77" y="77"/>
                  </a:lnTo>
                  <a:lnTo>
                    <a:pt x="63" y="87"/>
                  </a:lnTo>
                  <a:lnTo>
                    <a:pt x="45" y="90"/>
                  </a:lnTo>
                  <a:lnTo>
                    <a:pt x="28" y="87"/>
                  </a:lnTo>
                  <a:lnTo>
                    <a:pt x="13" y="77"/>
                  </a:lnTo>
                  <a:lnTo>
                    <a:pt x="3" y="63"/>
                  </a:lnTo>
                  <a:lnTo>
                    <a:pt x="0" y="45"/>
                  </a:lnTo>
                  <a:lnTo>
                    <a:pt x="3" y="28"/>
                  </a:lnTo>
                  <a:lnTo>
                    <a:pt x="13" y="13"/>
                  </a:lnTo>
                  <a:lnTo>
                    <a:pt x="28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auto">
            <a:xfrm>
              <a:off x="3243" y="884"/>
              <a:ext cx="53" cy="52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73" y="5"/>
                </a:cxn>
                <a:cxn ang="0">
                  <a:pos x="90" y="16"/>
                </a:cxn>
                <a:cxn ang="0">
                  <a:pos x="102" y="34"/>
                </a:cxn>
                <a:cxn ang="0">
                  <a:pos x="106" y="54"/>
                </a:cxn>
                <a:cxn ang="0">
                  <a:pos x="102" y="75"/>
                </a:cxn>
                <a:cxn ang="0">
                  <a:pos x="90" y="91"/>
                </a:cxn>
                <a:cxn ang="0">
                  <a:pos x="73" y="102"/>
                </a:cxn>
                <a:cxn ang="0">
                  <a:pos x="52" y="107"/>
                </a:cxn>
                <a:cxn ang="0">
                  <a:pos x="32" y="102"/>
                </a:cxn>
                <a:cxn ang="0">
                  <a:pos x="15" y="91"/>
                </a:cxn>
                <a:cxn ang="0">
                  <a:pos x="4" y="75"/>
                </a:cxn>
                <a:cxn ang="0">
                  <a:pos x="0" y="54"/>
                </a:cxn>
                <a:cxn ang="0">
                  <a:pos x="4" y="34"/>
                </a:cxn>
                <a:cxn ang="0">
                  <a:pos x="15" y="16"/>
                </a:cxn>
                <a:cxn ang="0">
                  <a:pos x="32" y="5"/>
                </a:cxn>
                <a:cxn ang="0">
                  <a:pos x="52" y="0"/>
                </a:cxn>
              </a:cxnLst>
              <a:rect l="0" t="0" r="r" b="b"/>
              <a:pathLst>
                <a:path w="106" h="107">
                  <a:moveTo>
                    <a:pt x="52" y="0"/>
                  </a:moveTo>
                  <a:lnTo>
                    <a:pt x="73" y="5"/>
                  </a:lnTo>
                  <a:lnTo>
                    <a:pt x="90" y="16"/>
                  </a:lnTo>
                  <a:lnTo>
                    <a:pt x="102" y="34"/>
                  </a:lnTo>
                  <a:lnTo>
                    <a:pt x="106" y="54"/>
                  </a:lnTo>
                  <a:lnTo>
                    <a:pt x="102" y="75"/>
                  </a:lnTo>
                  <a:lnTo>
                    <a:pt x="90" y="91"/>
                  </a:lnTo>
                  <a:lnTo>
                    <a:pt x="73" y="102"/>
                  </a:lnTo>
                  <a:lnTo>
                    <a:pt x="52" y="107"/>
                  </a:lnTo>
                  <a:lnTo>
                    <a:pt x="32" y="102"/>
                  </a:lnTo>
                  <a:lnTo>
                    <a:pt x="15" y="91"/>
                  </a:lnTo>
                  <a:lnTo>
                    <a:pt x="4" y="75"/>
                  </a:lnTo>
                  <a:lnTo>
                    <a:pt x="0" y="54"/>
                  </a:lnTo>
                  <a:lnTo>
                    <a:pt x="4" y="34"/>
                  </a:lnTo>
                  <a:lnTo>
                    <a:pt x="15" y="16"/>
                  </a:lnTo>
                  <a:lnTo>
                    <a:pt x="32" y="5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43" name="Freeform 19"/>
            <p:cNvSpPr>
              <a:spLocks/>
            </p:cNvSpPr>
            <p:nvPr userDrawn="1"/>
          </p:nvSpPr>
          <p:spPr bwMode="auto">
            <a:xfrm>
              <a:off x="3106" y="962"/>
              <a:ext cx="31" cy="31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47" y="3"/>
                </a:cxn>
                <a:cxn ang="0">
                  <a:pos x="55" y="12"/>
                </a:cxn>
                <a:cxn ang="0">
                  <a:pos x="61" y="22"/>
                </a:cxn>
                <a:cxn ang="0">
                  <a:pos x="63" y="34"/>
                </a:cxn>
                <a:cxn ang="0">
                  <a:pos x="60" y="45"/>
                </a:cxn>
                <a:cxn ang="0">
                  <a:pos x="52" y="56"/>
                </a:cxn>
                <a:cxn ang="0">
                  <a:pos x="41" y="61"/>
                </a:cxn>
                <a:cxn ang="0">
                  <a:pos x="29" y="63"/>
                </a:cxn>
                <a:cxn ang="0">
                  <a:pos x="18" y="60"/>
                </a:cxn>
                <a:cxn ang="0">
                  <a:pos x="7" y="51"/>
                </a:cxn>
                <a:cxn ang="0">
                  <a:pos x="2" y="41"/>
                </a:cxn>
                <a:cxn ang="0">
                  <a:pos x="0" y="29"/>
                </a:cxn>
                <a:cxn ang="0">
                  <a:pos x="4" y="18"/>
                </a:cxn>
                <a:cxn ang="0">
                  <a:pos x="12" y="7"/>
                </a:cxn>
                <a:cxn ang="0">
                  <a:pos x="22" y="2"/>
                </a:cxn>
                <a:cxn ang="0">
                  <a:pos x="35" y="0"/>
                </a:cxn>
              </a:cxnLst>
              <a:rect l="0" t="0" r="r" b="b"/>
              <a:pathLst>
                <a:path w="63" h="63">
                  <a:moveTo>
                    <a:pt x="35" y="0"/>
                  </a:moveTo>
                  <a:lnTo>
                    <a:pt x="47" y="3"/>
                  </a:lnTo>
                  <a:lnTo>
                    <a:pt x="55" y="12"/>
                  </a:lnTo>
                  <a:lnTo>
                    <a:pt x="61" y="22"/>
                  </a:lnTo>
                  <a:lnTo>
                    <a:pt x="63" y="34"/>
                  </a:lnTo>
                  <a:lnTo>
                    <a:pt x="60" y="45"/>
                  </a:lnTo>
                  <a:lnTo>
                    <a:pt x="52" y="56"/>
                  </a:lnTo>
                  <a:lnTo>
                    <a:pt x="41" y="61"/>
                  </a:lnTo>
                  <a:lnTo>
                    <a:pt x="29" y="63"/>
                  </a:lnTo>
                  <a:lnTo>
                    <a:pt x="18" y="60"/>
                  </a:lnTo>
                  <a:lnTo>
                    <a:pt x="7" y="51"/>
                  </a:lnTo>
                  <a:lnTo>
                    <a:pt x="2" y="41"/>
                  </a:lnTo>
                  <a:lnTo>
                    <a:pt x="0" y="29"/>
                  </a:lnTo>
                  <a:lnTo>
                    <a:pt x="4" y="18"/>
                  </a:lnTo>
                  <a:lnTo>
                    <a:pt x="12" y="7"/>
                  </a:lnTo>
                  <a:lnTo>
                    <a:pt x="22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44" name="Freeform 20"/>
            <p:cNvSpPr>
              <a:spLocks/>
            </p:cNvSpPr>
            <p:nvPr userDrawn="1"/>
          </p:nvSpPr>
          <p:spPr bwMode="auto">
            <a:xfrm>
              <a:off x="3073" y="967"/>
              <a:ext cx="17" cy="2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26" y="2"/>
                </a:cxn>
                <a:cxn ang="0">
                  <a:pos x="35" y="8"/>
                </a:cxn>
                <a:cxn ang="0">
                  <a:pos x="39" y="16"/>
                </a:cxn>
                <a:cxn ang="0">
                  <a:pos x="39" y="27"/>
                </a:cxn>
                <a:cxn ang="0">
                  <a:pos x="33" y="35"/>
                </a:cxn>
                <a:cxn ang="0">
                  <a:pos x="23" y="40"/>
                </a:cxn>
                <a:cxn ang="0">
                  <a:pos x="13" y="40"/>
                </a:cxn>
                <a:cxn ang="0">
                  <a:pos x="4" y="34"/>
                </a:cxn>
                <a:cxn ang="0">
                  <a:pos x="0" y="24"/>
                </a:cxn>
                <a:cxn ang="0">
                  <a:pos x="1" y="14"/>
                </a:cxn>
                <a:cxn ang="0">
                  <a:pos x="7" y="5"/>
                </a:cxn>
                <a:cxn ang="0">
                  <a:pos x="16" y="0"/>
                </a:cxn>
              </a:cxnLst>
              <a:rect l="0" t="0" r="r" b="b"/>
              <a:pathLst>
                <a:path w="39" h="40">
                  <a:moveTo>
                    <a:pt x="16" y="0"/>
                  </a:moveTo>
                  <a:lnTo>
                    <a:pt x="26" y="2"/>
                  </a:lnTo>
                  <a:lnTo>
                    <a:pt x="35" y="8"/>
                  </a:lnTo>
                  <a:lnTo>
                    <a:pt x="39" y="16"/>
                  </a:lnTo>
                  <a:lnTo>
                    <a:pt x="39" y="27"/>
                  </a:lnTo>
                  <a:lnTo>
                    <a:pt x="33" y="35"/>
                  </a:lnTo>
                  <a:lnTo>
                    <a:pt x="23" y="40"/>
                  </a:lnTo>
                  <a:lnTo>
                    <a:pt x="13" y="40"/>
                  </a:lnTo>
                  <a:lnTo>
                    <a:pt x="4" y="34"/>
                  </a:lnTo>
                  <a:lnTo>
                    <a:pt x="0" y="24"/>
                  </a:lnTo>
                  <a:lnTo>
                    <a:pt x="1" y="14"/>
                  </a:lnTo>
                  <a:lnTo>
                    <a:pt x="7" y="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45" name="Freeform 21"/>
            <p:cNvSpPr>
              <a:spLocks/>
            </p:cNvSpPr>
            <p:nvPr userDrawn="1"/>
          </p:nvSpPr>
          <p:spPr bwMode="auto">
            <a:xfrm>
              <a:off x="3151" y="976"/>
              <a:ext cx="38" cy="39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55" y="3"/>
                </a:cxn>
                <a:cxn ang="0">
                  <a:pos x="67" y="14"/>
                </a:cxn>
                <a:cxn ang="0">
                  <a:pos x="74" y="27"/>
                </a:cxn>
                <a:cxn ang="0">
                  <a:pos x="75" y="41"/>
                </a:cxn>
                <a:cxn ang="0">
                  <a:pos x="71" y="56"/>
                </a:cxn>
                <a:cxn ang="0">
                  <a:pos x="62" y="68"/>
                </a:cxn>
                <a:cxn ang="0">
                  <a:pos x="48" y="75"/>
                </a:cxn>
                <a:cxn ang="0">
                  <a:pos x="33" y="76"/>
                </a:cxn>
                <a:cxn ang="0">
                  <a:pos x="20" y="72"/>
                </a:cxn>
                <a:cxn ang="0">
                  <a:pos x="8" y="63"/>
                </a:cxn>
                <a:cxn ang="0">
                  <a:pos x="1" y="50"/>
                </a:cxn>
                <a:cxn ang="0">
                  <a:pos x="0" y="35"/>
                </a:cxn>
                <a:cxn ang="0">
                  <a:pos x="3" y="21"/>
                </a:cxn>
                <a:cxn ang="0">
                  <a:pos x="13" y="9"/>
                </a:cxn>
                <a:cxn ang="0">
                  <a:pos x="26" y="2"/>
                </a:cxn>
                <a:cxn ang="0">
                  <a:pos x="40" y="0"/>
                </a:cxn>
              </a:cxnLst>
              <a:rect l="0" t="0" r="r" b="b"/>
              <a:pathLst>
                <a:path w="75" h="76">
                  <a:moveTo>
                    <a:pt x="40" y="0"/>
                  </a:moveTo>
                  <a:lnTo>
                    <a:pt x="55" y="3"/>
                  </a:lnTo>
                  <a:lnTo>
                    <a:pt x="67" y="14"/>
                  </a:lnTo>
                  <a:lnTo>
                    <a:pt x="74" y="27"/>
                  </a:lnTo>
                  <a:lnTo>
                    <a:pt x="75" y="41"/>
                  </a:lnTo>
                  <a:lnTo>
                    <a:pt x="71" y="56"/>
                  </a:lnTo>
                  <a:lnTo>
                    <a:pt x="62" y="68"/>
                  </a:lnTo>
                  <a:lnTo>
                    <a:pt x="48" y="75"/>
                  </a:lnTo>
                  <a:lnTo>
                    <a:pt x="33" y="76"/>
                  </a:lnTo>
                  <a:lnTo>
                    <a:pt x="20" y="72"/>
                  </a:lnTo>
                  <a:lnTo>
                    <a:pt x="8" y="63"/>
                  </a:lnTo>
                  <a:lnTo>
                    <a:pt x="1" y="50"/>
                  </a:lnTo>
                  <a:lnTo>
                    <a:pt x="0" y="35"/>
                  </a:lnTo>
                  <a:lnTo>
                    <a:pt x="3" y="21"/>
                  </a:lnTo>
                  <a:lnTo>
                    <a:pt x="13" y="9"/>
                  </a:lnTo>
                  <a:lnTo>
                    <a:pt x="26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auto">
            <a:xfrm>
              <a:off x="3192" y="1011"/>
              <a:ext cx="49" cy="45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66" y="4"/>
                </a:cxn>
                <a:cxn ang="0">
                  <a:pos x="80" y="16"/>
                </a:cxn>
                <a:cxn ang="0">
                  <a:pos x="89" y="32"/>
                </a:cxn>
                <a:cxn ang="0">
                  <a:pos x="92" y="49"/>
                </a:cxn>
                <a:cxn ang="0">
                  <a:pos x="88" y="66"/>
                </a:cxn>
                <a:cxn ang="0">
                  <a:pos x="76" y="80"/>
                </a:cxn>
                <a:cxn ang="0">
                  <a:pos x="60" y="89"/>
                </a:cxn>
                <a:cxn ang="0">
                  <a:pos x="42" y="90"/>
                </a:cxn>
                <a:cxn ang="0">
                  <a:pos x="26" y="86"/>
                </a:cxn>
                <a:cxn ang="0">
                  <a:pos x="12" y="74"/>
                </a:cxn>
                <a:cxn ang="0">
                  <a:pos x="3" y="58"/>
                </a:cxn>
                <a:cxn ang="0">
                  <a:pos x="0" y="42"/>
                </a:cxn>
                <a:cxn ang="0">
                  <a:pos x="5" y="26"/>
                </a:cxn>
                <a:cxn ang="0">
                  <a:pos x="16" y="12"/>
                </a:cxn>
                <a:cxn ang="0">
                  <a:pos x="32" y="3"/>
                </a:cxn>
                <a:cxn ang="0">
                  <a:pos x="50" y="0"/>
                </a:cxn>
              </a:cxnLst>
              <a:rect l="0" t="0" r="r" b="b"/>
              <a:pathLst>
                <a:path w="92" h="90">
                  <a:moveTo>
                    <a:pt x="50" y="0"/>
                  </a:moveTo>
                  <a:lnTo>
                    <a:pt x="66" y="4"/>
                  </a:lnTo>
                  <a:lnTo>
                    <a:pt x="80" y="16"/>
                  </a:lnTo>
                  <a:lnTo>
                    <a:pt x="89" y="32"/>
                  </a:lnTo>
                  <a:lnTo>
                    <a:pt x="92" y="49"/>
                  </a:lnTo>
                  <a:lnTo>
                    <a:pt x="88" y="66"/>
                  </a:lnTo>
                  <a:lnTo>
                    <a:pt x="76" y="80"/>
                  </a:lnTo>
                  <a:lnTo>
                    <a:pt x="60" y="89"/>
                  </a:lnTo>
                  <a:lnTo>
                    <a:pt x="42" y="90"/>
                  </a:lnTo>
                  <a:lnTo>
                    <a:pt x="26" y="86"/>
                  </a:lnTo>
                  <a:lnTo>
                    <a:pt x="12" y="74"/>
                  </a:lnTo>
                  <a:lnTo>
                    <a:pt x="3" y="58"/>
                  </a:lnTo>
                  <a:lnTo>
                    <a:pt x="0" y="42"/>
                  </a:lnTo>
                  <a:lnTo>
                    <a:pt x="5" y="26"/>
                  </a:lnTo>
                  <a:lnTo>
                    <a:pt x="16" y="12"/>
                  </a:lnTo>
                  <a:lnTo>
                    <a:pt x="32" y="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47" name="Freeform 23"/>
            <p:cNvSpPr>
              <a:spLocks/>
            </p:cNvSpPr>
            <p:nvPr userDrawn="1"/>
          </p:nvSpPr>
          <p:spPr bwMode="auto">
            <a:xfrm>
              <a:off x="3209" y="1071"/>
              <a:ext cx="53" cy="54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67" y="1"/>
                </a:cxn>
                <a:cxn ang="0">
                  <a:pos x="81" y="9"/>
                </a:cxn>
                <a:cxn ang="0">
                  <a:pos x="94" y="19"/>
                </a:cxn>
                <a:cxn ang="0">
                  <a:pos x="103" y="33"/>
                </a:cxn>
                <a:cxn ang="0">
                  <a:pos x="106" y="50"/>
                </a:cxn>
                <a:cxn ang="0">
                  <a:pos x="104" y="67"/>
                </a:cxn>
                <a:cxn ang="0">
                  <a:pos x="99" y="82"/>
                </a:cxn>
                <a:cxn ang="0">
                  <a:pos x="87" y="95"/>
                </a:cxn>
                <a:cxn ang="0">
                  <a:pos x="72" y="103"/>
                </a:cxn>
                <a:cxn ang="0">
                  <a:pos x="56" y="106"/>
                </a:cxn>
                <a:cxn ang="0">
                  <a:pos x="40" y="105"/>
                </a:cxn>
                <a:cxn ang="0">
                  <a:pos x="26" y="99"/>
                </a:cxn>
                <a:cxn ang="0">
                  <a:pos x="13" y="87"/>
                </a:cxn>
                <a:cxn ang="0">
                  <a:pos x="4" y="73"/>
                </a:cxn>
                <a:cxn ang="0">
                  <a:pos x="0" y="57"/>
                </a:cxn>
                <a:cxn ang="0">
                  <a:pos x="1" y="41"/>
                </a:cxn>
                <a:cxn ang="0">
                  <a:pos x="8" y="26"/>
                </a:cxn>
                <a:cxn ang="0">
                  <a:pos x="19" y="13"/>
                </a:cxn>
                <a:cxn ang="0">
                  <a:pos x="33" y="4"/>
                </a:cxn>
                <a:cxn ang="0">
                  <a:pos x="49" y="0"/>
                </a:cxn>
              </a:cxnLst>
              <a:rect l="0" t="0" r="r" b="b"/>
              <a:pathLst>
                <a:path w="106" h="106">
                  <a:moveTo>
                    <a:pt x="49" y="0"/>
                  </a:moveTo>
                  <a:lnTo>
                    <a:pt x="67" y="1"/>
                  </a:lnTo>
                  <a:lnTo>
                    <a:pt x="81" y="9"/>
                  </a:lnTo>
                  <a:lnTo>
                    <a:pt x="94" y="19"/>
                  </a:lnTo>
                  <a:lnTo>
                    <a:pt x="103" y="33"/>
                  </a:lnTo>
                  <a:lnTo>
                    <a:pt x="106" y="50"/>
                  </a:lnTo>
                  <a:lnTo>
                    <a:pt x="104" y="67"/>
                  </a:lnTo>
                  <a:lnTo>
                    <a:pt x="99" y="82"/>
                  </a:lnTo>
                  <a:lnTo>
                    <a:pt x="87" y="95"/>
                  </a:lnTo>
                  <a:lnTo>
                    <a:pt x="72" y="103"/>
                  </a:lnTo>
                  <a:lnTo>
                    <a:pt x="56" y="106"/>
                  </a:lnTo>
                  <a:lnTo>
                    <a:pt x="40" y="105"/>
                  </a:lnTo>
                  <a:lnTo>
                    <a:pt x="26" y="99"/>
                  </a:lnTo>
                  <a:lnTo>
                    <a:pt x="13" y="87"/>
                  </a:lnTo>
                  <a:lnTo>
                    <a:pt x="4" y="73"/>
                  </a:lnTo>
                  <a:lnTo>
                    <a:pt x="0" y="57"/>
                  </a:lnTo>
                  <a:lnTo>
                    <a:pt x="1" y="41"/>
                  </a:lnTo>
                  <a:lnTo>
                    <a:pt x="8" y="26"/>
                  </a:lnTo>
                  <a:lnTo>
                    <a:pt x="19" y="13"/>
                  </a:lnTo>
                  <a:lnTo>
                    <a:pt x="33" y="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48" name="Freeform 24"/>
            <p:cNvSpPr>
              <a:spLocks/>
            </p:cNvSpPr>
            <p:nvPr userDrawn="1"/>
          </p:nvSpPr>
          <p:spPr bwMode="auto">
            <a:xfrm>
              <a:off x="2986" y="961"/>
              <a:ext cx="30" cy="32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8" y="0"/>
                </a:cxn>
                <a:cxn ang="0">
                  <a:pos x="49" y="6"/>
                </a:cxn>
                <a:cxn ang="0">
                  <a:pos x="58" y="14"/>
                </a:cxn>
                <a:cxn ang="0">
                  <a:pos x="61" y="26"/>
                </a:cxn>
                <a:cxn ang="0">
                  <a:pos x="61" y="38"/>
                </a:cxn>
                <a:cxn ang="0">
                  <a:pos x="57" y="49"/>
                </a:cxn>
                <a:cxn ang="0">
                  <a:pos x="48" y="58"/>
                </a:cxn>
                <a:cxn ang="0">
                  <a:pos x="36" y="62"/>
                </a:cxn>
                <a:cxn ang="0">
                  <a:pos x="25" y="62"/>
                </a:cxn>
                <a:cxn ang="0">
                  <a:pos x="13" y="58"/>
                </a:cxn>
                <a:cxn ang="0">
                  <a:pos x="4" y="49"/>
                </a:cxn>
                <a:cxn ang="0">
                  <a:pos x="0" y="38"/>
                </a:cxn>
                <a:cxn ang="0">
                  <a:pos x="0" y="25"/>
                </a:cxn>
                <a:cxn ang="0">
                  <a:pos x="4" y="13"/>
                </a:cxn>
                <a:cxn ang="0">
                  <a:pos x="13" y="4"/>
                </a:cxn>
                <a:cxn ang="0">
                  <a:pos x="25" y="0"/>
                </a:cxn>
              </a:cxnLst>
              <a:rect l="0" t="0" r="r" b="b"/>
              <a:pathLst>
                <a:path w="61" h="62">
                  <a:moveTo>
                    <a:pt x="25" y="0"/>
                  </a:moveTo>
                  <a:lnTo>
                    <a:pt x="38" y="0"/>
                  </a:lnTo>
                  <a:lnTo>
                    <a:pt x="49" y="6"/>
                  </a:lnTo>
                  <a:lnTo>
                    <a:pt x="58" y="14"/>
                  </a:lnTo>
                  <a:lnTo>
                    <a:pt x="61" y="26"/>
                  </a:lnTo>
                  <a:lnTo>
                    <a:pt x="61" y="38"/>
                  </a:lnTo>
                  <a:lnTo>
                    <a:pt x="57" y="49"/>
                  </a:lnTo>
                  <a:lnTo>
                    <a:pt x="48" y="58"/>
                  </a:lnTo>
                  <a:lnTo>
                    <a:pt x="36" y="62"/>
                  </a:lnTo>
                  <a:lnTo>
                    <a:pt x="25" y="62"/>
                  </a:lnTo>
                  <a:lnTo>
                    <a:pt x="13" y="58"/>
                  </a:lnTo>
                  <a:lnTo>
                    <a:pt x="4" y="49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4" y="13"/>
                  </a:lnTo>
                  <a:lnTo>
                    <a:pt x="13" y="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49" name="Freeform 25"/>
            <p:cNvSpPr>
              <a:spLocks/>
            </p:cNvSpPr>
            <p:nvPr userDrawn="1"/>
          </p:nvSpPr>
          <p:spPr bwMode="auto">
            <a:xfrm>
              <a:off x="3028" y="957"/>
              <a:ext cx="21" cy="2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2" y="4"/>
                </a:cxn>
                <a:cxn ang="0">
                  <a:pos x="39" y="12"/>
                </a:cxn>
                <a:cxn ang="0">
                  <a:pos x="41" y="22"/>
                </a:cxn>
                <a:cxn ang="0">
                  <a:pos x="36" y="32"/>
                </a:cxn>
                <a:cxn ang="0">
                  <a:pos x="29" y="39"/>
                </a:cxn>
                <a:cxn ang="0">
                  <a:pos x="19" y="41"/>
                </a:cxn>
                <a:cxn ang="0">
                  <a:pos x="9" y="38"/>
                </a:cxn>
                <a:cxn ang="0">
                  <a:pos x="1" y="31"/>
                </a:cxn>
                <a:cxn ang="0">
                  <a:pos x="0" y="19"/>
                </a:cxn>
                <a:cxn ang="0">
                  <a:pos x="3" y="9"/>
                </a:cxn>
                <a:cxn ang="0">
                  <a:pos x="11" y="1"/>
                </a:cxn>
                <a:cxn ang="0">
                  <a:pos x="22" y="0"/>
                </a:cxn>
              </a:cxnLst>
              <a:rect l="0" t="0" r="r" b="b"/>
              <a:pathLst>
                <a:path w="41" h="41">
                  <a:moveTo>
                    <a:pt x="22" y="0"/>
                  </a:moveTo>
                  <a:lnTo>
                    <a:pt x="32" y="4"/>
                  </a:lnTo>
                  <a:lnTo>
                    <a:pt x="39" y="12"/>
                  </a:lnTo>
                  <a:lnTo>
                    <a:pt x="41" y="22"/>
                  </a:lnTo>
                  <a:lnTo>
                    <a:pt x="36" y="32"/>
                  </a:lnTo>
                  <a:lnTo>
                    <a:pt x="29" y="39"/>
                  </a:lnTo>
                  <a:lnTo>
                    <a:pt x="19" y="41"/>
                  </a:lnTo>
                  <a:lnTo>
                    <a:pt x="9" y="38"/>
                  </a:lnTo>
                  <a:lnTo>
                    <a:pt x="1" y="31"/>
                  </a:lnTo>
                  <a:lnTo>
                    <a:pt x="0" y="19"/>
                  </a:lnTo>
                  <a:lnTo>
                    <a:pt x="3" y="9"/>
                  </a:lnTo>
                  <a:lnTo>
                    <a:pt x="11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50" name="Freeform 26"/>
            <p:cNvSpPr>
              <a:spLocks/>
            </p:cNvSpPr>
            <p:nvPr userDrawn="1"/>
          </p:nvSpPr>
          <p:spPr bwMode="auto">
            <a:xfrm>
              <a:off x="2931" y="957"/>
              <a:ext cx="38" cy="3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5" y="0"/>
                </a:cxn>
                <a:cxn ang="0">
                  <a:pos x="60" y="6"/>
                </a:cxn>
                <a:cxn ang="0">
                  <a:pos x="70" y="18"/>
                </a:cxn>
                <a:cxn ang="0">
                  <a:pos x="76" y="31"/>
                </a:cxn>
                <a:cxn ang="0">
                  <a:pos x="76" y="45"/>
                </a:cxn>
                <a:cxn ang="0">
                  <a:pos x="68" y="60"/>
                </a:cxn>
                <a:cxn ang="0">
                  <a:pos x="58" y="70"/>
                </a:cxn>
                <a:cxn ang="0">
                  <a:pos x="44" y="76"/>
                </a:cxn>
                <a:cxn ang="0">
                  <a:pos x="30" y="76"/>
                </a:cxn>
                <a:cxn ang="0">
                  <a:pos x="16" y="70"/>
                </a:cxn>
                <a:cxn ang="0">
                  <a:pos x="6" y="60"/>
                </a:cxn>
                <a:cxn ang="0">
                  <a:pos x="0" y="45"/>
                </a:cxn>
                <a:cxn ang="0">
                  <a:pos x="0" y="31"/>
                </a:cxn>
                <a:cxn ang="0">
                  <a:pos x="6" y="16"/>
                </a:cxn>
                <a:cxn ang="0">
                  <a:pos x="16" y="6"/>
                </a:cxn>
                <a:cxn ang="0">
                  <a:pos x="30" y="0"/>
                </a:cxn>
              </a:cxnLst>
              <a:rect l="0" t="0" r="r" b="b"/>
              <a:pathLst>
                <a:path w="76" h="76">
                  <a:moveTo>
                    <a:pt x="30" y="0"/>
                  </a:moveTo>
                  <a:lnTo>
                    <a:pt x="45" y="0"/>
                  </a:lnTo>
                  <a:lnTo>
                    <a:pt x="60" y="6"/>
                  </a:lnTo>
                  <a:lnTo>
                    <a:pt x="70" y="18"/>
                  </a:lnTo>
                  <a:lnTo>
                    <a:pt x="76" y="31"/>
                  </a:lnTo>
                  <a:lnTo>
                    <a:pt x="76" y="45"/>
                  </a:lnTo>
                  <a:lnTo>
                    <a:pt x="68" y="60"/>
                  </a:lnTo>
                  <a:lnTo>
                    <a:pt x="58" y="70"/>
                  </a:lnTo>
                  <a:lnTo>
                    <a:pt x="44" y="76"/>
                  </a:lnTo>
                  <a:lnTo>
                    <a:pt x="30" y="76"/>
                  </a:lnTo>
                  <a:lnTo>
                    <a:pt x="16" y="70"/>
                  </a:lnTo>
                  <a:lnTo>
                    <a:pt x="6" y="60"/>
                  </a:lnTo>
                  <a:lnTo>
                    <a:pt x="0" y="45"/>
                  </a:lnTo>
                  <a:lnTo>
                    <a:pt x="0" y="31"/>
                  </a:lnTo>
                  <a:lnTo>
                    <a:pt x="6" y="16"/>
                  </a:lnTo>
                  <a:lnTo>
                    <a:pt x="16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51" name="Freeform 27"/>
            <p:cNvSpPr>
              <a:spLocks/>
            </p:cNvSpPr>
            <p:nvPr userDrawn="1"/>
          </p:nvSpPr>
          <p:spPr bwMode="auto">
            <a:xfrm>
              <a:off x="2873" y="926"/>
              <a:ext cx="45" cy="45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4" y="0"/>
                </a:cxn>
                <a:cxn ang="0">
                  <a:pos x="70" y="8"/>
                </a:cxn>
                <a:cxn ang="0">
                  <a:pos x="83" y="21"/>
                </a:cxn>
                <a:cxn ang="0">
                  <a:pos x="89" y="37"/>
                </a:cxn>
                <a:cxn ang="0">
                  <a:pos x="89" y="56"/>
                </a:cxn>
                <a:cxn ang="0">
                  <a:pos x="81" y="72"/>
                </a:cxn>
                <a:cxn ang="0">
                  <a:pos x="68" y="85"/>
                </a:cxn>
                <a:cxn ang="0">
                  <a:pos x="52" y="91"/>
                </a:cxn>
                <a:cxn ang="0">
                  <a:pos x="35" y="91"/>
                </a:cxn>
                <a:cxn ang="0">
                  <a:pos x="19" y="83"/>
                </a:cxn>
                <a:cxn ang="0">
                  <a:pos x="6" y="70"/>
                </a:cxn>
                <a:cxn ang="0">
                  <a:pos x="0" y="54"/>
                </a:cxn>
                <a:cxn ang="0">
                  <a:pos x="0" y="37"/>
                </a:cxn>
                <a:cxn ang="0">
                  <a:pos x="7" y="19"/>
                </a:cxn>
                <a:cxn ang="0">
                  <a:pos x="20" y="8"/>
                </a:cxn>
                <a:cxn ang="0">
                  <a:pos x="36" y="0"/>
                </a:cxn>
              </a:cxnLst>
              <a:rect l="0" t="0" r="r" b="b"/>
              <a:pathLst>
                <a:path w="89" h="91">
                  <a:moveTo>
                    <a:pt x="36" y="0"/>
                  </a:moveTo>
                  <a:lnTo>
                    <a:pt x="54" y="0"/>
                  </a:lnTo>
                  <a:lnTo>
                    <a:pt x="70" y="8"/>
                  </a:lnTo>
                  <a:lnTo>
                    <a:pt x="83" y="21"/>
                  </a:lnTo>
                  <a:lnTo>
                    <a:pt x="89" y="37"/>
                  </a:lnTo>
                  <a:lnTo>
                    <a:pt x="89" y="56"/>
                  </a:lnTo>
                  <a:lnTo>
                    <a:pt x="81" y="72"/>
                  </a:lnTo>
                  <a:lnTo>
                    <a:pt x="68" y="85"/>
                  </a:lnTo>
                  <a:lnTo>
                    <a:pt x="52" y="91"/>
                  </a:lnTo>
                  <a:lnTo>
                    <a:pt x="35" y="91"/>
                  </a:lnTo>
                  <a:lnTo>
                    <a:pt x="19" y="83"/>
                  </a:lnTo>
                  <a:lnTo>
                    <a:pt x="6" y="70"/>
                  </a:lnTo>
                  <a:lnTo>
                    <a:pt x="0" y="54"/>
                  </a:lnTo>
                  <a:lnTo>
                    <a:pt x="0" y="37"/>
                  </a:lnTo>
                  <a:lnTo>
                    <a:pt x="7" y="19"/>
                  </a:lnTo>
                  <a:lnTo>
                    <a:pt x="20" y="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52" name="Freeform 28"/>
            <p:cNvSpPr>
              <a:spLocks/>
            </p:cNvSpPr>
            <p:nvPr userDrawn="1"/>
          </p:nvSpPr>
          <p:spPr bwMode="auto">
            <a:xfrm>
              <a:off x="2832" y="865"/>
              <a:ext cx="53" cy="52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68" y="2"/>
                </a:cxn>
                <a:cxn ang="0">
                  <a:pos x="83" y="9"/>
                </a:cxn>
                <a:cxn ang="0">
                  <a:pos x="96" y="21"/>
                </a:cxn>
                <a:cxn ang="0">
                  <a:pos x="103" y="37"/>
                </a:cxn>
                <a:cxn ang="0">
                  <a:pos x="106" y="53"/>
                </a:cxn>
                <a:cxn ang="0">
                  <a:pos x="105" y="69"/>
                </a:cxn>
                <a:cxn ang="0">
                  <a:pos x="97" y="83"/>
                </a:cxn>
                <a:cxn ang="0">
                  <a:pos x="86" y="96"/>
                </a:cxn>
                <a:cxn ang="0">
                  <a:pos x="70" y="104"/>
                </a:cxn>
                <a:cxn ang="0">
                  <a:pos x="54" y="107"/>
                </a:cxn>
                <a:cxn ang="0">
                  <a:pos x="38" y="105"/>
                </a:cxn>
                <a:cxn ang="0">
                  <a:pos x="23" y="98"/>
                </a:cxn>
                <a:cxn ang="0">
                  <a:pos x="10" y="86"/>
                </a:cxn>
                <a:cxn ang="0">
                  <a:pos x="3" y="72"/>
                </a:cxn>
                <a:cxn ang="0">
                  <a:pos x="0" y="56"/>
                </a:cxn>
                <a:cxn ang="0">
                  <a:pos x="1" y="40"/>
                </a:cxn>
                <a:cxn ang="0">
                  <a:pos x="9" y="24"/>
                </a:cxn>
                <a:cxn ang="0">
                  <a:pos x="20" y="10"/>
                </a:cxn>
                <a:cxn ang="0">
                  <a:pos x="36" y="3"/>
                </a:cxn>
                <a:cxn ang="0">
                  <a:pos x="52" y="0"/>
                </a:cxn>
              </a:cxnLst>
              <a:rect l="0" t="0" r="r" b="b"/>
              <a:pathLst>
                <a:path w="106" h="107">
                  <a:moveTo>
                    <a:pt x="52" y="0"/>
                  </a:moveTo>
                  <a:lnTo>
                    <a:pt x="68" y="2"/>
                  </a:lnTo>
                  <a:lnTo>
                    <a:pt x="83" y="9"/>
                  </a:lnTo>
                  <a:lnTo>
                    <a:pt x="96" y="21"/>
                  </a:lnTo>
                  <a:lnTo>
                    <a:pt x="103" y="37"/>
                  </a:lnTo>
                  <a:lnTo>
                    <a:pt x="106" y="53"/>
                  </a:lnTo>
                  <a:lnTo>
                    <a:pt x="105" y="69"/>
                  </a:lnTo>
                  <a:lnTo>
                    <a:pt x="97" y="83"/>
                  </a:lnTo>
                  <a:lnTo>
                    <a:pt x="86" y="96"/>
                  </a:lnTo>
                  <a:lnTo>
                    <a:pt x="70" y="104"/>
                  </a:lnTo>
                  <a:lnTo>
                    <a:pt x="54" y="107"/>
                  </a:lnTo>
                  <a:lnTo>
                    <a:pt x="38" y="105"/>
                  </a:lnTo>
                  <a:lnTo>
                    <a:pt x="23" y="98"/>
                  </a:lnTo>
                  <a:lnTo>
                    <a:pt x="10" y="86"/>
                  </a:lnTo>
                  <a:lnTo>
                    <a:pt x="3" y="72"/>
                  </a:lnTo>
                  <a:lnTo>
                    <a:pt x="0" y="56"/>
                  </a:lnTo>
                  <a:lnTo>
                    <a:pt x="1" y="40"/>
                  </a:lnTo>
                  <a:lnTo>
                    <a:pt x="9" y="24"/>
                  </a:lnTo>
                  <a:lnTo>
                    <a:pt x="20" y="10"/>
                  </a:lnTo>
                  <a:lnTo>
                    <a:pt x="36" y="3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53" name="Freeform 29"/>
            <p:cNvSpPr>
              <a:spLocks/>
            </p:cNvSpPr>
            <p:nvPr userDrawn="1"/>
          </p:nvSpPr>
          <p:spPr bwMode="auto">
            <a:xfrm>
              <a:off x="3011" y="897"/>
              <a:ext cx="31" cy="3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8" y="0"/>
                </a:cxn>
                <a:cxn ang="0">
                  <a:pos x="49" y="6"/>
                </a:cxn>
                <a:cxn ang="0">
                  <a:pos x="58" y="15"/>
                </a:cxn>
                <a:cxn ang="0">
                  <a:pos x="61" y="27"/>
                </a:cxn>
                <a:cxn ang="0">
                  <a:pos x="61" y="38"/>
                </a:cxn>
                <a:cxn ang="0">
                  <a:pos x="57" y="50"/>
                </a:cxn>
                <a:cxn ang="0">
                  <a:pos x="48" y="59"/>
                </a:cxn>
                <a:cxn ang="0">
                  <a:pos x="36" y="63"/>
                </a:cxn>
                <a:cxn ang="0">
                  <a:pos x="23" y="63"/>
                </a:cxn>
                <a:cxn ang="0">
                  <a:pos x="12" y="57"/>
                </a:cxn>
                <a:cxn ang="0">
                  <a:pos x="4" y="49"/>
                </a:cxn>
                <a:cxn ang="0">
                  <a:pos x="0" y="37"/>
                </a:cxn>
                <a:cxn ang="0">
                  <a:pos x="0" y="25"/>
                </a:cxn>
                <a:cxn ang="0">
                  <a:pos x="6" y="14"/>
                </a:cxn>
                <a:cxn ang="0">
                  <a:pos x="14" y="5"/>
                </a:cxn>
                <a:cxn ang="0">
                  <a:pos x="25" y="0"/>
                </a:cxn>
              </a:cxnLst>
              <a:rect l="0" t="0" r="r" b="b"/>
              <a:pathLst>
                <a:path w="61" h="63">
                  <a:moveTo>
                    <a:pt x="25" y="0"/>
                  </a:moveTo>
                  <a:lnTo>
                    <a:pt x="38" y="0"/>
                  </a:lnTo>
                  <a:lnTo>
                    <a:pt x="49" y="6"/>
                  </a:lnTo>
                  <a:lnTo>
                    <a:pt x="58" y="15"/>
                  </a:lnTo>
                  <a:lnTo>
                    <a:pt x="61" y="27"/>
                  </a:lnTo>
                  <a:lnTo>
                    <a:pt x="61" y="38"/>
                  </a:lnTo>
                  <a:lnTo>
                    <a:pt x="57" y="50"/>
                  </a:lnTo>
                  <a:lnTo>
                    <a:pt x="48" y="59"/>
                  </a:lnTo>
                  <a:lnTo>
                    <a:pt x="36" y="63"/>
                  </a:lnTo>
                  <a:lnTo>
                    <a:pt x="23" y="63"/>
                  </a:lnTo>
                  <a:lnTo>
                    <a:pt x="12" y="57"/>
                  </a:lnTo>
                  <a:lnTo>
                    <a:pt x="4" y="49"/>
                  </a:lnTo>
                  <a:lnTo>
                    <a:pt x="0" y="37"/>
                  </a:lnTo>
                  <a:lnTo>
                    <a:pt x="0" y="25"/>
                  </a:lnTo>
                  <a:lnTo>
                    <a:pt x="6" y="14"/>
                  </a:lnTo>
                  <a:lnTo>
                    <a:pt x="1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54" name="Freeform 30"/>
            <p:cNvSpPr>
              <a:spLocks/>
            </p:cNvSpPr>
            <p:nvPr userDrawn="1"/>
          </p:nvSpPr>
          <p:spPr bwMode="auto">
            <a:xfrm>
              <a:off x="3039" y="934"/>
              <a:ext cx="18" cy="20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4" y="0"/>
                </a:cxn>
                <a:cxn ang="0">
                  <a:pos x="33" y="6"/>
                </a:cxn>
                <a:cxn ang="0">
                  <a:pos x="39" y="13"/>
                </a:cxn>
                <a:cxn ang="0">
                  <a:pos x="39" y="25"/>
                </a:cxn>
                <a:cxn ang="0">
                  <a:pos x="35" y="33"/>
                </a:cxn>
                <a:cxn ang="0">
                  <a:pos x="26" y="39"/>
                </a:cxn>
                <a:cxn ang="0">
                  <a:pos x="16" y="39"/>
                </a:cxn>
                <a:cxn ang="0">
                  <a:pos x="5" y="33"/>
                </a:cxn>
                <a:cxn ang="0">
                  <a:pos x="0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3" y="0"/>
                </a:cxn>
              </a:cxnLst>
              <a:rect l="0" t="0" r="r" b="b"/>
              <a:pathLst>
                <a:path w="39" h="39">
                  <a:moveTo>
                    <a:pt x="13" y="0"/>
                  </a:moveTo>
                  <a:lnTo>
                    <a:pt x="24" y="0"/>
                  </a:lnTo>
                  <a:lnTo>
                    <a:pt x="33" y="6"/>
                  </a:lnTo>
                  <a:lnTo>
                    <a:pt x="39" y="13"/>
                  </a:lnTo>
                  <a:lnTo>
                    <a:pt x="39" y="25"/>
                  </a:lnTo>
                  <a:lnTo>
                    <a:pt x="35" y="33"/>
                  </a:lnTo>
                  <a:lnTo>
                    <a:pt x="26" y="39"/>
                  </a:lnTo>
                  <a:lnTo>
                    <a:pt x="16" y="39"/>
                  </a:lnTo>
                  <a:lnTo>
                    <a:pt x="5" y="33"/>
                  </a:lnTo>
                  <a:lnTo>
                    <a:pt x="0" y="26"/>
                  </a:lnTo>
                  <a:lnTo>
                    <a:pt x="0" y="14"/>
                  </a:lnTo>
                  <a:lnTo>
                    <a:pt x="5" y="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55" name="Freeform 31"/>
            <p:cNvSpPr>
              <a:spLocks/>
            </p:cNvSpPr>
            <p:nvPr userDrawn="1"/>
          </p:nvSpPr>
          <p:spPr bwMode="auto">
            <a:xfrm>
              <a:off x="2991" y="845"/>
              <a:ext cx="38" cy="3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6" y="0"/>
                </a:cxn>
                <a:cxn ang="0">
                  <a:pos x="59" y="6"/>
                </a:cxn>
                <a:cxn ang="0">
                  <a:pos x="69" y="16"/>
                </a:cxn>
                <a:cxn ang="0">
                  <a:pos x="75" y="30"/>
                </a:cxn>
                <a:cxn ang="0">
                  <a:pos x="74" y="47"/>
                </a:cxn>
                <a:cxn ang="0">
                  <a:pos x="68" y="60"/>
                </a:cxn>
                <a:cxn ang="0">
                  <a:pos x="58" y="70"/>
                </a:cxn>
                <a:cxn ang="0">
                  <a:pos x="43" y="76"/>
                </a:cxn>
                <a:cxn ang="0">
                  <a:pos x="29" y="74"/>
                </a:cxn>
                <a:cxn ang="0">
                  <a:pos x="16" y="68"/>
                </a:cxn>
                <a:cxn ang="0">
                  <a:pos x="5" y="58"/>
                </a:cxn>
                <a:cxn ang="0">
                  <a:pos x="0" y="44"/>
                </a:cxn>
                <a:cxn ang="0">
                  <a:pos x="0" y="29"/>
                </a:cxn>
                <a:cxn ang="0">
                  <a:pos x="5" y="16"/>
                </a:cxn>
                <a:cxn ang="0">
                  <a:pos x="16" y="6"/>
                </a:cxn>
                <a:cxn ang="0">
                  <a:pos x="30" y="0"/>
                </a:cxn>
              </a:cxnLst>
              <a:rect l="0" t="0" r="r" b="b"/>
              <a:pathLst>
                <a:path w="75" h="76">
                  <a:moveTo>
                    <a:pt x="30" y="0"/>
                  </a:moveTo>
                  <a:lnTo>
                    <a:pt x="46" y="0"/>
                  </a:lnTo>
                  <a:lnTo>
                    <a:pt x="59" y="6"/>
                  </a:lnTo>
                  <a:lnTo>
                    <a:pt x="69" y="16"/>
                  </a:lnTo>
                  <a:lnTo>
                    <a:pt x="75" y="30"/>
                  </a:lnTo>
                  <a:lnTo>
                    <a:pt x="74" y="47"/>
                  </a:lnTo>
                  <a:lnTo>
                    <a:pt x="68" y="60"/>
                  </a:lnTo>
                  <a:lnTo>
                    <a:pt x="58" y="70"/>
                  </a:lnTo>
                  <a:lnTo>
                    <a:pt x="43" y="76"/>
                  </a:lnTo>
                  <a:lnTo>
                    <a:pt x="29" y="74"/>
                  </a:lnTo>
                  <a:lnTo>
                    <a:pt x="16" y="68"/>
                  </a:lnTo>
                  <a:lnTo>
                    <a:pt x="5" y="58"/>
                  </a:lnTo>
                  <a:lnTo>
                    <a:pt x="0" y="44"/>
                  </a:lnTo>
                  <a:lnTo>
                    <a:pt x="0" y="29"/>
                  </a:lnTo>
                  <a:lnTo>
                    <a:pt x="5" y="16"/>
                  </a:lnTo>
                  <a:lnTo>
                    <a:pt x="16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56" name="Freeform 32"/>
            <p:cNvSpPr>
              <a:spLocks/>
            </p:cNvSpPr>
            <p:nvPr userDrawn="1"/>
          </p:nvSpPr>
          <p:spPr bwMode="auto">
            <a:xfrm>
              <a:off x="2992" y="782"/>
              <a:ext cx="48" cy="44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0"/>
                </a:cxn>
                <a:cxn ang="0">
                  <a:pos x="71" y="7"/>
                </a:cxn>
                <a:cxn ang="0">
                  <a:pos x="83" y="20"/>
                </a:cxn>
                <a:cxn ang="0">
                  <a:pos x="89" y="36"/>
                </a:cxn>
                <a:cxn ang="0">
                  <a:pos x="89" y="54"/>
                </a:cxn>
                <a:cxn ang="0">
                  <a:pos x="82" y="70"/>
                </a:cxn>
                <a:cxn ang="0">
                  <a:pos x="68" y="83"/>
                </a:cxn>
                <a:cxn ang="0">
                  <a:pos x="52" y="89"/>
                </a:cxn>
                <a:cxn ang="0">
                  <a:pos x="35" y="89"/>
                </a:cxn>
                <a:cxn ang="0">
                  <a:pos x="19" y="82"/>
                </a:cxn>
                <a:cxn ang="0">
                  <a:pos x="6" y="69"/>
                </a:cxn>
                <a:cxn ang="0">
                  <a:pos x="0" y="52"/>
                </a:cxn>
                <a:cxn ang="0">
                  <a:pos x="0" y="34"/>
                </a:cxn>
                <a:cxn ang="0">
                  <a:pos x="7" y="17"/>
                </a:cxn>
                <a:cxn ang="0">
                  <a:pos x="20" y="6"/>
                </a:cxn>
                <a:cxn ang="0">
                  <a:pos x="36" y="0"/>
                </a:cxn>
              </a:cxnLst>
              <a:rect l="0" t="0" r="r" b="b"/>
              <a:pathLst>
                <a:path w="89" h="89">
                  <a:moveTo>
                    <a:pt x="36" y="0"/>
                  </a:moveTo>
                  <a:lnTo>
                    <a:pt x="55" y="0"/>
                  </a:lnTo>
                  <a:lnTo>
                    <a:pt x="71" y="7"/>
                  </a:lnTo>
                  <a:lnTo>
                    <a:pt x="83" y="20"/>
                  </a:lnTo>
                  <a:lnTo>
                    <a:pt x="89" y="36"/>
                  </a:lnTo>
                  <a:lnTo>
                    <a:pt x="89" y="54"/>
                  </a:lnTo>
                  <a:lnTo>
                    <a:pt x="82" y="70"/>
                  </a:lnTo>
                  <a:lnTo>
                    <a:pt x="68" y="83"/>
                  </a:lnTo>
                  <a:lnTo>
                    <a:pt x="52" y="89"/>
                  </a:lnTo>
                  <a:lnTo>
                    <a:pt x="35" y="89"/>
                  </a:lnTo>
                  <a:lnTo>
                    <a:pt x="19" y="82"/>
                  </a:lnTo>
                  <a:lnTo>
                    <a:pt x="6" y="69"/>
                  </a:lnTo>
                  <a:lnTo>
                    <a:pt x="0" y="52"/>
                  </a:lnTo>
                  <a:lnTo>
                    <a:pt x="0" y="34"/>
                  </a:lnTo>
                  <a:lnTo>
                    <a:pt x="7" y="17"/>
                  </a:lnTo>
                  <a:lnTo>
                    <a:pt x="20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57" name="Freeform 33"/>
            <p:cNvSpPr>
              <a:spLocks/>
            </p:cNvSpPr>
            <p:nvPr userDrawn="1"/>
          </p:nvSpPr>
          <p:spPr bwMode="auto">
            <a:xfrm>
              <a:off x="3026" y="722"/>
              <a:ext cx="54" cy="51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66" y="2"/>
                </a:cxn>
                <a:cxn ang="0">
                  <a:pos x="82" y="8"/>
                </a:cxn>
                <a:cxn ang="0">
                  <a:pos x="95" y="18"/>
                </a:cxn>
                <a:cxn ang="0">
                  <a:pos x="104" y="32"/>
                </a:cxn>
                <a:cxn ang="0">
                  <a:pos x="108" y="49"/>
                </a:cxn>
                <a:cxn ang="0">
                  <a:pos x="107" y="66"/>
                </a:cxn>
                <a:cxn ang="0">
                  <a:pos x="98" y="85"/>
                </a:cxn>
                <a:cxn ang="0">
                  <a:pos x="83" y="98"/>
                </a:cxn>
                <a:cxn ang="0">
                  <a:pos x="65" y="107"/>
                </a:cxn>
                <a:cxn ang="0">
                  <a:pos x="43" y="105"/>
                </a:cxn>
                <a:cxn ang="0">
                  <a:pos x="27" y="100"/>
                </a:cxn>
                <a:cxn ang="0">
                  <a:pos x="14" y="89"/>
                </a:cxn>
                <a:cxn ang="0">
                  <a:pos x="5" y="75"/>
                </a:cxn>
                <a:cxn ang="0">
                  <a:pos x="0" y="59"/>
                </a:cxn>
                <a:cxn ang="0">
                  <a:pos x="2" y="41"/>
                </a:cxn>
                <a:cxn ang="0">
                  <a:pos x="11" y="22"/>
                </a:cxn>
                <a:cxn ang="0">
                  <a:pos x="25" y="8"/>
                </a:cxn>
                <a:cxn ang="0">
                  <a:pos x="44" y="0"/>
                </a:cxn>
              </a:cxnLst>
              <a:rect l="0" t="0" r="r" b="b"/>
              <a:pathLst>
                <a:path w="108" h="107">
                  <a:moveTo>
                    <a:pt x="44" y="0"/>
                  </a:moveTo>
                  <a:lnTo>
                    <a:pt x="66" y="2"/>
                  </a:lnTo>
                  <a:lnTo>
                    <a:pt x="82" y="8"/>
                  </a:lnTo>
                  <a:lnTo>
                    <a:pt x="95" y="18"/>
                  </a:lnTo>
                  <a:lnTo>
                    <a:pt x="104" y="32"/>
                  </a:lnTo>
                  <a:lnTo>
                    <a:pt x="108" y="49"/>
                  </a:lnTo>
                  <a:lnTo>
                    <a:pt x="107" y="66"/>
                  </a:lnTo>
                  <a:lnTo>
                    <a:pt x="98" y="85"/>
                  </a:lnTo>
                  <a:lnTo>
                    <a:pt x="83" y="98"/>
                  </a:lnTo>
                  <a:lnTo>
                    <a:pt x="65" y="107"/>
                  </a:lnTo>
                  <a:lnTo>
                    <a:pt x="43" y="105"/>
                  </a:lnTo>
                  <a:lnTo>
                    <a:pt x="27" y="100"/>
                  </a:lnTo>
                  <a:lnTo>
                    <a:pt x="14" y="89"/>
                  </a:lnTo>
                  <a:lnTo>
                    <a:pt x="5" y="75"/>
                  </a:lnTo>
                  <a:lnTo>
                    <a:pt x="0" y="59"/>
                  </a:lnTo>
                  <a:lnTo>
                    <a:pt x="2" y="41"/>
                  </a:lnTo>
                  <a:lnTo>
                    <a:pt x="11" y="22"/>
                  </a:lnTo>
                  <a:lnTo>
                    <a:pt x="25" y="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58" name="Freeform 34"/>
            <p:cNvSpPr>
              <a:spLocks/>
            </p:cNvSpPr>
            <p:nvPr userDrawn="1"/>
          </p:nvSpPr>
          <p:spPr bwMode="auto">
            <a:xfrm>
              <a:off x="3052" y="1010"/>
              <a:ext cx="32" cy="32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48" y="5"/>
                </a:cxn>
                <a:cxn ang="0">
                  <a:pos x="57" y="14"/>
                </a:cxn>
                <a:cxn ang="0">
                  <a:pos x="62" y="24"/>
                </a:cxn>
                <a:cxn ang="0">
                  <a:pos x="64" y="37"/>
                </a:cxn>
                <a:cxn ang="0">
                  <a:pos x="60" y="49"/>
                </a:cxn>
                <a:cxn ang="0">
                  <a:pos x="51" y="57"/>
                </a:cxn>
                <a:cxn ang="0">
                  <a:pos x="41" y="63"/>
                </a:cxn>
                <a:cxn ang="0">
                  <a:pos x="28" y="65"/>
                </a:cxn>
                <a:cxn ang="0">
                  <a:pos x="16" y="60"/>
                </a:cxn>
                <a:cxn ang="0">
                  <a:pos x="7" y="51"/>
                </a:cxn>
                <a:cxn ang="0">
                  <a:pos x="1" y="41"/>
                </a:cxn>
                <a:cxn ang="0">
                  <a:pos x="0" y="28"/>
                </a:cxn>
                <a:cxn ang="0">
                  <a:pos x="4" y="16"/>
                </a:cxn>
                <a:cxn ang="0">
                  <a:pos x="13" y="8"/>
                </a:cxn>
                <a:cxn ang="0">
                  <a:pos x="23" y="2"/>
                </a:cxn>
                <a:cxn ang="0">
                  <a:pos x="36" y="0"/>
                </a:cxn>
              </a:cxnLst>
              <a:rect l="0" t="0" r="r" b="b"/>
              <a:pathLst>
                <a:path w="64" h="65">
                  <a:moveTo>
                    <a:pt x="36" y="0"/>
                  </a:moveTo>
                  <a:lnTo>
                    <a:pt x="48" y="5"/>
                  </a:lnTo>
                  <a:lnTo>
                    <a:pt x="57" y="14"/>
                  </a:lnTo>
                  <a:lnTo>
                    <a:pt x="62" y="24"/>
                  </a:lnTo>
                  <a:lnTo>
                    <a:pt x="64" y="37"/>
                  </a:lnTo>
                  <a:lnTo>
                    <a:pt x="60" y="49"/>
                  </a:lnTo>
                  <a:lnTo>
                    <a:pt x="51" y="57"/>
                  </a:lnTo>
                  <a:lnTo>
                    <a:pt x="41" y="63"/>
                  </a:lnTo>
                  <a:lnTo>
                    <a:pt x="28" y="65"/>
                  </a:lnTo>
                  <a:lnTo>
                    <a:pt x="16" y="60"/>
                  </a:lnTo>
                  <a:lnTo>
                    <a:pt x="7" y="51"/>
                  </a:lnTo>
                  <a:lnTo>
                    <a:pt x="1" y="41"/>
                  </a:lnTo>
                  <a:lnTo>
                    <a:pt x="0" y="28"/>
                  </a:lnTo>
                  <a:lnTo>
                    <a:pt x="4" y="16"/>
                  </a:lnTo>
                  <a:lnTo>
                    <a:pt x="13" y="8"/>
                  </a:lnTo>
                  <a:lnTo>
                    <a:pt x="23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59" name="Freeform 35"/>
            <p:cNvSpPr>
              <a:spLocks/>
            </p:cNvSpPr>
            <p:nvPr userDrawn="1"/>
          </p:nvSpPr>
          <p:spPr bwMode="auto">
            <a:xfrm>
              <a:off x="3046" y="980"/>
              <a:ext cx="20" cy="2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30" y="3"/>
                </a:cxn>
                <a:cxn ang="0">
                  <a:pos x="38" y="10"/>
                </a:cxn>
                <a:cxn ang="0">
                  <a:pos x="41" y="21"/>
                </a:cxn>
                <a:cxn ang="0">
                  <a:pos x="38" y="31"/>
                </a:cxn>
                <a:cxn ang="0">
                  <a:pos x="30" y="38"/>
                </a:cxn>
                <a:cxn ang="0">
                  <a:pos x="20" y="41"/>
                </a:cxn>
                <a:cxn ang="0">
                  <a:pos x="10" y="38"/>
                </a:cxn>
                <a:cxn ang="0">
                  <a:pos x="3" y="31"/>
                </a:cxn>
                <a:cxn ang="0">
                  <a:pos x="0" y="21"/>
                </a:cxn>
                <a:cxn ang="0">
                  <a:pos x="3" y="10"/>
                </a:cxn>
                <a:cxn ang="0">
                  <a:pos x="10" y="3"/>
                </a:cxn>
                <a:cxn ang="0">
                  <a:pos x="20" y="0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30" y="3"/>
                  </a:lnTo>
                  <a:lnTo>
                    <a:pt x="38" y="10"/>
                  </a:lnTo>
                  <a:lnTo>
                    <a:pt x="41" y="21"/>
                  </a:lnTo>
                  <a:lnTo>
                    <a:pt x="38" y="31"/>
                  </a:lnTo>
                  <a:lnTo>
                    <a:pt x="30" y="38"/>
                  </a:lnTo>
                  <a:lnTo>
                    <a:pt x="20" y="41"/>
                  </a:lnTo>
                  <a:lnTo>
                    <a:pt x="10" y="38"/>
                  </a:lnTo>
                  <a:lnTo>
                    <a:pt x="3" y="31"/>
                  </a:lnTo>
                  <a:lnTo>
                    <a:pt x="0" y="21"/>
                  </a:lnTo>
                  <a:lnTo>
                    <a:pt x="3" y="10"/>
                  </a:lnTo>
                  <a:lnTo>
                    <a:pt x="10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60" name="Freeform 36"/>
            <p:cNvSpPr>
              <a:spLocks/>
            </p:cNvSpPr>
            <p:nvPr userDrawn="1"/>
          </p:nvSpPr>
          <p:spPr bwMode="auto">
            <a:xfrm>
              <a:off x="3051" y="1058"/>
              <a:ext cx="38" cy="3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57" y="6"/>
                </a:cxn>
                <a:cxn ang="0">
                  <a:pos x="68" y="16"/>
                </a:cxn>
                <a:cxn ang="0">
                  <a:pos x="74" y="29"/>
                </a:cxn>
                <a:cxn ang="0">
                  <a:pos x="76" y="43"/>
                </a:cxn>
                <a:cxn ang="0">
                  <a:pos x="71" y="58"/>
                </a:cxn>
                <a:cxn ang="0">
                  <a:pos x="61" y="68"/>
                </a:cxn>
                <a:cxn ang="0">
                  <a:pos x="48" y="76"/>
                </a:cxn>
                <a:cxn ang="0">
                  <a:pos x="33" y="76"/>
                </a:cxn>
                <a:cxn ang="0">
                  <a:pos x="19" y="71"/>
                </a:cxn>
                <a:cxn ang="0">
                  <a:pos x="7" y="61"/>
                </a:cxn>
                <a:cxn ang="0">
                  <a:pos x="0" y="48"/>
                </a:cxn>
                <a:cxn ang="0">
                  <a:pos x="0" y="33"/>
                </a:cxn>
                <a:cxn ang="0">
                  <a:pos x="4" y="19"/>
                </a:cxn>
                <a:cxn ang="0">
                  <a:pos x="15" y="7"/>
                </a:cxn>
                <a:cxn ang="0">
                  <a:pos x="28" y="1"/>
                </a:cxn>
                <a:cxn ang="0">
                  <a:pos x="42" y="0"/>
                </a:cxn>
              </a:cxnLst>
              <a:rect l="0" t="0" r="r" b="b"/>
              <a:pathLst>
                <a:path w="76" h="76">
                  <a:moveTo>
                    <a:pt x="42" y="0"/>
                  </a:moveTo>
                  <a:lnTo>
                    <a:pt x="57" y="6"/>
                  </a:lnTo>
                  <a:lnTo>
                    <a:pt x="68" y="16"/>
                  </a:lnTo>
                  <a:lnTo>
                    <a:pt x="74" y="29"/>
                  </a:lnTo>
                  <a:lnTo>
                    <a:pt x="76" y="43"/>
                  </a:lnTo>
                  <a:lnTo>
                    <a:pt x="71" y="58"/>
                  </a:lnTo>
                  <a:lnTo>
                    <a:pt x="61" y="68"/>
                  </a:lnTo>
                  <a:lnTo>
                    <a:pt x="48" y="76"/>
                  </a:lnTo>
                  <a:lnTo>
                    <a:pt x="33" y="76"/>
                  </a:lnTo>
                  <a:lnTo>
                    <a:pt x="19" y="71"/>
                  </a:lnTo>
                  <a:lnTo>
                    <a:pt x="7" y="61"/>
                  </a:lnTo>
                  <a:lnTo>
                    <a:pt x="0" y="48"/>
                  </a:lnTo>
                  <a:lnTo>
                    <a:pt x="0" y="33"/>
                  </a:lnTo>
                  <a:lnTo>
                    <a:pt x="4" y="19"/>
                  </a:lnTo>
                  <a:lnTo>
                    <a:pt x="15" y="7"/>
                  </a:lnTo>
                  <a:lnTo>
                    <a:pt x="28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61" name="Freeform 37"/>
            <p:cNvSpPr>
              <a:spLocks/>
            </p:cNvSpPr>
            <p:nvPr userDrawn="1"/>
          </p:nvSpPr>
          <p:spPr bwMode="auto">
            <a:xfrm>
              <a:off x="3026" y="1111"/>
              <a:ext cx="48" cy="48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68" y="6"/>
                </a:cxn>
                <a:cxn ang="0">
                  <a:pos x="82" y="17"/>
                </a:cxn>
                <a:cxn ang="0">
                  <a:pos x="89" y="33"/>
                </a:cxn>
                <a:cxn ang="0">
                  <a:pos x="90" y="51"/>
                </a:cxn>
                <a:cxn ang="0">
                  <a:pos x="84" y="68"/>
                </a:cxn>
                <a:cxn ang="0">
                  <a:pos x="76" y="80"/>
                </a:cxn>
                <a:cxn ang="0">
                  <a:pos x="64" y="87"/>
                </a:cxn>
                <a:cxn ang="0">
                  <a:pos x="51" y="90"/>
                </a:cxn>
                <a:cxn ang="0">
                  <a:pos x="36" y="90"/>
                </a:cxn>
                <a:cxn ang="0">
                  <a:pos x="23" y="84"/>
                </a:cxn>
                <a:cxn ang="0">
                  <a:pos x="10" y="73"/>
                </a:cxn>
                <a:cxn ang="0">
                  <a:pos x="1" y="58"/>
                </a:cxn>
                <a:cxn ang="0">
                  <a:pos x="0" y="41"/>
                </a:cxn>
                <a:cxn ang="0">
                  <a:pos x="6" y="23"/>
                </a:cxn>
                <a:cxn ang="0">
                  <a:pos x="17" y="10"/>
                </a:cxn>
                <a:cxn ang="0">
                  <a:pos x="33" y="1"/>
                </a:cxn>
                <a:cxn ang="0">
                  <a:pos x="51" y="0"/>
                </a:cxn>
              </a:cxnLst>
              <a:rect l="0" t="0" r="r" b="b"/>
              <a:pathLst>
                <a:path w="90" h="90">
                  <a:moveTo>
                    <a:pt x="51" y="0"/>
                  </a:moveTo>
                  <a:lnTo>
                    <a:pt x="68" y="6"/>
                  </a:lnTo>
                  <a:lnTo>
                    <a:pt x="82" y="17"/>
                  </a:lnTo>
                  <a:lnTo>
                    <a:pt x="89" y="33"/>
                  </a:lnTo>
                  <a:lnTo>
                    <a:pt x="90" y="51"/>
                  </a:lnTo>
                  <a:lnTo>
                    <a:pt x="84" y="68"/>
                  </a:lnTo>
                  <a:lnTo>
                    <a:pt x="76" y="80"/>
                  </a:lnTo>
                  <a:lnTo>
                    <a:pt x="64" y="87"/>
                  </a:lnTo>
                  <a:lnTo>
                    <a:pt x="51" y="90"/>
                  </a:lnTo>
                  <a:lnTo>
                    <a:pt x="36" y="90"/>
                  </a:lnTo>
                  <a:lnTo>
                    <a:pt x="23" y="84"/>
                  </a:lnTo>
                  <a:lnTo>
                    <a:pt x="10" y="73"/>
                  </a:lnTo>
                  <a:lnTo>
                    <a:pt x="1" y="58"/>
                  </a:lnTo>
                  <a:lnTo>
                    <a:pt x="0" y="41"/>
                  </a:lnTo>
                  <a:lnTo>
                    <a:pt x="6" y="23"/>
                  </a:lnTo>
                  <a:lnTo>
                    <a:pt x="17" y="10"/>
                  </a:lnTo>
                  <a:lnTo>
                    <a:pt x="33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62" name="Freeform 38"/>
            <p:cNvSpPr>
              <a:spLocks/>
            </p:cNvSpPr>
            <p:nvPr userDrawn="1"/>
          </p:nvSpPr>
          <p:spPr bwMode="auto">
            <a:xfrm>
              <a:off x="2968" y="1148"/>
              <a:ext cx="54" cy="54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64" y="1"/>
                </a:cxn>
                <a:cxn ang="0">
                  <a:pos x="80" y="7"/>
                </a:cxn>
                <a:cxn ang="0">
                  <a:pos x="93" y="17"/>
                </a:cxn>
                <a:cxn ang="0">
                  <a:pos x="103" y="32"/>
                </a:cxn>
                <a:cxn ang="0">
                  <a:pos x="108" y="48"/>
                </a:cxn>
                <a:cxn ang="0">
                  <a:pos x="106" y="64"/>
                </a:cxn>
                <a:cxn ang="0">
                  <a:pos x="100" y="80"/>
                </a:cxn>
                <a:cxn ang="0">
                  <a:pos x="90" y="93"/>
                </a:cxn>
                <a:cxn ang="0">
                  <a:pos x="76" y="102"/>
                </a:cxn>
                <a:cxn ang="0">
                  <a:pos x="60" y="106"/>
                </a:cxn>
                <a:cxn ang="0">
                  <a:pos x="44" y="105"/>
                </a:cxn>
                <a:cxn ang="0">
                  <a:pos x="28" y="99"/>
                </a:cxn>
                <a:cxn ang="0">
                  <a:pos x="15" y="88"/>
                </a:cxn>
                <a:cxn ang="0">
                  <a:pos x="4" y="74"/>
                </a:cxn>
                <a:cxn ang="0">
                  <a:pos x="0" y="58"/>
                </a:cxn>
                <a:cxn ang="0">
                  <a:pos x="2" y="42"/>
                </a:cxn>
                <a:cxn ang="0">
                  <a:pos x="7" y="26"/>
                </a:cxn>
                <a:cxn ang="0">
                  <a:pos x="18" y="13"/>
                </a:cxn>
                <a:cxn ang="0">
                  <a:pos x="32" y="4"/>
                </a:cxn>
                <a:cxn ang="0">
                  <a:pos x="48" y="0"/>
                </a:cxn>
              </a:cxnLst>
              <a:rect l="0" t="0" r="r" b="b"/>
              <a:pathLst>
                <a:path w="108" h="106">
                  <a:moveTo>
                    <a:pt x="48" y="0"/>
                  </a:moveTo>
                  <a:lnTo>
                    <a:pt x="64" y="1"/>
                  </a:lnTo>
                  <a:lnTo>
                    <a:pt x="80" y="7"/>
                  </a:lnTo>
                  <a:lnTo>
                    <a:pt x="93" y="17"/>
                  </a:lnTo>
                  <a:lnTo>
                    <a:pt x="103" y="32"/>
                  </a:lnTo>
                  <a:lnTo>
                    <a:pt x="108" y="48"/>
                  </a:lnTo>
                  <a:lnTo>
                    <a:pt x="106" y="64"/>
                  </a:lnTo>
                  <a:lnTo>
                    <a:pt x="100" y="80"/>
                  </a:lnTo>
                  <a:lnTo>
                    <a:pt x="90" y="93"/>
                  </a:lnTo>
                  <a:lnTo>
                    <a:pt x="76" y="102"/>
                  </a:lnTo>
                  <a:lnTo>
                    <a:pt x="60" y="106"/>
                  </a:lnTo>
                  <a:lnTo>
                    <a:pt x="44" y="105"/>
                  </a:lnTo>
                  <a:lnTo>
                    <a:pt x="28" y="99"/>
                  </a:lnTo>
                  <a:lnTo>
                    <a:pt x="15" y="88"/>
                  </a:lnTo>
                  <a:lnTo>
                    <a:pt x="4" y="74"/>
                  </a:lnTo>
                  <a:lnTo>
                    <a:pt x="0" y="58"/>
                  </a:lnTo>
                  <a:lnTo>
                    <a:pt x="2" y="42"/>
                  </a:lnTo>
                  <a:lnTo>
                    <a:pt x="7" y="26"/>
                  </a:lnTo>
                  <a:lnTo>
                    <a:pt x="18" y="13"/>
                  </a:lnTo>
                  <a:lnTo>
                    <a:pt x="32" y="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63" name="Freeform 39"/>
            <p:cNvSpPr>
              <a:spLocks/>
            </p:cNvSpPr>
            <p:nvPr userDrawn="1"/>
          </p:nvSpPr>
          <p:spPr bwMode="auto">
            <a:xfrm>
              <a:off x="3121" y="934"/>
              <a:ext cx="15" cy="12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24" y="3"/>
                </a:cxn>
                <a:cxn ang="0">
                  <a:pos x="27" y="6"/>
                </a:cxn>
                <a:cxn ang="0">
                  <a:pos x="30" y="15"/>
                </a:cxn>
                <a:cxn ang="0">
                  <a:pos x="29" y="19"/>
                </a:cxn>
                <a:cxn ang="0">
                  <a:pos x="26" y="24"/>
                </a:cxn>
                <a:cxn ang="0">
                  <a:pos x="23" y="27"/>
                </a:cxn>
                <a:cxn ang="0">
                  <a:pos x="19" y="29"/>
                </a:cxn>
                <a:cxn ang="0">
                  <a:pos x="10" y="29"/>
                </a:cxn>
                <a:cxn ang="0">
                  <a:pos x="5" y="27"/>
                </a:cxn>
                <a:cxn ang="0">
                  <a:pos x="3" y="24"/>
                </a:cxn>
                <a:cxn ang="0">
                  <a:pos x="0" y="15"/>
                </a:cxn>
                <a:cxn ang="0">
                  <a:pos x="1" y="11"/>
                </a:cxn>
                <a:cxn ang="0">
                  <a:pos x="4" y="6"/>
                </a:cxn>
                <a:cxn ang="0">
                  <a:pos x="7" y="3"/>
                </a:cxn>
                <a:cxn ang="0">
                  <a:pos x="10" y="2"/>
                </a:cxn>
                <a:cxn ang="0">
                  <a:pos x="16" y="0"/>
                </a:cxn>
              </a:cxnLst>
              <a:rect l="0" t="0" r="r" b="b"/>
              <a:pathLst>
                <a:path w="30" h="29">
                  <a:moveTo>
                    <a:pt x="16" y="0"/>
                  </a:moveTo>
                  <a:lnTo>
                    <a:pt x="24" y="3"/>
                  </a:lnTo>
                  <a:lnTo>
                    <a:pt x="27" y="6"/>
                  </a:lnTo>
                  <a:lnTo>
                    <a:pt x="30" y="15"/>
                  </a:lnTo>
                  <a:lnTo>
                    <a:pt x="29" y="19"/>
                  </a:lnTo>
                  <a:lnTo>
                    <a:pt x="26" y="24"/>
                  </a:lnTo>
                  <a:lnTo>
                    <a:pt x="23" y="27"/>
                  </a:lnTo>
                  <a:lnTo>
                    <a:pt x="19" y="29"/>
                  </a:lnTo>
                  <a:lnTo>
                    <a:pt x="10" y="29"/>
                  </a:lnTo>
                  <a:lnTo>
                    <a:pt x="5" y="27"/>
                  </a:lnTo>
                  <a:lnTo>
                    <a:pt x="3" y="24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64" name="Freeform 40"/>
            <p:cNvSpPr>
              <a:spLocks/>
            </p:cNvSpPr>
            <p:nvPr userDrawn="1"/>
          </p:nvSpPr>
          <p:spPr bwMode="auto">
            <a:xfrm>
              <a:off x="3108" y="945"/>
              <a:ext cx="14" cy="1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2" y="0"/>
                </a:cxn>
                <a:cxn ang="0">
                  <a:pos x="16" y="3"/>
                </a:cxn>
                <a:cxn ang="0">
                  <a:pos x="19" y="8"/>
                </a:cxn>
                <a:cxn ang="0">
                  <a:pos x="17" y="13"/>
                </a:cxn>
                <a:cxn ang="0">
                  <a:pos x="16" y="16"/>
                </a:cxn>
                <a:cxn ang="0">
                  <a:pos x="10" y="19"/>
                </a:cxn>
                <a:cxn ang="0">
                  <a:pos x="6" y="19"/>
                </a:cxn>
                <a:cxn ang="0">
                  <a:pos x="0" y="13"/>
                </a:cxn>
                <a:cxn ang="0">
                  <a:pos x="0" y="5"/>
                </a:cxn>
                <a:cxn ang="0">
                  <a:pos x="1" y="3"/>
                </a:cxn>
                <a:cxn ang="0">
                  <a:pos x="4" y="0"/>
                </a:cxn>
              </a:cxnLst>
              <a:rect l="0" t="0" r="r" b="b"/>
              <a:pathLst>
                <a:path w="19" h="19">
                  <a:moveTo>
                    <a:pt x="4" y="0"/>
                  </a:moveTo>
                  <a:lnTo>
                    <a:pt x="12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17" y="13"/>
                  </a:lnTo>
                  <a:lnTo>
                    <a:pt x="16" y="16"/>
                  </a:lnTo>
                  <a:lnTo>
                    <a:pt x="10" y="19"/>
                  </a:lnTo>
                  <a:lnTo>
                    <a:pt x="6" y="19"/>
                  </a:lnTo>
                  <a:lnTo>
                    <a:pt x="0" y="13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65" name="Freeform 41"/>
            <p:cNvSpPr>
              <a:spLocks/>
            </p:cNvSpPr>
            <p:nvPr userDrawn="1"/>
          </p:nvSpPr>
          <p:spPr bwMode="auto">
            <a:xfrm>
              <a:off x="3143" y="926"/>
              <a:ext cx="17" cy="1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4" y="1"/>
                </a:cxn>
                <a:cxn ang="0">
                  <a:pos x="31" y="7"/>
                </a:cxn>
                <a:cxn ang="0">
                  <a:pos x="35" y="14"/>
                </a:cxn>
                <a:cxn ang="0">
                  <a:pos x="35" y="25"/>
                </a:cxn>
                <a:cxn ang="0">
                  <a:pos x="29" y="32"/>
                </a:cxn>
                <a:cxn ang="0">
                  <a:pos x="22" y="36"/>
                </a:cxn>
                <a:cxn ang="0">
                  <a:pos x="12" y="35"/>
                </a:cxn>
                <a:cxn ang="0">
                  <a:pos x="3" y="29"/>
                </a:cxn>
                <a:cxn ang="0">
                  <a:pos x="2" y="23"/>
                </a:cxn>
                <a:cxn ang="0">
                  <a:pos x="0" y="19"/>
                </a:cxn>
                <a:cxn ang="0">
                  <a:pos x="2" y="13"/>
                </a:cxn>
                <a:cxn ang="0">
                  <a:pos x="8" y="4"/>
                </a:cxn>
                <a:cxn ang="0">
                  <a:pos x="13" y="1"/>
                </a:cxn>
                <a:cxn ang="0">
                  <a:pos x="18" y="0"/>
                </a:cxn>
              </a:cxnLst>
              <a:rect l="0" t="0" r="r" b="b"/>
              <a:pathLst>
                <a:path w="35" h="36">
                  <a:moveTo>
                    <a:pt x="18" y="0"/>
                  </a:moveTo>
                  <a:lnTo>
                    <a:pt x="24" y="1"/>
                  </a:lnTo>
                  <a:lnTo>
                    <a:pt x="31" y="7"/>
                  </a:lnTo>
                  <a:lnTo>
                    <a:pt x="35" y="14"/>
                  </a:lnTo>
                  <a:lnTo>
                    <a:pt x="35" y="25"/>
                  </a:lnTo>
                  <a:lnTo>
                    <a:pt x="29" y="32"/>
                  </a:lnTo>
                  <a:lnTo>
                    <a:pt x="22" y="36"/>
                  </a:lnTo>
                  <a:lnTo>
                    <a:pt x="12" y="35"/>
                  </a:lnTo>
                  <a:lnTo>
                    <a:pt x="3" y="29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8" y="4"/>
                  </a:lnTo>
                  <a:lnTo>
                    <a:pt x="13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66" name="Freeform 42"/>
            <p:cNvSpPr>
              <a:spLocks/>
            </p:cNvSpPr>
            <p:nvPr userDrawn="1"/>
          </p:nvSpPr>
          <p:spPr bwMode="auto">
            <a:xfrm>
              <a:off x="3168" y="930"/>
              <a:ext cx="21" cy="2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8" y="1"/>
                </a:cxn>
                <a:cxn ang="0">
                  <a:pos x="38" y="7"/>
                </a:cxn>
                <a:cxn ang="0">
                  <a:pos x="42" y="18"/>
                </a:cxn>
                <a:cxn ang="0">
                  <a:pos x="41" y="28"/>
                </a:cxn>
                <a:cxn ang="0">
                  <a:pos x="35" y="38"/>
                </a:cxn>
                <a:cxn ang="0">
                  <a:pos x="25" y="42"/>
                </a:cxn>
                <a:cxn ang="0">
                  <a:pos x="15" y="41"/>
                </a:cxn>
                <a:cxn ang="0">
                  <a:pos x="5" y="35"/>
                </a:cxn>
                <a:cxn ang="0">
                  <a:pos x="0" y="26"/>
                </a:cxn>
                <a:cxn ang="0">
                  <a:pos x="2" y="15"/>
                </a:cxn>
                <a:cxn ang="0">
                  <a:pos x="7" y="4"/>
                </a:cxn>
                <a:cxn ang="0">
                  <a:pos x="18" y="0"/>
                </a:cxn>
              </a:cxnLst>
              <a:rect l="0" t="0" r="r" b="b"/>
              <a:pathLst>
                <a:path w="42" h="42">
                  <a:moveTo>
                    <a:pt x="18" y="0"/>
                  </a:moveTo>
                  <a:lnTo>
                    <a:pt x="28" y="1"/>
                  </a:lnTo>
                  <a:lnTo>
                    <a:pt x="38" y="7"/>
                  </a:lnTo>
                  <a:lnTo>
                    <a:pt x="42" y="18"/>
                  </a:lnTo>
                  <a:lnTo>
                    <a:pt x="41" y="28"/>
                  </a:lnTo>
                  <a:lnTo>
                    <a:pt x="35" y="38"/>
                  </a:lnTo>
                  <a:lnTo>
                    <a:pt x="25" y="42"/>
                  </a:lnTo>
                  <a:lnTo>
                    <a:pt x="15" y="41"/>
                  </a:lnTo>
                  <a:lnTo>
                    <a:pt x="5" y="35"/>
                  </a:lnTo>
                  <a:lnTo>
                    <a:pt x="0" y="26"/>
                  </a:lnTo>
                  <a:lnTo>
                    <a:pt x="2" y="15"/>
                  </a:lnTo>
                  <a:lnTo>
                    <a:pt x="7" y="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67" name="Freeform 43"/>
            <p:cNvSpPr>
              <a:spLocks/>
            </p:cNvSpPr>
            <p:nvPr userDrawn="1"/>
          </p:nvSpPr>
          <p:spPr bwMode="auto">
            <a:xfrm>
              <a:off x="3191" y="949"/>
              <a:ext cx="23" cy="2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32" y="1"/>
                </a:cxn>
                <a:cxn ang="0">
                  <a:pos x="44" y="9"/>
                </a:cxn>
                <a:cxn ang="0">
                  <a:pos x="48" y="19"/>
                </a:cxn>
                <a:cxn ang="0">
                  <a:pos x="48" y="32"/>
                </a:cxn>
                <a:cxn ang="0">
                  <a:pos x="44" y="41"/>
                </a:cxn>
                <a:cxn ang="0">
                  <a:pos x="35" y="47"/>
                </a:cxn>
                <a:cxn ang="0">
                  <a:pos x="26" y="48"/>
                </a:cxn>
                <a:cxn ang="0">
                  <a:pos x="16" y="47"/>
                </a:cxn>
                <a:cxn ang="0">
                  <a:pos x="6" y="39"/>
                </a:cxn>
                <a:cxn ang="0">
                  <a:pos x="0" y="29"/>
                </a:cxn>
                <a:cxn ang="0">
                  <a:pos x="1" y="16"/>
                </a:cxn>
                <a:cxn ang="0">
                  <a:pos x="9" y="6"/>
                </a:cxn>
                <a:cxn ang="0">
                  <a:pos x="19" y="0"/>
                </a:cxn>
              </a:cxnLst>
              <a:rect l="0" t="0" r="r" b="b"/>
              <a:pathLst>
                <a:path w="48" h="48">
                  <a:moveTo>
                    <a:pt x="19" y="0"/>
                  </a:moveTo>
                  <a:lnTo>
                    <a:pt x="32" y="1"/>
                  </a:lnTo>
                  <a:lnTo>
                    <a:pt x="44" y="9"/>
                  </a:lnTo>
                  <a:lnTo>
                    <a:pt x="48" y="19"/>
                  </a:lnTo>
                  <a:lnTo>
                    <a:pt x="48" y="32"/>
                  </a:lnTo>
                  <a:lnTo>
                    <a:pt x="44" y="41"/>
                  </a:lnTo>
                  <a:lnTo>
                    <a:pt x="35" y="47"/>
                  </a:lnTo>
                  <a:lnTo>
                    <a:pt x="26" y="48"/>
                  </a:lnTo>
                  <a:lnTo>
                    <a:pt x="16" y="47"/>
                  </a:lnTo>
                  <a:lnTo>
                    <a:pt x="6" y="39"/>
                  </a:lnTo>
                  <a:lnTo>
                    <a:pt x="0" y="29"/>
                  </a:lnTo>
                  <a:lnTo>
                    <a:pt x="1" y="16"/>
                  </a:lnTo>
                  <a:lnTo>
                    <a:pt x="9" y="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68" name="Freeform 44"/>
            <p:cNvSpPr>
              <a:spLocks/>
            </p:cNvSpPr>
            <p:nvPr userDrawn="1"/>
          </p:nvSpPr>
          <p:spPr bwMode="auto">
            <a:xfrm>
              <a:off x="3105" y="1010"/>
              <a:ext cx="14" cy="1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0" y="2"/>
                </a:cxn>
                <a:cxn ang="0">
                  <a:pos x="24" y="5"/>
                </a:cxn>
                <a:cxn ang="0">
                  <a:pos x="27" y="9"/>
                </a:cxn>
                <a:cxn ang="0">
                  <a:pos x="29" y="15"/>
                </a:cxn>
                <a:cxn ang="0">
                  <a:pos x="26" y="24"/>
                </a:cxn>
                <a:cxn ang="0">
                  <a:pos x="23" y="27"/>
                </a:cxn>
                <a:cxn ang="0">
                  <a:pos x="19" y="30"/>
                </a:cxn>
                <a:cxn ang="0">
                  <a:pos x="10" y="30"/>
                </a:cxn>
                <a:cxn ang="0">
                  <a:pos x="5" y="27"/>
                </a:cxn>
                <a:cxn ang="0">
                  <a:pos x="3" y="24"/>
                </a:cxn>
                <a:cxn ang="0">
                  <a:pos x="0" y="19"/>
                </a:cxn>
                <a:cxn ang="0">
                  <a:pos x="0" y="11"/>
                </a:cxn>
                <a:cxn ang="0">
                  <a:pos x="3" y="6"/>
                </a:cxn>
                <a:cxn ang="0">
                  <a:pos x="5" y="3"/>
                </a:cxn>
                <a:cxn ang="0">
                  <a:pos x="14" y="0"/>
                </a:cxn>
              </a:cxnLst>
              <a:rect l="0" t="0" r="r" b="b"/>
              <a:pathLst>
                <a:path w="29" h="30">
                  <a:moveTo>
                    <a:pt x="14" y="0"/>
                  </a:moveTo>
                  <a:lnTo>
                    <a:pt x="20" y="2"/>
                  </a:lnTo>
                  <a:lnTo>
                    <a:pt x="24" y="5"/>
                  </a:lnTo>
                  <a:lnTo>
                    <a:pt x="27" y="9"/>
                  </a:lnTo>
                  <a:lnTo>
                    <a:pt x="29" y="15"/>
                  </a:lnTo>
                  <a:lnTo>
                    <a:pt x="26" y="24"/>
                  </a:lnTo>
                  <a:lnTo>
                    <a:pt x="23" y="27"/>
                  </a:lnTo>
                  <a:lnTo>
                    <a:pt x="19" y="30"/>
                  </a:lnTo>
                  <a:lnTo>
                    <a:pt x="10" y="30"/>
                  </a:lnTo>
                  <a:lnTo>
                    <a:pt x="5" y="27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3" y="6"/>
                  </a:lnTo>
                  <a:lnTo>
                    <a:pt x="5" y="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69" name="Freeform 45"/>
            <p:cNvSpPr>
              <a:spLocks/>
            </p:cNvSpPr>
            <p:nvPr userDrawn="1"/>
          </p:nvSpPr>
          <p:spPr bwMode="auto">
            <a:xfrm>
              <a:off x="3094" y="1001"/>
              <a:ext cx="13" cy="10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3" y="1"/>
                </a:cxn>
                <a:cxn ang="0">
                  <a:pos x="16" y="3"/>
                </a:cxn>
                <a:cxn ang="0">
                  <a:pos x="19" y="9"/>
                </a:cxn>
                <a:cxn ang="0">
                  <a:pos x="17" y="13"/>
                </a:cxn>
                <a:cxn ang="0">
                  <a:pos x="16" y="16"/>
                </a:cxn>
                <a:cxn ang="0">
                  <a:pos x="13" y="17"/>
                </a:cxn>
                <a:cxn ang="0">
                  <a:pos x="9" y="19"/>
                </a:cxn>
                <a:cxn ang="0">
                  <a:pos x="3" y="16"/>
                </a:cxn>
                <a:cxn ang="0">
                  <a:pos x="1" y="13"/>
                </a:cxn>
                <a:cxn ang="0">
                  <a:pos x="0" y="9"/>
                </a:cxn>
                <a:cxn ang="0">
                  <a:pos x="3" y="3"/>
                </a:cxn>
                <a:cxn ang="0">
                  <a:pos x="9" y="0"/>
                </a:cxn>
              </a:cxnLst>
              <a:rect l="0" t="0" r="r" b="b"/>
              <a:pathLst>
                <a:path w="19" h="19">
                  <a:moveTo>
                    <a:pt x="9" y="0"/>
                  </a:moveTo>
                  <a:lnTo>
                    <a:pt x="13" y="1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7" y="13"/>
                  </a:lnTo>
                  <a:lnTo>
                    <a:pt x="16" y="16"/>
                  </a:lnTo>
                  <a:lnTo>
                    <a:pt x="13" y="17"/>
                  </a:lnTo>
                  <a:lnTo>
                    <a:pt x="9" y="19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9"/>
                  </a:lnTo>
                  <a:lnTo>
                    <a:pt x="3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70" name="Freeform 46"/>
            <p:cNvSpPr>
              <a:spLocks/>
            </p:cNvSpPr>
            <p:nvPr userDrawn="1"/>
          </p:nvSpPr>
          <p:spPr bwMode="auto">
            <a:xfrm>
              <a:off x="3116" y="1029"/>
              <a:ext cx="17" cy="1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4" y="2"/>
                </a:cxn>
                <a:cxn ang="0">
                  <a:pos x="28" y="3"/>
                </a:cxn>
                <a:cxn ang="0">
                  <a:pos x="32" y="8"/>
                </a:cxn>
                <a:cxn ang="0">
                  <a:pos x="34" y="12"/>
                </a:cxn>
                <a:cxn ang="0">
                  <a:pos x="35" y="18"/>
                </a:cxn>
                <a:cxn ang="0">
                  <a:pos x="34" y="24"/>
                </a:cxn>
                <a:cxn ang="0">
                  <a:pos x="32" y="28"/>
                </a:cxn>
                <a:cxn ang="0">
                  <a:pos x="28" y="32"/>
                </a:cxn>
                <a:cxn ang="0">
                  <a:pos x="24" y="34"/>
                </a:cxn>
                <a:cxn ang="0">
                  <a:pos x="18" y="35"/>
                </a:cxn>
                <a:cxn ang="0">
                  <a:pos x="12" y="34"/>
                </a:cxn>
                <a:cxn ang="0">
                  <a:pos x="8" y="32"/>
                </a:cxn>
                <a:cxn ang="0">
                  <a:pos x="3" y="28"/>
                </a:cxn>
                <a:cxn ang="0">
                  <a:pos x="2" y="24"/>
                </a:cxn>
                <a:cxn ang="0">
                  <a:pos x="0" y="18"/>
                </a:cxn>
                <a:cxn ang="0">
                  <a:pos x="2" y="12"/>
                </a:cxn>
                <a:cxn ang="0">
                  <a:pos x="3" y="8"/>
                </a:cxn>
                <a:cxn ang="0">
                  <a:pos x="8" y="3"/>
                </a:cxn>
                <a:cxn ang="0">
                  <a:pos x="12" y="2"/>
                </a:cxn>
                <a:cxn ang="0">
                  <a:pos x="18" y="0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lnTo>
                    <a:pt x="24" y="2"/>
                  </a:lnTo>
                  <a:lnTo>
                    <a:pt x="28" y="3"/>
                  </a:lnTo>
                  <a:lnTo>
                    <a:pt x="32" y="8"/>
                  </a:lnTo>
                  <a:lnTo>
                    <a:pt x="34" y="12"/>
                  </a:lnTo>
                  <a:lnTo>
                    <a:pt x="35" y="18"/>
                  </a:lnTo>
                  <a:lnTo>
                    <a:pt x="34" y="24"/>
                  </a:lnTo>
                  <a:lnTo>
                    <a:pt x="32" y="28"/>
                  </a:lnTo>
                  <a:lnTo>
                    <a:pt x="28" y="32"/>
                  </a:lnTo>
                  <a:lnTo>
                    <a:pt x="24" y="34"/>
                  </a:lnTo>
                  <a:lnTo>
                    <a:pt x="18" y="35"/>
                  </a:lnTo>
                  <a:lnTo>
                    <a:pt x="12" y="34"/>
                  </a:lnTo>
                  <a:lnTo>
                    <a:pt x="8" y="32"/>
                  </a:lnTo>
                  <a:lnTo>
                    <a:pt x="3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3" y="8"/>
                  </a:lnTo>
                  <a:lnTo>
                    <a:pt x="8" y="3"/>
                  </a:lnTo>
                  <a:lnTo>
                    <a:pt x="12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71" name="Freeform 47"/>
            <p:cNvSpPr>
              <a:spLocks/>
            </p:cNvSpPr>
            <p:nvPr userDrawn="1"/>
          </p:nvSpPr>
          <p:spPr bwMode="auto">
            <a:xfrm>
              <a:off x="3118" y="1055"/>
              <a:ext cx="21" cy="21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7" y="2"/>
                </a:cxn>
                <a:cxn ang="0">
                  <a:pos x="33" y="5"/>
                </a:cxn>
                <a:cxn ang="0">
                  <a:pos x="38" y="9"/>
                </a:cxn>
                <a:cxn ang="0">
                  <a:pos x="41" y="15"/>
                </a:cxn>
                <a:cxn ang="0">
                  <a:pos x="42" y="22"/>
                </a:cxn>
                <a:cxn ang="0">
                  <a:pos x="41" y="30"/>
                </a:cxn>
                <a:cxn ang="0">
                  <a:pos x="38" y="34"/>
                </a:cxn>
                <a:cxn ang="0">
                  <a:pos x="32" y="38"/>
                </a:cxn>
                <a:cxn ang="0">
                  <a:pos x="27" y="41"/>
                </a:cxn>
                <a:cxn ang="0">
                  <a:pos x="20" y="43"/>
                </a:cxn>
                <a:cxn ang="0">
                  <a:pos x="14" y="41"/>
                </a:cxn>
                <a:cxn ang="0">
                  <a:pos x="10" y="40"/>
                </a:cxn>
                <a:cxn ang="0">
                  <a:pos x="6" y="37"/>
                </a:cxn>
                <a:cxn ang="0">
                  <a:pos x="3" y="32"/>
                </a:cxn>
                <a:cxn ang="0">
                  <a:pos x="0" y="27"/>
                </a:cxn>
                <a:cxn ang="0">
                  <a:pos x="0" y="16"/>
                </a:cxn>
                <a:cxn ang="0">
                  <a:pos x="6" y="8"/>
                </a:cxn>
                <a:cxn ang="0">
                  <a:pos x="10" y="3"/>
                </a:cxn>
                <a:cxn ang="0">
                  <a:pos x="14" y="2"/>
                </a:cxn>
                <a:cxn ang="0">
                  <a:pos x="20" y="0"/>
                </a:cxn>
              </a:cxnLst>
              <a:rect l="0" t="0" r="r" b="b"/>
              <a:pathLst>
                <a:path w="42" h="43">
                  <a:moveTo>
                    <a:pt x="20" y="0"/>
                  </a:moveTo>
                  <a:lnTo>
                    <a:pt x="27" y="2"/>
                  </a:lnTo>
                  <a:lnTo>
                    <a:pt x="33" y="5"/>
                  </a:lnTo>
                  <a:lnTo>
                    <a:pt x="38" y="9"/>
                  </a:lnTo>
                  <a:lnTo>
                    <a:pt x="41" y="15"/>
                  </a:lnTo>
                  <a:lnTo>
                    <a:pt x="42" y="22"/>
                  </a:lnTo>
                  <a:lnTo>
                    <a:pt x="41" y="30"/>
                  </a:lnTo>
                  <a:lnTo>
                    <a:pt x="38" y="34"/>
                  </a:lnTo>
                  <a:lnTo>
                    <a:pt x="32" y="38"/>
                  </a:lnTo>
                  <a:lnTo>
                    <a:pt x="27" y="41"/>
                  </a:lnTo>
                  <a:lnTo>
                    <a:pt x="20" y="43"/>
                  </a:lnTo>
                  <a:lnTo>
                    <a:pt x="14" y="41"/>
                  </a:lnTo>
                  <a:lnTo>
                    <a:pt x="10" y="40"/>
                  </a:lnTo>
                  <a:lnTo>
                    <a:pt x="6" y="37"/>
                  </a:lnTo>
                  <a:lnTo>
                    <a:pt x="3" y="32"/>
                  </a:lnTo>
                  <a:lnTo>
                    <a:pt x="0" y="27"/>
                  </a:lnTo>
                  <a:lnTo>
                    <a:pt x="0" y="16"/>
                  </a:lnTo>
                  <a:lnTo>
                    <a:pt x="6" y="8"/>
                  </a:lnTo>
                  <a:lnTo>
                    <a:pt x="10" y="3"/>
                  </a:lnTo>
                  <a:lnTo>
                    <a:pt x="14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72" name="Freeform 48"/>
            <p:cNvSpPr>
              <a:spLocks/>
            </p:cNvSpPr>
            <p:nvPr userDrawn="1"/>
          </p:nvSpPr>
          <p:spPr bwMode="auto">
            <a:xfrm>
              <a:off x="3104" y="1081"/>
              <a:ext cx="21" cy="27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7" y="3"/>
                </a:cxn>
                <a:cxn ang="0">
                  <a:pos x="47" y="13"/>
                </a:cxn>
                <a:cxn ang="0">
                  <a:pos x="50" y="25"/>
                </a:cxn>
                <a:cxn ang="0">
                  <a:pos x="47" y="37"/>
                </a:cxn>
                <a:cxn ang="0">
                  <a:pos x="37" y="47"/>
                </a:cxn>
                <a:cxn ang="0">
                  <a:pos x="25" y="50"/>
                </a:cxn>
                <a:cxn ang="0">
                  <a:pos x="13" y="47"/>
                </a:cxn>
                <a:cxn ang="0">
                  <a:pos x="3" y="37"/>
                </a:cxn>
                <a:cxn ang="0">
                  <a:pos x="0" y="25"/>
                </a:cxn>
                <a:cxn ang="0">
                  <a:pos x="3" y="13"/>
                </a:cxn>
                <a:cxn ang="0">
                  <a:pos x="13" y="3"/>
                </a:cxn>
                <a:cxn ang="0">
                  <a:pos x="25" y="0"/>
                </a:cxn>
              </a:cxnLst>
              <a:rect l="0" t="0" r="r" b="b"/>
              <a:pathLst>
                <a:path w="50" h="50">
                  <a:moveTo>
                    <a:pt x="25" y="0"/>
                  </a:moveTo>
                  <a:lnTo>
                    <a:pt x="37" y="3"/>
                  </a:lnTo>
                  <a:lnTo>
                    <a:pt x="47" y="13"/>
                  </a:lnTo>
                  <a:lnTo>
                    <a:pt x="50" y="25"/>
                  </a:lnTo>
                  <a:lnTo>
                    <a:pt x="47" y="37"/>
                  </a:lnTo>
                  <a:lnTo>
                    <a:pt x="37" y="47"/>
                  </a:lnTo>
                  <a:lnTo>
                    <a:pt x="25" y="50"/>
                  </a:lnTo>
                  <a:lnTo>
                    <a:pt x="13" y="47"/>
                  </a:lnTo>
                  <a:lnTo>
                    <a:pt x="3" y="37"/>
                  </a:lnTo>
                  <a:lnTo>
                    <a:pt x="0" y="25"/>
                  </a:lnTo>
                  <a:lnTo>
                    <a:pt x="3" y="13"/>
                  </a:lnTo>
                  <a:lnTo>
                    <a:pt x="13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73" name="Freeform 49"/>
            <p:cNvSpPr>
              <a:spLocks/>
            </p:cNvSpPr>
            <p:nvPr userDrawn="1"/>
          </p:nvSpPr>
          <p:spPr bwMode="auto">
            <a:xfrm>
              <a:off x="3019" y="1010"/>
              <a:ext cx="15" cy="1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7" y="0"/>
                </a:cxn>
                <a:cxn ang="0">
                  <a:pos x="22" y="2"/>
                </a:cxn>
                <a:cxn ang="0">
                  <a:pos x="26" y="5"/>
                </a:cxn>
                <a:cxn ang="0">
                  <a:pos x="29" y="9"/>
                </a:cxn>
                <a:cxn ang="0">
                  <a:pos x="30" y="14"/>
                </a:cxn>
                <a:cxn ang="0">
                  <a:pos x="30" y="18"/>
                </a:cxn>
                <a:cxn ang="0">
                  <a:pos x="28" y="22"/>
                </a:cxn>
                <a:cxn ang="0">
                  <a:pos x="26" y="25"/>
                </a:cxn>
                <a:cxn ang="0">
                  <a:pos x="22" y="28"/>
                </a:cxn>
                <a:cxn ang="0">
                  <a:pos x="17" y="30"/>
                </a:cxn>
                <a:cxn ang="0">
                  <a:pos x="13" y="30"/>
                </a:cxn>
                <a:cxn ang="0">
                  <a:pos x="9" y="27"/>
                </a:cxn>
                <a:cxn ang="0">
                  <a:pos x="4" y="25"/>
                </a:cxn>
                <a:cxn ang="0">
                  <a:pos x="1" y="21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3" y="8"/>
                </a:cxn>
                <a:cxn ang="0">
                  <a:pos x="4" y="5"/>
                </a:cxn>
                <a:cxn ang="0">
                  <a:pos x="9" y="2"/>
                </a:cxn>
                <a:cxn ang="0">
                  <a:pos x="13" y="0"/>
                </a:cxn>
              </a:cxnLst>
              <a:rect l="0" t="0" r="r" b="b"/>
              <a:pathLst>
                <a:path w="30" h="30">
                  <a:moveTo>
                    <a:pt x="13" y="0"/>
                  </a:moveTo>
                  <a:lnTo>
                    <a:pt x="17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4"/>
                  </a:lnTo>
                  <a:lnTo>
                    <a:pt x="30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2" y="28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9" y="27"/>
                  </a:lnTo>
                  <a:lnTo>
                    <a:pt x="4" y="25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74" name="Freeform 50"/>
            <p:cNvSpPr>
              <a:spLocks/>
            </p:cNvSpPr>
            <p:nvPr userDrawn="1"/>
          </p:nvSpPr>
          <p:spPr bwMode="auto">
            <a:xfrm>
              <a:off x="3027" y="996"/>
              <a:ext cx="13" cy="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2" y="0"/>
                </a:cxn>
                <a:cxn ang="0">
                  <a:pos x="17" y="6"/>
                </a:cxn>
                <a:cxn ang="0">
                  <a:pos x="17" y="13"/>
                </a:cxn>
                <a:cxn ang="0">
                  <a:pos x="16" y="16"/>
                </a:cxn>
                <a:cxn ang="0">
                  <a:pos x="10" y="19"/>
                </a:cxn>
                <a:cxn ang="0">
                  <a:pos x="6" y="18"/>
                </a:cxn>
                <a:cxn ang="0">
                  <a:pos x="3" y="16"/>
                </a:cxn>
                <a:cxn ang="0">
                  <a:pos x="0" y="13"/>
                </a:cxn>
                <a:cxn ang="0">
                  <a:pos x="0" y="6"/>
                </a:cxn>
                <a:cxn ang="0">
                  <a:pos x="1" y="3"/>
                </a:cxn>
                <a:cxn ang="0">
                  <a:pos x="7" y="0"/>
                </a:cxn>
              </a:cxnLst>
              <a:rect l="0" t="0" r="r" b="b"/>
              <a:pathLst>
                <a:path w="17" h="19">
                  <a:moveTo>
                    <a:pt x="7" y="0"/>
                  </a:moveTo>
                  <a:lnTo>
                    <a:pt x="12" y="0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16" y="16"/>
                  </a:lnTo>
                  <a:lnTo>
                    <a:pt x="10" y="19"/>
                  </a:lnTo>
                  <a:lnTo>
                    <a:pt x="6" y="18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0" y="6"/>
                  </a:lnTo>
                  <a:lnTo>
                    <a:pt x="1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75" name="Freeform 51"/>
            <p:cNvSpPr>
              <a:spLocks/>
            </p:cNvSpPr>
            <p:nvPr userDrawn="1"/>
          </p:nvSpPr>
          <p:spPr bwMode="auto">
            <a:xfrm>
              <a:off x="3005" y="1028"/>
              <a:ext cx="18" cy="1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8" y="3"/>
                </a:cxn>
                <a:cxn ang="0">
                  <a:pos x="34" y="10"/>
                </a:cxn>
                <a:cxn ang="0">
                  <a:pos x="35" y="19"/>
                </a:cxn>
                <a:cxn ang="0">
                  <a:pos x="32" y="28"/>
                </a:cxn>
                <a:cxn ang="0">
                  <a:pos x="25" y="33"/>
                </a:cxn>
                <a:cxn ang="0">
                  <a:pos x="16" y="35"/>
                </a:cxn>
                <a:cxn ang="0">
                  <a:pos x="8" y="32"/>
                </a:cxn>
                <a:cxn ang="0">
                  <a:pos x="2" y="25"/>
                </a:cxn>
                <a:cxn ang="0">
                  <a:pos x="0" y="16"/>
                </a:cxn>
                <a:cxn ang="0">
                  <a:pos x="3" y="7"/>
                </a:cxn>
                <a:cxn ang="0">
                  <a:pos x="10" y="1"/>
                </a:cxn>
                <a:cxn ang="0">
                  <a:pos x="19" y="0"/>
                </a:cxn>
              </a:cxnLst>
              <a:rect l="0" t="0" r="r" b="b"/>
              <a:pathLst>
                <a:path w="35" h="35">
                  <a:moveTo>
                    <a:pt x="19" y="0"/>
                  </a:moveTo>
                  <a:lnTo>
                    <a:pt x="28" y="3"/>
                  </a:lnTo>
                  <a:lnTo>
                    <a:pt x="34" y="10"/>
                  </a:lnTo>
                  <a:lnTo>
                    <a:pt x="35" y="19"/>
                  </a:lnTo>
                  <a:lnTo>
                    <a:pt x="32" y="28"/>
                  </a:lnTo>
                  <a:lnTo>
                    <a:pt x="25" y="33"/>
                  </a:lnTo>
                  <a:lnTo>
                    <a:pt x="16" y="35"/>
                  </a:lnTo>
                  <a:lnTo>
                    <a:pt x="8" y="32"/>
                  </a:lnTo>
                  <a:lnTo>
                    <a:pt x="2" y="25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0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76" name="Freeform 52"/>
            <p:cNvSpPr>
              <a:spLocks/>
            </p:cNvSpPr>
            <p:nvPr userDrawn="1"/>
          </p:nvSpPr>
          <p:spPr bwMode="auto">
            <a:xfrm>
              <a:off x="2980" y="1042"/>
              <a:ext cx="22" cy="2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2" y="3"/>
                </a:cxn>
                <a:cxn ang="0">
                  <a:pos x="39" y="11"/>
                </a:cxn>
                <a:cxn ang="0">
                  <a:pos x="42" y="21"/>
                </a:cxn>
                <a:cxn ang="0">
                  <a:pos x="39" y="32"/>
                </a:cxn>
                <a:cxn ang="0">
                  <a:pos x="30" y="39"/>
                </a:cxn>
                <a:cxn ang="0">
                  <a:pos x="19" y="42"/>
                </a:cxn>
                <a:cxn ang="0">
                  <a:pos x="9" y="39"/>
                </a:cxn>
                <a:cxn ang="0">
                  <a:pos x="1" y="30"/>
                </a:cxn>
                <a:cxn ang="0">
                  <a:pos x="0" y="20"/>
                </a:cxn>
                <a:cxn ang="0">
                  <a:pos x="3" y="10"/>
                </a:cxn>
                <a:cxn ang="0">
                  <a:pos x="11" y="3"/>
                </a:cxn>
                <a:cxn ang="0">
                  <a:pos x="22" y="0"/>
                </a:cxn>
              </a:cxnLst>
              <a:rect l="0" t="0" r="r" b="b"/>
              <a:pathLst>
                <a:path w="42" h="42">
                  <a:moveTo>
                    <a:pt x="22" y="0"/>
                  </a:moveTo>
                  <a:lnTo>
                    <a:pt x="32" y="3"/>
                  </a:lnTo>
                  <a:lnTo>
                    <a:pt x="39" y="11"/>
                  </a:lnTo>
                  <a:lnTo>
                    <a:pt x="42" y="21"/>
                  </a:lnTo>
                  <a:lnTo>
                    <a:pt x="39" y="32"/>
                  </a:lnTo>
                  <a:lnTo>
                    <a:pt x="30" y="39"/>
                  </a:lnTo>
                  <a:lnTo>
                    <a:pt x="19" y="42"/>
                  </a:lnTo>
                  <a:lnTo>
                    <a:pt x="9" y="39"/>
                  </a:lnTo>
                  <a:lnTo>
                    <a:pt x="1" y="30"/>
                  </a:lnTo>
                  <a:lnTo>
                    <a:pt x="0" y="20"/>
                  </a:lnTo>
                  <a:lnTo>
                    <a:pt x="3" y="10"/>
                  </a:lnTo>
                  <a:lnTo>
                    <a:pt x="11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77" name="Freeform 53"/>
            <p:cNvSpPr>
              <a:spLocks/>
            </p:cNvSpPr>
            <p:nvPr userDrawn="1"/>
          </p:nvSpPr>
          <p:spPr bwMode="auto">
            <a:xfrm>
              <a:off x="2948" y="1042"/>
              <a:ext cx="24" cy="25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32" y="1"/>
                </a:cxn>
                <a:cxn ang="0">
                  <a:pos x="41" y="5"/>
                </a:cxn>
                <a:cxn ang="0">
                  <a:pos x="47" y="14"/>
                </a:cxn>
                <a:cxn ang="0">
                  <a:pos x="48" y="26"/>
                </a:cxn>
                <a:cxn ang="0">
                  <a:pos x="45" y="38"/>
                </a:cxn>
                <a:cxn ang="0">
                  <a:pos x="35" y="46"/>
                </a:cxn>
                <a:cxn ang="0">
                  <a:pos x="27" y="49"/>
                </a:cxn>
                <a:cxn ang="0">
                  <a:pos x="16" y="48"/>
                </a:cxn>
                <a:cxn ang="0">
                  <a:pos x="9" y="43"/>
                </a:cxn>
                <a:cxn ang="0">
                  <a:pos x="3" y="35"/>
                </a:cxn>
                <a:cxn ang="0">
                  <a:pos x="0" y="26"/>
                </a:cxn>
                <a:cxn ang="0">
                  <a:pos x="2" y="17"/>
                </a:cxn>
                <a:cxn ang="0">
                  <a:pos x="6" y="8"/>
                </a:cxn>
                <a:cxn ang="0">
                  <a:pos x="15" y="3"/>
                </a:cxn>
                <a:cxn ang="0">
                  <a:pos x="24" y="0"/>
                </a:cxn>
              </a:cxnLst>
              <a:rect l="0" t="0" r="r" b="b"/>
              <a:pathLst>
                <a:path w="48" h="49">
                  <a:moveTo>
                    <a:pt x="24" y="0"/>
                  </a:moveTo>
                  <a:lnTo>
                    <a:pt x="32" y="1"/>
                  </a:lnTo>
                  <a:lnTo>
                    <a:pt x="41" y="5"/>
                  </a:lnTo>
                  <a:lnTo>
                    <a:pt x="47" y="14"/>
                  </a:lnTo>
                  <a:lnTo>
                    <a:pt x="48" y="26"/>
                  </a:lnTo>
                  <a:lnTo>
                    <a:pt x="45" y="38"/>
                  </a:lnTo>
                  <a:lnTo>
                    <a:pt x="35" y="46"/>
                  </a:lnTo>
                  <a:lnTo>
                    <a:pt x="27" y="49"/>
                  </a:lnTo>
                  <a:lnTo>
                    <a:pt x="16" y="48"/>
                  </a:lnTo>
                  <a:lnTo>
                    <a:pt x="9" y="43"/>
                  </a:lnTo>
                  <a:lnTo>
                    <a:pt x="3" y="35"/>
                  </a:lnTo>
                  <a:lnTo>
                    <a:pt x="0" y="26"/>
                  </a:lnTo>
                  <a:lnTo>
                    <a:pt x="2" y="17"/>
                  </a:lnTo>
                  <a:lnTo>
                    <a:pt x="6" y="8"/>
                  </a:lnTo>
                  <a:lnTo>
                    <a:pt x="15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78" name="Freeform 54"/>
            <p:cNvSpPr>
              <a:spLocks/>
            </p:cNvSpPr>
            <p:nvPr userDrawn="1"/>
          </p:nvSpPr>
          <p:spPr bwMode="auto">
            <a:xfrm>
              <a:off x="2988" y="935"/>
              <a:ext cx="14" cy="1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6" y="0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7" y="8"/>
                </a:cxn>
                <a:cxn ang="0">
                  <a:pos x="28" y="12"/>
                </a:cxn>
                <a:cxn ang="0">
                  <a:pos x="28" y="16"/>
                </a:cxn>
                <a:cxn ang="0">
                  <a:pos x="27" y="21"/>
                </a:cxn>
                <a:cxn ang="0">
                  <a:pos x="25" y="24"/>
                </a:cxn>
                <a:cxn ang="0">
                  <a:pos x="21" y="26"/>
                </a:cxn>
                <a:cxn ang="0">
                  <a:pos x="16" y="28"/>
                </a:cxn>
                <a:cxn ang="0">
                  <a:pos x="12" y="28"/>
                </a:cxn>
                <a:cxn ang="0">
                  <a:pos x="8" y="26"/>
                </a:cxn>
                <a:cxn ang="0">
                  <a:pos x="5" y="25"/>
                </a:cxn>
                <a:cxn ang="0">
                  <a:pos x="2" y="21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3" y="5"/>
                </a:cxn>
                <a:cxn ang="0">
                  <a:pos x="8" y="2"/>
                </a:cxn>
                <a:cxn ang="0">
                  <a:pos x="12" y="0"/>
                </a:cxn>
              </a:cxnLst>
              <a:rect l="0" t="0" r="r" b="b"/>
              <a:pathLst>
                <a:path w="28" h="28">
                  <a:moveTo>
                    <a:pt x="12" y="0"/>
                  </a:moveTo>
                  <a:lnTo>
                    <a:pt x="16" y="0"/>
                  </a:lnTo>
                  <a:lnTo>
                    <a:pt x="21" y="2"/>
                  </a:lnTo>
                  <a:lnTo>
                    <a:pt x="24" y="3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7" y="21"/>
                  </a:lnTo>
                  <a:lnTo>
                    <a:pt x="25" y="24"/>
                  </a:lnTo>
                  <a:lnTo>
                    <a:pt x="21" y="26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8" y="26"/>
                  </a:lnTo>
                  <a:lnTo>
                    <a:pt x="5" y="25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79" name="Freeform 55"/>
            <p:cNvSpPr>
              <a:spLocks/>
            </p:cNvSpPr>
            <p:nvPr userDrawn="1"/>
          </p:nvSpPr>
          <p:spPr bwMode="auto">
            <a:xfrm>
              <a:off x="3008" y="941"/>
              <a:ext cx="13" cy="9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4" y="3"/>
                </a:cxn>
                <a:cxn ang="0">
                  <a:pos x="17" y="6"/>
                </a:cxn>
                <a:cxn ang="0">
                  <a:pos x="19" y="9"/>
                </a:cxn>
                <a:cxn ang="0">
                  <a:pos x="19" y="13"/>
                </a:cxn>
                <a:cxn ang="0">
                  <a:pos x="17" y="16"/>
                </a:cxn>
                <a:cxn ang="0">
                  <a:pos x="14" y="17"/>
                </a:cxn>
                <a:cxn ang="0">
                  <a:pos x="10" y="19"/>
                </a:cxn>
                <a:cxn ang="0">
                  <a:pos x="7" y="19"/>
                </a:cxn>
                <a:cxn ang="0">
                  <a:pos x="4" y="17"/>
                </a:cxn>
                <a:cxn ang="0">
                  <a:pos x="1" y="14"/>
                </a:cxn>
                <a:cxn ang="0">
                  <a:pos x="0" y="12"/>
                </a:cxn>
                <a:cxn ang="0">
                  <a:pos x="0" y="7"/>
                </a:cxn>
                <a:cxn ang="0">
                  <a:pos x="1" y="4"/>
                </a:cxn>
                <a:cxn ang="0">
                  <a:pos x="4" y="1"/>
                </a:cxn>
                <a:cxn ang="0">
                  <a:pos x="8" y="0"/>
                </a:cxn>
              </a:cxnLst>
              <a:rect l="0" t="0" r="r" b="b"/>
              <a:pathLst>
                <a:path w="19" h="19">
                  <a:moveTo>
                    <a:pt x="8" y="0"/>
                  </a:moveTo>
                  <a:lnTo>
                    <a:pt x="14" y="3"/>
                  </a:lnTo>
                  <a:lnTo>
                    <a:pt x="17" y="6"/>
                  </a:lnTo>
                  <a:lnTo>
                    <a:pt x="19" y="9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4" y="17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1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4"/>
                  </a:lnTo>
                  <a:lnTo>
                    <a:pt x="4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80" name="Freeform 56"/>
            <p:cNvSpPr>
              <a:spLocks/>
            </p:cNvSpPr>
            <p:nvPr userDrawn="1"/>
          </p:nvSpPr>
          <p:spPr bwMode="auto">
            <a:xfrm>
              <a:off x="2966" y="921"/>
              <a:ext cx="17" cy="18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6" y="1"/>
                </a:cxn>
                <a:cxn ang="0">
                  <a:pos x="32" y="8"/>
                </a:cxn>
                <a:cxn ang="0">
                  <a:pos x="33" y="17"/>
                </a:cxn>
                <a:cxn ang="0">
                  <a:pos x="32" y="27"/>
                </a:cxn>
                <a:cxn ang="0">
                  <a:pos x="24" y="33"/>
                </a:cxn>
                <a:cxn ang="0">
                  <a:pos x="16" y="35"/>
                </a:cxn>
                <a:cxn ang="0">
                  <a:pos x="7" y="33"/>
                </a:cxn>
                <a:cxn ang="0">
                  <a:pos x="1" y="26"/>
                </a:cxn>
                <a:cxn ang="0">
                  <a:pos x="0" y="17"/>
                </a:cxn>
                <a:cxn ang="0">
                  <a:pos x="1" y="8"/>
                </a:cxn>
                <a:cxn ang="0">
                  <a:pos x="8" y="1"/>
                </a:cxn>
                <a:cxn ang="0">
                  <a:pos x="17" y="0"/>
                </a:cxn>
              </a:cxnLst>
              <a:rect l="0" t="0" r="r" b="b"/>
              <a:pathLst>
                <a:path w="33" h="35">
                  <a:moveTo>
                    <a:pt x="17" y="0"/>
                  </a:moveTo>
                  <a:lnTo>
                    <a:pt x="26" y="1"/>
                  </a:lnTo>
                  <a:lnTo>
                    <a:pt x="32" y="8"/>
                  </a:lnTo>
                  <a:lnTo>
                    <a:pt x="33" y="17"/>
                  </a:lnTo>
                  <a:lnTo>
                    <a:pt x="32" y="27"/>
                  </a:lnTo>
                  <a:lnTo>
                    <a:pt x="24" y="33"/>
                  </a:lnTo>
                  <a:lnTo>
                    <a:pt x="16" y="35"/>
                  </a:lnTo>
                  <a:lnTo>
                    <a:pt x="7" y="33"/>
                  </a:lnTo>
                  <a:lnTo>
                    <a:pt x="1" y="26"/>
                  </a:lnTo>
                  <a:lnTo>
                    <a:pt x="0" y="17"/>
                  </a:lnTo>
                  <a:lnTo>
                    <a:pt x="1" y="8"/>
                  </a:lnTo>
                  <a:lnTo>
                    <a:pt x="8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81" name="Freeform 57"/>
            <p:cNvSpPr>
              <a:spLocks/>
            </p:cNvSpPr>
            <p:nvPr userDrawn="1"/>
          </p:nvSpPr>
          <p:spPr bwMode="auto">
            <a:xfrm>
              <a:off x="2947" y="897"/>
              <a:ext cx="21" cy="2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2" y="3"/>
                </a:cxn>
                <a:cxn ang="0">
                  <a:pos x="39" y="12"/>
                </a:cxn>
                <a:cxn ang="0">
                  <a:pos x="42" y="22"/>
                </a:cxn>
                <a:cxn ang="0">
                  <a:pos x="39" y="32"/>
                </a:cxn>
                <a:cxn ang="0">
                  <a:pos x="32" y="40"/>
                </a:cxn>
                <a:cxn ang="0">
                  <a:pos x="22" y="43"/>
                </a:cxn>
                <a:cxn ang="0">
                  <a:pos x="10" y="40"/>
                </a:cxn>
                <a:cxn ang="0">
                  <a:pos x="3" y="32"/>
                </a:cxn>
                <a:cxn ang="0">
                  <a:pos x="0" y="22"/>
                </a:cxn>
                <a:cxn ang="0">
                  <a:pos x="3" y="11"/>
                </a:cxn>
                <a:cxn ang="0">
                  <a:pos x="12" y="3"/>
                </a:cxn>
                <a:cxn ang="0">
                  <a:pos x="22" y="0"/>
                </a:cxn>
              </a:cxnLst>
              <a:rect l="0" t="0" r="r" b="b"/>
              <a:pathLst>
                <a:path w="42" h="43">
                  <a:moveTo>
                    <a:pt x="22" y="0"/>
                  </a:moveTo>
                  <a:lnTo>
                    <a:pt x="32" y="3"/>
                  </a:lnTo>
                  <a:lnTo>
                    <a:pt x="39" y="12"/>
                  </a:lnTo>
                  <a:lnTo>
                    <a:pt x="42" y="22"/>
                  </a:lnTo>
                  <a:lnTo>
                    <a:pt x="39" y="32"/>
                  </a:lnTo>
                  <a:lnTo>
                    <a:pt x="32" y="40"/>
                  </a:lnTo>
                  <a:lnTo>
                    <a:pt x="22" y="43"/>
                  </a:lnTo>
                  <a:lnTo>
                    <a:pt x="10" y="40"/>
                  </a:lnTo>
                  <a:lnTo>
                    <a:pt x="3" y="32"/>
                  </a:lnTo>
                  <a:lnTo>
                    <a:pt x="0" y="22"/>
                  </a:lnTo>
                  <a:lnTo>
                    <a:pt x="3" y="11"/>
                  </a:lnTo>
                  <a:lnTo>
                    <a:pt x="12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82" name="Freeform 58"/>
            <p:cNvSpPr>
              <a:spLocks/>
            </p:cNvSpPr>
            <p:nvPr userDrawn="1"/>
          </p:nvSpPr>
          <p:spPr bwMode="auto">
            <a:xfrm>
              <a:off x="2942" y="864"/>
              <a:ext cx="29" cy="2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2" y="1"/>
                </a:cxn>
                <a:cxn ang="0">
                  <a:pos x="40" y="6"/>
                </a:cxn>
                <a:cxn ang="0">
                  <a:pos x="46" y="13"/>
                </a:cxn>
                <a:cxn ang="0">
                  <a:pos x="49" y="22"/>
                </a:cxn>
                <a:cxn ang="0">
                  <a:pos x="48" y="32"/>
                </a:cxn>
                <a:cxn ang="0">
                  <a:pos x="43" y="41"/>
                </a:cxn>
                <a:cxn ang="0">
                  <a:pos x="36" y="46"/>
                </a:cxn>
                <a:cxn ang="0">
                  <a:pos x="24" y="49"/>
                </a:cxn>
                <a:cxn ang="0">
                  <a:pos x="11" y="45"/>
                </a:cxn>
                <a:cxn ang="0">
                  <a:pos x="3" y="36"/>
                </a:cxn>
                <a:cxn ang="0">
                  <a:pos x="0" y="25"/>
                </a:cxn>
                <a:cxn ang="0">
                  <a:pos x="4" y="11"/>
                </a:cxn>
                <a:cxn ang="0">
                  <a:pos x="13" y="3"/>
                </a:cxn>
                <a:cxn ang="0">
                  <a:pos x="22" y="0"/>
                </a:cxn>
              </a:cxnLst>
              <a:rect l="0" t="0" r="r" b="b"/>
              <a:pathLst>
                <a:path w="49" h="49">
                  <a:moveTo>
                    <a:pt x="22" y="0"/>
                  </a:moveTo>
                  <a:lnTo>
                    <a:pt x="32" y="1"/>
                  </a:lnTo>
                  <a:lnTo>
                    <a:pt x="40" y="6"/>
                  </a:lnTo>
                  <a:lnTo>
                    <a:pt x="46" y="13"/>
                  </a:lnTo>
                  <a:lnTo>
                    <a:pt x="49" y="22"/>
                  </a:lnTo>
                  <a:lnTo>
                    <a:pt x="48" y="32"/>
                  </a:lnTo>
                  <a:lnTo>
                    <a:pt x="43" y="41"/>
                  </a:lnTo>
                  <a:lnTo>
                    <a:pt x="36" y="46"/>
                  </a:lnTo>
                  <a:lnTo>
                    <a:pt x="24" y="49"/>
                  </a:lnTo>
                  <a:lnTo>
                    <a:pt x="11" y="45"/>
                  </a:lnTo>
                  <a:lnTo>
                    <a:pt x="3" y="36"/>
                  </a:lnTo>
                  <a:lnTo>
                    <a:pt x="0" y="25"/>
                  </a:lnTo>
                  <a:lnTo>
                    <a:pt x="4" y="11"/>
                  </a:lnTo>
                  <a:lnTo>
                    <a:pt x="13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83" name="Freeform 59"/>
            <p:cNvSpPr>
              <a:spLocks/>
            </p:cNvSpPr>
            <p:nvPr userDrawn="1"/>
          </p:nvSpPr>
          <p:spPr bwMode="auto">
            <a:xfrm>
              <a:off x="3055" y="892"/>
              <a:ext cx="15" cy="1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6" y="0"/>
                </a:cxn>
                <a:cxn ang="0">
                  <a:pos x="20" y="2"/>
                </a:cxn>
                <a:cxn ang="0">
                  <a:pos x="24" y="5"/>
                </a:cxn>
                <a:cxn ang="0">
                  <a:pos x="27" y="7"/>
                </a:cxn>
                <a:cxn ang="0">
                  <a:pos x="29" y="12"/>
                </a:cxn>
                <a:cxn ang="0">
                  <a:pos x="29" y="16"/>
                </a:cxn>
                <a:cxn ang="0">
                  <a:pos x="27" y="21"/>
                </a:cxn>
                <a:cxn ang="0">
                  <a:pos x="24" y="25"/>
                </a:cxn>
                <a:cxn ang="0">
                  <a:pos x="22" y="28"/>
                </a:cxn>
                <a:cxn ang="0">
                  <a:pos x="17" y="29"/>
                </a:cxn>
                <a:cxn ang="0">
                  <a:pos x="13" y="29"/>
                </a:cxn>
                <a:cxn ang="0">
                  <a:pos x="4" y="26"/>
                </a:cxn>
                <a:cxn ang="0">
                  <a:pos x="1" y="22"/>
                </a:cxn>
                <a:cxn ang="0">
                  <a:pos x="0" y="18"/>
                </a:cxn>
                <a:cxn ang="0">
                  <a:pos x="0" y="13"/>
                </a:cxn>
                <a:cxn ang="0">
                  <a:pos x="3" y="5"/>
                </a:cxn>
                <a:cxn ang="0">
                  <a:pos x="7" y="2"/>
                </a:cxn>
                <a:cxn ang="0">
                  <a:pos x="11" y="0"/>
                </a:cxn>
              </a:cxnLst>
              <a:rect l="0" t="0" r="r" b="b"/>
              <a:pathLst>
                <a:path w="29" h="29">
                  <a:moveTo>
                    <a:pt x="11" y="0"/>
                  </a:moveTo>
                  <a:lnTo>
                    <a:pt x="16" y="0"/>
                  </a:lnTo>
                  <a:lnTo>
                    <a:pt x="20" y="2"/>
                  </a:lnTo>
                  <a:lnTo>
                    <a:pt x="24" y="5"/>
                  </a:lnTo>
                  <a:lnTo>
                    <a:pt x="27" y="7"/>
                  </a:lnTo>
                  <a:lnTo>
                    <a:pt x="29" y="12"/>
                  </a:lnTo>
                  <a:lnTo>
                    <a:pt x="29" y="16"/>
                  </a:lnTo>
                  <a:lnTo>
                    <a:pt x="27" y="21"/>
                  </a:lnTo>
                  <a:lnTo>
                    <a:pt x="24" y="25"/>
                  </a:lnTo>
                  <a:lnTo>
                    <a:pt x="22" y="28"/>
                  </a:lnTo>
                  <a:lnTo>
                    <a:pt x="17" y="29"/>
                  </a:lnTo>
                  <a:lnTo>
                    <a:pt x="13" y="29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3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84" name="Freeform 60"/>
            <p:cNvSpPr>
              <a:spLocks/>
            </p:cNvSpPr>
            <p:nvPr userDrawn="1"/>
          </p:nvSpPr>
          <p:spPr bwMode="auto">
            <a:xfrm>
              <a:off x="3060" y="913"/>
              <a:ext cx="13" cy="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2" y="0"/>
                </a:cxn>
                <a:cxn ang="0">
                  <a:pos x="17" y="6"/>
                </a:cxn>
                <a:cxn ang="0">
                  <a:pos x="17" y="13"/>
                </a:cxn>
                <a:cxn ang="0">
                  <a:pos x="16" y="16"/>
                </a:cxn>
                <a:cxn ang="0">
                  <a:pos x="13" y="18"/>
                </a:cxn>
                <a:cxn ang="0">
                  <a:pos x="6" y="18"/>
                </a:cxn>
                <a:cxn ang="0">
                  <a:pos x="3" y="16"/>
                </a:cxn>
                <a:cxn ang="0">
                  <a:pos x="0" y="13"/>
                </a:cxn>
                <a:cxn ang="0">
                  <a:pos x="0" y="6"/>
                </a:cxn>
                <a:cxn ang="0">
                  <a:pos x="1" y="3"/>
                </a:cxn>
                <a:cxn ang="0">
                  <a:pos x="4" y="0"/>
                </a:cxn>
              </a:cxnLst>
              <a:rect l="0" t="0" r="r" b="b"/>
              <a:pathLst>
                <a:path w="17" h="18">
                  <a:moveTo>
                    <a:pt x="4" y="0"/>
                  </a:moveTo>
                  <a:lnTo>
                    <a:pt x="12" y="0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16" y="16"/>
                  </a:lnTo>
                  <a:lnTo>
                    <a:pt x="13" y="18"/>
                  </a:lnTo>
                  <a:lnTo>
                    <a:pt x="6" y="18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85" name="Freeform 61"/>
            <p:cNvSpPr>
              <a:spLocks/>
            </p:cNvSpPr>
            <p:nvPr userDrawn="1"/>
          </p:nvSpPr>
          <p:spPr bwMode="auto">
            <a:xfrm>
              <a:off x="3058" y="867"/>
              <a:ext cx="18" cy="1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9" y="4"/>
                </a:cxn>
                <a:cxn ang="0">
                  <a:pos x="33" y="11"/>
                </a:cxn>
                <a:cxn ang="0">
                  <a:pos x="34" y="20"/>
                </a:cxn>
                <a:cxn ang="0">
                  <a:pos x="30" y="29"/>
                </a:cxn>
                <a:cxn ang="0">
                  <a:pos x="21" y="35"/>
                </a:cxn>
                <a:cxn ang="0">
                  <a:pos x="14" y="35"/>
                </a:cxn>
                <a:cxn ang="0">
                  <a:pos x="5" y="30"/>
                </a:cxn>
                <a:cxn ang="0">
                  <a:pos x="0" y="23"/>
                </a:cxn>
                <a:cxn ang="0">
                  <a:pos x="0" y="14"/>
                </a:cxn>
                <a:cxn ang="0">
                  <a:pos x="4" y="5"/>
                </a:cxn>
                <a:cxn ang="0">
                  <a:pos x="11" y="1"/>
                </a:cxn>
                <a:cxn ang="0">
                  <a:pos x="20" y="0"/>
                </a:cxn>
              </a:cxnLst>
              <a:rect l="0" t="0" r="r" b="b"/>
              <a:pathLst>
                <a:path w="34" h="35">
                  <a:moveTo>
                    <a:pt x="20" y="0"/>
                  </a:moveTo>
                  <a:lnTo>
                    <a:pt x="29" y="4"/>
                  </a:lnTo>
                  <a:lnTo>
                    <a:pt x="33" y="11"/>
                  </a:lnTo>
                  <a:lnTo>
                    <a:pt x="34" y="20"/>
                  </a:lnTo>
                  <a:lnTo>
                    <a:pt x="30" y="29"/>
                  </a:lnTo>
                  <a:lnTo>
                    <a:pt x="21" y="35"/>
                  </a:lnTo>
                  <a:lnTo>
                    <a:pt x="14" y="35"/>
                  </a:lnTo>
                  <a:lnTo>
                    <a:pt x="5" y="30"/>
                  </a:lnTo>
                  <a:lnTo>
                    <a:pt x="0" y="23"/>
                  </a:lnTo>
                  <a:lnTo>
                    <a:pt x="0" y="14"/>
                  </a:lnTo>
                  <a:lnTo>
                    <a:pt x="4" y="5"/>
                  </a:lnTo>
                  <a:lnTo>
                    <a:pt x="11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86" name="Freeform 62"/>
            <p:cNvSpPr>
              <a:spLocks/>
            </p:cNvSpPr>
            <p:nvPr userDrawn="1"/>
          </p:nvSpPr>
          <p:spPr bwMode="auto">
            <a:xfrm>
              <a:off x="3071" y="843"/>
              <a:ext cx="19" cy="2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35" y="6"/>
                </a:cxn>
                <a:cxn ang="0">
                  <a:pos x="40" y="15"/>
                </a:cxn>
                <a:cxn ang="0">
                  <a:pos x="40" y="25"/>
                </a:cxn>
                <a:cxn ang="0">
                  <a:pos x="36" y="35"/>
                </a:cxn>
                <a:cxn ang="0">
                  <a:pos x="27" y="41"/>
                </a:cxn>
                <a:cxn ang="0">
                  <a:pos x="17" y="41"/>
                </a:cxn>
                <a:cxn ang="0">
                  <a:pos x="7" y="36"/>
                </a:cxn>
                <a:cxn ang="0">
                  <a:pos x="1" y="28"/>
                </a:cxn>
                <a:cxn ang="0">
                  <a:pos x="0" y="18"/>
                </a:cxn>
                <a:cxn ang="0">
                  <a:pos x="6" y="7"/>
                </a:cxn>
                <a:cxn ang="0">
                  <a:pos x="14" y="1"/>
                </a:cxn>
                <a:cxn ang="0">
                  <a:pos x="24" y="0"/>
                </a:cxn>
              </a:cxnLst>
              <a:rect l="0" t="0" r="r" b="b"/>
              <a:pathLst>
                <a:path w="40" h="41">
                  <a:moveTo>
                    <a:pt x="24" y="0"/>
                  </a:moveTo>
                  <a:lnTo>
                    <a:pt x="35" y="6"/>
                  </a:lnTo>
                  <a:lnTo>
                    <a:pt x="40" y="15"/>
                  </a:lnTo>
                  <a:lnTo>
                    <a:pt x="40" y="25"/>
                  </a:lnTo>
                  <a:lnTo>
                    <a:pt x="36" y="35"/>
                  </a:lnTo>
                  <a:lnTo>
                    <a:pt x="27" y="41"/>
                  </a:lnTo>
                  <a:lnTo>
                    <a:pt x="17" y="41"/>
                  </a:lnTo>
                  <a:lnTo>
                    <a:pt x="7" y="36"/>
                  </a:lnTo>
                  <a:lnTo>
                    <a:pt x="1" y="28"/>
                  </a:lnTo>
                  <a:lnTo>
                    <a:pt x="0" y="18"/>
                  </a:lnTo>
                  <a:lnTo>
                    <a:pt x="6" y="7"/>
                  </a:lnTo>
                  <a:lnTo>
                    <a:pt x="14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87" name="Freeform 63"/>
            <p:cNvSpPr>
              <a:spLocks/>
            </p:cNvSpPr>
            <p:nvPr userDrawn="1"/>
          </p:nvSpPr>
          <p:spPr bwMode="auto">
            <a:xfrm>
              <a:off x="3098" y="827"/>
              <a:ext cx="24" cy="23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32" y="2"/>
                </a:cxn>
                <a:cxn ang="0">
                  <a:pos x="41" y="6"/>
                </a:cxn>
                <a:cxn ang="0">
                  <a:pos x="47" y="14"/>
                </a:cxn>
                <a:cxn ang="0">
                  <a:pos x="48" y="24"/>
                </a:cxn>
                <a:cxn ang="0">
                  <a:pos x="47" y="32"/>
                </a:cxn>
                <a:cxn ang="0">
                  <a:pos x="42" y="41"/>
                </a:cxn>
                <a:cxn ang="0">
                  <a:pos x="35" y="47"/>
                </a:cxn>
                <a:cxn ang="0">
                  <a:pos x="25" y="49"/>
                </a:cxn>
                <a:cxn ang="0">
                  <a:pos x="16" y="47"/>
                </a:cxn>
                <a:cxn ang="0">
                  <a:pos x="7" y="43"/>
                </a:cxn>
                <a:cxn ang="0">
                  <a:pos x="2" y="32"/>
                </a:cxn>
                <a:cxn ang="0">
                  <a:pos x="0" y="19"/>
                </a:cxn>
                <a:cxn ang="0">
                  <a:pos x="6" y="8"/>
                </a:cxn>
                <a:cxn ang="0">
                  <a:pos x="13" y="2"/>
                </a:cxn>
                <a:cxn ang="0">
                  <a:pos x="23" y="0"/>
                </a:cxn>
              </a:cxnLst>
              <a:rect l="0" t="0" r="r" b="b"/>
              <a:pathLst>
                <a:path w="48" h="49">
                  <a:moveTo>
                    <a:pt x="23" y="0"/>
                  </a:moveTo>
                  <a:lnTo>
                    <a:pt x="32" y="2"/>
                  </a:lnTo>
                  <a:lnTo>
                    <a:pt x="41" y="6"/>
                  </a:lnTo>
                  <a:lnTo>
                    <a:pt x="47" y="14"/>
                  </a:lnTo>
                  <a:lnTo>
                    <a:pt x="48" y="24"/>
                  </a:lnTo>
                  <a:lnTo>
                    <a:pt x="47" y="32"/>
                  </a:lnTo>
                  <a:lnTo>
                    <a:pt x="42" y="41"/>
                  </a:lnTo>
                  <a:lnTo>
                    <a:pt x="35" y="47"/>
                  </a:lnTo>
                  <a:lnTo>
                    <a:pt x="25" y="49"/>
                  </a:lnTo>
                  <a:lnTo>
                    <a:pt x="16" y="47"/>
                  </a:lnTo>
                  <a:lnTo>
                    <a:pt x="7" y="43"/>
                  </a:lnTo>
                  <a:lnTo>
                    <a:pt x="2" y="32"/>
                  </a:lnTo>
                  <a:lnTo>
                    <a:pt x="0" y="19"/>
                  </a:lnTo>
                  <a:lnTo>
                    <a:pt x="6" y="8"/>
                  </a:lnTo>
                  <a:lnTo>
                    <a:pt x="13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</p:grpSp>
      <p:sp>
        <p:nvSpPr>
          <p:cNvPr id="357433" name="Rectangle 57"/>
          <p:cNvSpPr>
            <a:spLocks noChangeArrowheads="1"/>
          </p:cNvSpPr>
          <p:nvPr/>
        </p:nvSpPr>
        <p:spPr bwMode="auto">
          <a:xfrm>
            <a:off x="9525" y="9525"/>
            <a:ext cx="9123363" cy="1023938"/>
          </a:xfrm>
          <a:prstGeom prst="rect">
            <a:avLst/>
          </a:prstGeom>
          <a:solidFill>
            <a:srgbClr val="003366"/>
          </a:solidFill>
          <a:ln w="2857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054" name="Picture 58" descr="MicrodeskLogo_WHITE"/>
          <p:cNvPicPr>
            <a:picLocks noChangeAspect="1" noChangeArrowheads="1"/>
          </p:cNvPicPr>
          <p:nvPr/>
        </p:nvPicPr>
        <p:blipFill>
          <a:blip r:embed="rId13"/>
          <a:srcRect r="73750"/>
          <a:stretch>
            <a:fillRect/>
          </a:stretch>
        </p:blipFill>
        <p:spPr bwMode="auto">
          <a:xfrm>
            <a:off x="1981200" y="90488"/>
            <a:ext cx="609600" cy="581025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</p:spPr>
      </p:pic>
      <p:pic>
        <p:nvPicPr>
          <p:cNvPr id="2055" name="Picture 59" descr="AerialView_UrbanHousing"/>
          <p:cNvPicPr>
            <a:picLocks noChangeAspect="1" noChangeArrowheads="1"/>
          </p:cNvPicPr>
          <p:nvPr/>
        </p:nvPicPr>
        <p:blipFill>
          <a:blip r:embed="rId14" cstate="print"/>
          <a:srcRect r="31429"/>
          <a:stretch>
            <a:fillRect/>
          </a:stretch>
        </p:blipFill>
        <p:spPr bwMode="auto">
          <a:xfrm>
            <a:off x="3746500" y="77788"/>
            <a:ext cx="936625" cy="91281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056" name="Picture 60"/>
          <p:cNvPicPr>
            <a:picLocks noChangeAspect="1" noChangeArrowheads="1"/>
          </p:cNvPicPr>
          <p:nvPr/>
        </p:nvPicPr>
        <p:blipFill>
          <a:blip r:embed="rId15"/>
          <a:srcRect t="3299" r="14569"/>
          <a:stretch>
            <a:fillRect/>
          </a:stretch>
        </p:blipFill>
        <p:spPr bwMode="auto">
          <a:xfrm>
            <a:off x="2741613" y="68263"/>
            <a:ext cx="914400" cy="91598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057" name="Picture 61"/>
          <p:cNvPicPr>
            <a:picLocks noChangeAspect="1" noChangeArrowheads="1"/>
          </p:cNvPicPr>
          <p:nvPr/>
        </p:nvPicPr>
        <p:blipFill>
          <a:blip r:embed="rId16"/>
          <a:srcRect l="17393" r="17393" b="14828"/>
          <a:stretch>
            <a:fillRect/>
          </a:stretch>
        </p:blipFill>
        <p:spPr bwMode="auto">
          <a:xfrm>
            <a:off x="4799013" y="61913"/>
            <a:ext cx="911225" cy="8953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058" name="Picture 62" descr="MicrodeskLogo_WHITE"/>
          <p:cNvPicPr>
            <a:picLocks noChangeAspect="1" noChangeArrowheads="1"/>
          </p:cNvPicPr>
          <p:nvPr/>
        </p:nvPicPr>
        <p:blipFill>
          <a:blip r:embed="rId17"/>
          <a:srcRect l="25000"/>
          <a:stretch>
            <a:fillRect/>
          </a:stretch>
        </p:blipFill>
        <p:spPr bwMode="auto">
          <a:xfrm>
            <a:off x="152400" y="0"/>
            <a:ext cx="1524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439" name="Text Box 63"/>
          <p:cNvSpPr txBox="1">
            <a:spLocks noChangeArrowheads="1"/>
          </p:cNvSpPr>
          <p:nvPr/>
        </p:nvSpPr>
        <p:spPr bwMode="auto">
          <a:xfrm>
            <a:off x="152400" y="457200"/>
            <a:ext cx="16764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  <a:defRPr/>
            </a:pPr>
            <a:r>
              <a:rPr lang="en-US" sz="1000">
                <a:solidFill>
                  <a:schemeClr val="bg1"/>
                </a:solidFill>
                <a:latin typeface="Trebuchet MS" pitchFamily="34" charset="0"/>
              </a:rPr>
              <a:t>Succeed Beyond Measure</a:t>
            </a:r>
          </a:p>
        </p:txBody>
      </p:sp>
      <p:sp>
        <p:nvSpPr>
          <p:cNvPr id="357440" name="Text Box 64"/>
          <p:cNvSpPr txBox="1">
            <a:spLocks noChangeArrowheads="1"/>
          </p:cNvSpPr>
          <p:nvPr/>
        </p:nvSpPr>
        <p:spPr bwMode="auto">
          <a:xfrm>
            <a:off x="0" y="685800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  <a:defRPr/>
            </a:pPr>
            <a:r>
              <a:rPr lang="en-US" sz="1600">
                <a:solidFill>
                  <a:schemeClr val="bg1"/>
                </a:solidFill>
                <a:latin typeface="Trebuchet MS" pitchFamily="34" charset="0"/>
              </a:rPr>
              <a:t>Autodesk Civil 3D Essentials</a:t>
            </a:r>
          </a:p>
        </p:txBody>
      </p:sp>
      <p:pic>
        <p:nvPicPr>
          <p:cNvPr id="2061" name="Picture 65" descr="Adsk_AuthrzTrnCntr_M_R_Clr"/>
          <p:cNvPicPr>
            <a:picLocks noChangeAspect="1" noChangeArrowheads="1"/>
          </p:cNvPicPr>
          <p:nvPr/>
        </p:nvPicPr>
        <p:blipFill>
          <a:blip r:embed="rId18"/>
          <a:srcRect t="14999" b="14999"/>
          <a:stretch>
            <a:fillRect/>
          </a:stretch>
        </p:blipFill>
        <p:spPr bwMode="auto">
          <a:xfrm>
            <a:off x="7458075" y="6432550"/>
            <a:ext cx="16859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18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3075" name="Group 3"/>
          <p:cNvGrpSpPr>
            <a:grpSpLocks noChangeAspect="1"/>
          </p:cNvGrpSpPr>
          <p:nvPr/>
        </p:nvGrpSpPr>
        <p:grpSpPr bwMode="auto">
          <a:xfrm>
            <a:off x="1981200" y="2819400"/>
            <a:ext cx="4749800" cy="952500"/>
            <a:chOff x="1248" y="1776"/>
            <a:chExt cx="2992" cy="600"/>
          </a:xfrm>
        </p:grpSpPr>
        <p:sp>
          <p:nvSpPr>
            <p:cNvPr id="1638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1248" y="1776"/>
              <a:ext cx="2992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389" name="Rectangle 5"/>
            <p:cNvSpPr>
              <a:spLocks noChangeArrowheads="1"/>
            </p:cNvSpPr>
            <p:nvPr userDrawn="1"/>
          </p:nvSpPr>
          <p:spPr bwMode="auto">
            <a:xfrm>
              <a:off x="1248" y="1776"/>
              <a:ext cx="2992" cy="599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390" name="Freeform 6"/>
            <p:cNvSpPr>
              <a:spLocks noEditPoints="1"/>
            </p:cNvSpPr>
            <p:nvPr userDrawn="1"/>
          </p:nvSpPr>
          <p:spPr bwMode="auto">
            <a:xfrm>
              <a:off x="1953" y="2007"/>
              <a:ext cx="2282" cy="248"/>
            </a:xfrm>
            <a:custGeom>
              <a:avLst/>
              <a:gdLst/>
              <a:ahLst/>
              <a:cxnLst>
                <a:cxn ang="0">
                  <a:pos x="2874" y="398"/>
                </a:cxn>
                <a:cxn ang="0">
                  <a:pos x="2948" y="212"/>
                </a:cxn>
                <a:cxn ang="0">
                  <a:pos x="2805" y="71"/>
                </a:cxn>
                <a:cxn ang="0">
                  <a:pos x="1675" y="243"/>
                </a:cxn>
                <a:cxn ang="0">
                  <a:pos x="1754" y="131"/>
                </a:cxn>
                <a:cxn ang="0">
                  <a:pos x="1502" y="67"/>
                </a:cxn>
                <a:cxn ang="0">
                  <a:pos x="2036" y="163"/>
                </a:cxn>
                <a:cxn ang="0">
                  <a:pos x="2085" y="396"/>
                </a:cxn>
                <a:cxn ang="0">
                  <a:pos x="2313" y="396"/>
                </a:cxn>
                <a:cxn ang="0">
                  <a:pos x="2360" y="165"/>
                </a:cxn>
                <a:cxn ang="0">
                  <a:pos x="4149" y="7"/>
                </a:cxn>
                <a:cxn ang="0">
                  <a:pos x="4557" y="479"/>
                </a:cxn>
                <a:cxn ang="0">
                  <a:pos x="4149" y="488"/>
                </a:cxn>
                <a:cxn ang="0">
                  <a:pos x="3233" y="216"/>
                </a:cxn>
                <a:cxn ang="0">
                  <a:pos x="3523" y="488"/>
                </a:cxn>
                <a:cxn ang="0">
                  <a:pos x="2866" y="25"/>
                </a:cxn>
                <a:cxn ang="0">
                  <a:pos x="3017" y="247"/>
                </a:cxn>
                <a:cxn ang="0">
                  <a:pos x="2866" y="470"/>
                </a:cxn>
                <a:cxn ang="0">
                  <a:pos x="1647" y="7"/>
                </a:cxn>
                <a:cxn ang="0">
                  <a:pos x="1818" y="116"/>
                </a:cxn>
                <a:cxn ang="0">
                  <a:pos x="1733" y="285"/>
                </a:cxn>
                <a:cxn ang="0">
                  <a:pos x="1502" y="488"/>
                </a:cxn>
                <a:cxn ang="0">
                  <a:pos x="637" y="488"/>
                </a:cxn>
                <a:cxn ang="0">
                  <a:pos x="461" y="7"/>
                </a:cxn>
                <a:cxn ang="0">
                  <a:pos x="225" y="467"/>
                </a:cxn>
                <a:cxn ang="0">
                  <a:pos x="3866" y="5"/>
                </a:cxn>
                <a:cxn ang="0">
                  <a:pos x="3947" y="109"/>
                </a:cxn>
                <a:cxn ang="0">
                  <a:pos x="3755" y="73"/>
                </a:cxn>
                <a:cxn ang="0">
                  <a:pos x="3744" y="181"/>
                </a:cxn>
                <a:cxn ang="0">
                  <a:pos x="3951" y="258"/>
                </a:cxn>
                <a:cxn ang="0">
                  <a:pos x="3984" y="421"/>
                </a:cxn>
                <a:cxn ang="0">
                  <a:pos x="3791" y="492"/>
                </a:cxn>
                <a:cxn ang="0">
                  <a:pos x="3675" y="368"/>
                </a:cxn>
                <a:cxn ang="0">
                  <a:pos x="3871" y="434"/>
                </a:cxn>
                <a:cxn ang="0">
                  <a:pos x="3927" y="325"/>
                </a:cxn>
                <a:cxn ang="0">
                  <a:pos x="3710" y="236"/>
                </a:cxn>
                <a:cxn ang="0">
                  <a:pos x="3674" y="74"/>
                </a:cxn>
                <a:cxn ang="0">
                  <a:pos x="2199" y="0"/>
                </a:cxn>
                <a:cxn ang="0">
                  <a:pos x="2411" y="123"/>
                </a:cxn>
                <a:cxn ang="0">
                  <a:pos x="2411" y="370"/>
                </a:cxn>
                <a:cxn ang="0">
                  <a:pos x="2197" y="496"/>
                </a:cxn>
                <a:cxn ang="0">
                  <a:pos x="1985" y="372"/>
                </a:cxn>
                <a:cxn ang="0">
                  <a:pos x="1985" y="125"/>
                </a:cxn>
                <a:cxn ang="0">
                  <a:pos x="2199" y="0"/>
                </a:cxn>
                <a:cxn ang="0">
                  <a:pos x="1263" y="54"/>
                </a:cxn>
                <a:cxn ang="0">
                  <a:pos x="1194" y="83"/>
                </a:cxn>
                <a:cxn ang="0">
                  <a:pos x="987" y="100"/>
                </a:cxn>
                <a:cxn ang="0">
                  <a:pos x="942" y="330"/>
                </a:cxn>
                <a:cxn ang="0">
                  <a:pos x="1136" y="434"/>
                </a:cxn>
                <a:cxn ang="0">
                  <a:pos x="1294" y="408"/>
                </a:cxn>
                <a:cxn ang="0">
                  <a:pos x="1140" y="494"/>
                </a:cxn>
                <a:cxn ang="0">
                  <a:pos x="898" y="387"/>
                </a:cxn>
                <a:cxn ang="0">
                  <a:pos x="898" y="111"/>
                </a:cxn>
              </a:cxnLst>
              <a:rect l="0" t="0" r="r" b="b"/>
              <a:pathLst>
                <a:path w="4564" h="496">
                  <a:moveTo>
                    <a:pt x="2658" y="67"/>
                  </a:moveTo>
                  <a:lnTo>
                    <a:pt x="2658" y="428"/>
                  </a:lnTo>
                  <a:lnTo>
                    <a:pt x="2763" y="428"/>
                  </a:lnTo>
                  <a:lnTo>
                    <a:pt x="2805" y="425"/>
                  </a:lnTo>
                  <a:lnTo>
                    <a:pt x="2841" y="414"/>
                  </a:lnTo>
                  <a:lnTo>
                    <a:pt x="2874" y="398"/>
                  </a:lnTo>
                  <a:lnTo>
                    <a:pt x="2901" y="378"/>
                  </a:lnTo>
                  <a:lnTo>
                    <a:pt x="2923" y="350"/>
                  </a:lnTo>
                  <a:lnTo>
                    <a:pt x="2939" y="319"/>
                  </a:lnTo>
                  <a:lnTo>
                    <a:pt x="2948" y="285"/>
                  </a:lnTo>
                  <a:lnTo>
                    <a:pt x="2952" y="249"/>
                  </a:lnTo>
                  <a:lnTo>
                    <a:pt x="2948" y="212"/>
                  </a:lnTo>
                  <a:lnTo>
                    <a:pt x="2939" y="178"/>
                  </a:lnTo>
                  <a:lnTo>
                    <a:pt x="2923" y="147"/>
                  </a:lnTo>
                  <a:lnTo>
                    <a:pt x="2901" y="120"/>
                  </a:lnTo>
                  <a:lnTo>
                    <a:pt x="2874" y="98"/>
                  </a:lnTo>
                  <a:lnTo>
                    <a:pt x="2841" y="82"/>
                  </a:lnTo>
                  <a:lnTo>
                    <a:pt x="2805" y="71"/>
                  </a:lnTo>
                  <a:lnTo>
                    <a:pt x="2763" y="67"/>
                  </a:lnTo>
                  <a:lnTo>
                    <a:pt x="2658" y="67"/>
                  </a:lnTo>
                  <a:close/>
                  <a:moveTo>
                    <a:pt x="1502" y="67"/>
                  </a:moveTo>
                  <a:lnTo>
                    <a:pt x="1502" y="247"/>
                  </a:lnTo>
                  <a:lnTo>
                    <a:pt x="1642" y="247"/>
                  </a:lnTo>
                  <a:lnTo>
                    <a:pt x="1675" y="243"/>
                  </a:lnTo>
                  <a:lnTo>
                    <a:pt x="1702" y="236"/>
                  </a:lnTo>
                  <a:lnTo>
                    <a:pt x="1725" y="223"/>
                  </a:lnTo>
                  <a:lnTo>
                    <a:pt x="1744" y="205"/>
                  </a:lnTo>
                  <a:lnTo>
                    <a:pt x="1754" y="181"/>
                  </a:lnTo>
                  <a:lnTo>
                    <a:pt x="1758" y="156"/>
                  </a:lnTo>
                  <a:lnTo>
                    <a:pt x="1754" y="131"/>
                  </a:lnTo>
                  <a:lnTo>
                    <a:pt x="1744" y="109"/>
                  </a:lnTo>
                  <a:lnTo>
                    <a:pt x="1727" y="91"/>
                  </a:lnTo>
                  <a:lnTo>
                    <a:pt x="1705" y="78"/>
                  </a:lnTo>
                  <a:lnTo>
                    <a:pt x="1676" y="69"/>
                  </a:lnTo>
                  <a:lnTo>
                    <a:pt x="1642" y="67"/>
                  </a:lnTo>
                  <a:lnTo>
                    <a:pt x="1502" y="67"/>
                  </a:lnTo>
                  <a:close/>
                  <a:moveTo>
                    <a:pt x="2197" y="60"/>
                  </a:moveTo>
                  <a:lnTo>
                    <a:pt x="2155" y="65"/>
                  </a:lnTo>
                  <a:lnTo>
                    <a:pt x="2117" y="78"/>
                  </a:lnTo>
                  <a:lnTo>
                    <a:pt x="2083" y="100"/>
                  </a:lnTo>
                  <a:lnTo>
                    <a:pt x="2057" y="129"/>
                  </a:lnTo>
                  <a:lnTo>
                    <a:pt x="2036" y="163"/>
                  </a:lnTo>
                  <a:lnTo>
                    <a:pt x="2023" y="203"/>
                  </a:lnTo>
                  <a:lnTo>
                    <a:pt x="2019" y="247"/>
                  </a:lnTo>
                  <a:lnTo>
                    <a:pt x="2023" y="290"/>
                  </a:lnTo>
                  <a:lnTo>
                    <a:pt x="2037" y="330"/>
                  </a:lnTo>
                  <a:lnTo>
                    <a:pt x="2057" y="365"/>
                  </a:lnTo>
                  <a:lnTo>
                    <a:pt x="2085" y="396"/>
                  </a:lnTo>
                  <a:lnTo>
                    <a:pt x="2117" y="417"/>
                  </a:lnTo>
                  <a:lnTo>
                    <a:pt x="2157" y="432"/>
                  </a:lnTo>
                  <a:lnTo>
                    <a:pt x="2199" y="437"/>
                  </a:lnTo>
                  <a:lnTo>
                    <a:pt x="2242" y="432"/>
                  </a:lnTo>
                  <a:lnTo>
                    <a:pt x="2280" y="417"/>
                  </a:lnTo>
                  <a:lnTo>
                    <a:pt x="2313" y="396"/>
                  </a:lnTo>
                  <a:lnTo>
                    <a:pt x="2340" y="367"/>
                  </a:lnTo>
                  <a:lnTo>
                    <a:pt x="2360" y="332"/>
                  </a:lnTo>
                  <a:lnTo>
                    <a:pt x="2373" y="292"/>
                  </a:lnTo>
                  <a:lnTo>
                    <a:pt x="2378" y="249"/>
                  </a:lnTo>
                  <a:lnTo>
                    <a:pt x="2375" y="205"/>
                  </a:lnTo>
                  <a:lnTo>
                    <a:pt x="2360" y="165"/>
                  </a:lnTo>
                  <a:lnTo>
                    <a:pt x="2340" y="131"/>
                  </a:lnTo>
                  <a:lnTo>
                    <a:pt x="2313" y="102"/>
                  </a:lnTo>
                  <a:lnTo>
                    <a:pt x="2279" y="78"/>
                  </a:lnTo>
                  <a:lnTo>
                    <a:pt x="2241" y="65"/>
                  </a:lnTo>
                  <a:lnTo>
                    <a:pt x="2197" y="60"/>
                  </a:lnTo>
                  <a:close/>
                  <a:moveTo>
                    <a:pt x="4149" y="7"/>
                  </a:moveTo>
                  <a:lnTo>
                    <a:pt x="4212" y="7"/>
                  </a:lnTo>
                  <a:lnTo>
                    <a:pt x="4212" y="281"/>
                  </a:lnTo>
                  <a:lnTo>
                    <a:pt x="4473" y="7"/>
                  </a:lnTo>
                  <a:lnTo>
                    <a:pt x="4557" y="7"/>
                  </a:lnTo>
                  <a:lnTo>
                    <a:pt x="4350" y="218"/>
                  </a:lnTo>
                  <a:lnTo>
                    <a:pt x="4557" y="479"/>
                  </a:lnTo>
                  <a:lnTo>
                    <a:pt x="4564" y="488"/>
                  </a:lnTo>
                  <a:lnTo>
                    <a:pt x="4484" y="488"/>
                  </a:lnTo>
                  <a:lnTo>
                    <a:pt x="4307" y="263"/>
                  </a:lnTo>
                  <a:lnTo>
                    <a:pt x="4212" y="359"/>
                  </a:lnTo>
                  <a:lnTo>
                    <a:pt x="4212" y="488"/>
                  </a:lnTo>
                  <a:lnTo>
                    <a:pt x="4149" y="488"/>
                  </a:lnTo>
                  <a:lnTo>
                    <a:pt x="4149" y="7"/>
                  </a:lnTo>
                  <a:close/>
                  <a:moveTo>
                    <a:pt x="3169" y="7"/>
                  </a:moveTo>
                  <a:lnTo>
                    <a:pt x="3519" y="7"/>
                  </a:lnTo>
                  <a:lnTo>
                    <a:pt x="3519" y="67"/>
                  </a:lnTo>
                  <a:lnTo>
                    <a:pt x="3233" y="67"/>
                  </a:lnTo>
                  <a:lnTo>
                    <a:pt x="3233" y="216"/>
                  </a:lnTo>
                  <a:lnTo>
                    <a:pt x="3488" y="216"/>
                  </a:lnTo>
                  <a:lnTo>
                    <a:pt x="3488" y="276"/>
                  </a:lnTo>
                  <a:lnTo>
                    <a:pt x="3233" y="276"/>
                  </a:lnTo>
                  <a:lnTo>
                    <a:pt x="3233" y="428"/>
                  </a:lnTo>
                  <a:lnTo>
                    <a:pt x="3523" y="428"/>
                  </a:lnTo>
                  <a:lnTo>
                    <a:pt x="3523" y="488"/>
                  </a:lnTo>
                  <a:lnTo>
                    <a:pt x="3169" y="488"/>
                  </a:lnTo>
                  <a:lnTo>
                    <a:pt x="3169" y="7"/>
                  </a:lnTo>
                  <a:close/>
                  <a:moveTo>
                    <a:pt x="2594" y="7"/>
                  </a:moveTo>
                  <a:lnTo>
                    <a:pt x="2763" y="7"/>
                  </a:lnTo>
                  <a:lnTo>
                    <a:pt x="2817" y="13"/>
                  </a:lnTo>
                  <a:lnTo>
                    <a:pt x="2866" y="25"/>
                  </a:lnTo>
                  <a:lnTo>
                    <a:pt x="2910" y="47"/>
                  </a:lnTo>
                  <a:lnTo>
                    <a:pt x="2946" y="76"/>
                  </a:lnTo>
                  <a:lnTo>
                    <a:pt x="2977" y="111"/>
                  </a:lnTo>
                  <a:lnTo>
                    <a:pt x="2999" y="152"/>
                  </a:lnTo>
                  <a:lnTo>
                    <a:pt x="3011" y="198"/>
                  </a:lnTo>
                  <a:lnTo>
                    <a:pt x="3017" y="247"/>
                  </a:lnTo>
                  <a:lnTo>
                    <a:pt x="3011" y="296"/>
                  </a:lnTo>
                  <a:lnTo>
                    <a:pt x="2999" y="341"/>
                  </a:lnTo>
                  <a:lnTo>
                    <a:pt x="2977" y="383"/>
                  </a:lnTo>
                  <a:lnTo>
                    <a:pt x="2946" y="419"/>
                  </a:lnTo>
                  <a:lnTo>
                    <a:pt x="2910" y="448"/>
                  </a:lnTo>
                  <a:lnTo>
                    <a:pt x="2866" y="470"/>
                  </a:lnTo>
                  <a:lnTo>
                    <a:pt x="2817" y="483"/>
                  </a:lnTo>
                  <a:lnTo>
                    <a:pt x="2763" y="488"/>
                  </a:lnTo>
                  <a:lnTo>
                    <a:pt x="2594" y="488"/>
                  </a:lnTo>
                  <a:lnTo>
                    <a:pt x="2594" y="7"/>
                  </a:lnTo>
                  <a:close/>
                  <a:moveTo>
                    <a:pt x="1439" y="7"/>
                  </a:moveTo>
                  <a:lnTo>
                    <a:pt x="1647" y="7"/>
                  </a:lnTo>
                  <a:lnTo>
                    <a:pt x="1689" y="11"/>
                  </a:lnTo>
                  <a:lnTo>
                    <a:pt x="1727" y="20"/>
                  </a:lnTo>
                  <a:lnTo>
                    <a:pt x="1760" y="36"/>
                  </a:lnTo>
                  <a:lnTo>
                    <a:pt x="1785" y="58"/>
                  </a:lnTo>
                  <a:lnTo>
                    <a:pt x="1805" y="85"/>
                  </a:lnTo>
                  <a:lnTo>
                    <a:pt x="1818" y="116"/>
                  </a:lnTo>
                  <a:lnTo>
                    <a:pt x="1822" y="152"/>
                  </a:lnTo>
                  <a:lnTo>
                    <a:pt x="1818" y="191"/>
                  </a:lnTo>
                  <a:lnTo>
                    <a:pt x="1805" y="221"/>
                  </a:lnTo>
                  <a:lnTo>
                    <a:pt x="1787" y="249"/>
                  </a:lnTo>
                  <a:lnTo>
                    <a:pt x="1762" y="269"/>
                  </a:lnTo>
                  <a:lnTo>
                    <a:pt x="1733" y="285"/>
                  </a:lnTo>
                  <a:lnTo>
                    <a:pt x="1698" y="294"/>
                  </a:lnTo>
                  <a:lnTo>
                    <a:pt x="1843" y="488"/>
                  </a:lnTo>
                  <a:lnTo>
                    <a:pt x="1765" y="488"/>
                  </a:lnTo>
                  <a:lnTo>
                    <a:pt x="1629" y="305"/>
                  </a:lnTo>
                  <a:lnTo>
                    <a:pt x="1502" y="305"/>
                  </a:lnTo>
                  <a:lnTo>
                    <a:pt x="1502" y="488"/>
                  </a:lnTo>
                  <a:lnTo>
                    <a:pt x="1439" y="488"/>
                  </a:lnTo>
                  <a:lnTo>
                    <a:pt x="1439" y="7"/>
                  </a:lnTo>
                  <a:close/>
                  <a:moveTo>
                    <a:pt x="637" y="7"/>
                  </a:moveTo>
                  <a:lnTo>
                    <a:pt x="701" y="7"/>
                  </a:lnTo>
                  <a:lnTo>
                    <a:pt x="701" y="488"/>
                  </a:lnTo>
                  <a:lnTo>
                    <a:pt x="637" y="488"/>
                  </a:lnTo>
                  <a:lnTo>
                    <a:pt x="637" y="7"/>
                  </a:lnTo>
                  <a:close/>
                  <a:moveTo>
                    <a:pt x="0" y="7"/>
                  </a:moveTo>
                  <a:lnTo>
                    <a:pt x="78" y="7"/>
                  </a:lnTo>
                  <a:lnTo>
                    <a:pt x="231" y="343"/>
                  </a:lnTo>
                  <a:lnTo>
                    <a:pt x="383" y="7"/>
                  </a:lnTo>
                  <a:lnTo>
                    <a:pt x="461" y="7"/>
                  </a:lnTo>
                  <a:lnTo>
                    <a:pt x="461" y="488"/>
                  </a:lnTo>
                  <a:lnTo>
                    <a:pt x="398" y="488"/>
                  </a:lnTo>
                  <a:lnTo>
                    <a:pt x="398" y="125"/>
                  </a:lnTo>
                  <a:lnTo>
                    <a:pt x="236" y="465"/>
                  </a:lnTo>
                  <a:lnTo>
                    <a:pt x="234" y="467"/>
                  </a:lnTo>
                  <a:lnTo>
                    <a:pt x="225" y="467"/>
                  </a:lnTo>
                  <a:lnTo>
                    <a:pt x="62" y="125"/>
                  </a:lnTo>
                  <a:lnTo>
                    <a:pt x="62" y="488"/>
                  </a:lnTo>
                  <a:lnTo>
                    <a:pt x="0" y="488"/>
                  </a:lnTo>
                  <a:lnTo>
                    <a:pt x="0" y="7"/>
                  </a:lnTo>
                  <a:close/>
                  <a:moveTo>
                    <a:pt x="3817" y="2"/>
                  </a:moveTo>
                  <a:lnTo>
                    <a:pt x="3866" y="5"/>
                  </a:lnTo>
                  <a:lnTo>
                    <a:pt x="3909" y="16"/>
                  </a:lnTo>
                  <a:lnTo>
                    <a:pt x="3947" y="34"/>
                  </a:lnTo>
                  <a:lnTo>
                    <a:pt x="3985" y="60"/>
                  </a:lnTo>
                  <a:lnTo>
                    <a:pt x="3989" y="63"/>
                  </a:lnTo>
                  <a:lnTo>
                    <a:pt x="3951" y="112"/>
                  </a:lnTo>
                  <a:lnTo>
                    <a:pt x="3947" y="109"/>
                  </a:lnTo>
                  <a:lnTo>
                    <a:pt x="3915" y="87"/>
                  </a:lnTo>
                  <a:lnTo>
                    <a:pt x="3882" y="71"/>
                  </a:lnTo>
                  <a:lnTo>
                    <a:pt x="3849" y="63"/>
                  </a:lnTo>
                  <a:lnTo>
                    <a:pt x="3815" y="60"/>
                  </a:lnTo>
                  <a:lnTo>
                    <a:pt x="3782" y="63"/>
                  </a:lnTo>
                  <a:lnTo>
                    <a:pt x="3755" y="73"/>
                  </a:lnTo>
                  <a:lnTo>
                    <a:pt x="3737" y="89"/>
                  </a:lnTo>
                  <a:lnTo>
                    <a:pt x="3724" y="107"/>
                  </a:lnTo>
                  <a:lnTo>
                    <a:pt x="3721" y="131"/>
                  </a:lnTo>
                  <a:lnTo>
                    <a:pt x="3722" y="151"/>
                  </a:lnTo>
                  <a:lnTo>
                    <a:pt x="3730" y="167"/>
                  </a:lnTo>
                  <a:lnTo>
                    <a:pt x="3744" y="181"/>
                  </a:lnTo>
                  <a:lnTo>
                    <a:pt x="3766" y="194"/>
                  </a:lnTo>
                  <a:lnTo>
                    <a:pt x="3799" y="207"/>
                  </a:lnTo>
                  <a:lnTo>
                    <a:pt x="3844" y="218"/>
                  </a:lnTo>
                  <a:lnTo>
                    <a:pt x="3886" y="229"/>
                  </a:lnTo>
                  <a:lnTo>
                    <a:pt x="3922" y="241"/>
                  </a:lnTo>
                  <a:lnTo>
                    <a:pt x="3951" y="258"/>
                  </a:lnTo>
                  <a:lnTo>
                    <a:pt x="3973" y="276"/>
                  </a:lnTo>
                  <a:lnTo>
                    <a:pt x="3989" y="299"/>
                  </a:lnTo>
                  <a:lnTo>
                    <a:pt x="3998" y="325"/>
                  </a:lnTo>
                  <a:lnTo>
                    <a:pt x="4000" y="356"/>
                  </a:lnTo>
                  <a:lnTo>
                    <a:pt x="3996" y="390"/>
                  </a:lnTo>
                  <a:lnTo>
                    <a:pt x="3984" y="421"/>
                  </a:lnTo>
                  <a:lnTo>
                    <a:pt x="3966" y="447"/>
                  </a:lnTo>
                  <a:lnTo>
                    <a:pt x="3940" y="467"/>
                  </a:lnTo>
                  <a:lnTo>
                    <a:pt x="3909" y="483"/>
                  </a:lnTo>
                  <a:lnTo>
                    <a:pt x="3873" y="492"/>
                  </a:lnTo>
                  <a:lnTo>
                    <a:pt x="3835" y="496"/>
                  </a:lnTo>
                  <a:lnTo>
                    <a:pt x="3791" y="492"/>
                  </a:lnTo>
                  <a:lnTo>
                    <a:pt x="3750" y="483"/>
                  </a:lnTo>
                  <a:lnTo>
                    <a:pt x="3712" y="467"/>
                  </a:lnTo>
                  <a:lnTo>
                    <a:pt x="3674" y="445"/>
                  </a:lnTo>
                  <a:lnTo>
                    <a:pt x="3639" y="417"/>
                  </a:lnTo>
                  <a:lnTo>
                    <a:pt x="3635" y="414"/>
                  </a:lnTo>
                  <a:lnTo>
                    <a:pt x="3675" y="368"/>
                  </a:lnTo>
                  <a:lnTo>
                    <a:pt x="3679" y="372"/>
                  </a:lnTo>
                  <a:lnTo>
                    <a:pt x="3715" y="401"/>
                  </a:lnTo>
                  <a:lnTo>
                    <a:pt x="3753" y="421"/>
                  </a:lnTo>
                  <a:lnTo>
                    <a:pt x="3791" y="432"/>
                  </a:lnTo>
                  <a:lnTo>
                    <a:pt x="3837" y="437"/>
                  </a:lnTo>
                  <a:lnTo>
                    <a:pt x="3871" y="434"/>
                  </a:lnTo>
                  <a:lnTo>
                    <a:pt x="3898" y="423"/>
                  </a:lnTo>
                  <a:lnTo>
                    <a:pt x="3918" y="407"/>
                  </a:lnTo>
                  <a:lnTo>
                    <a:pt x="3933" y="385"/>
                  </a:lnTo>
                  <a:lnTo>
                    <a:pt x="3937" y="361"/>
                  </a:lnTo>
                  <a:lnTo>
                    <a:pt x="3935" y="341"/>
                  </a:lnTo>
                  <a:lnTo>
                    <a:pt x="3927" y="325"/>
                  </a:lnTo>
                  <a:lnTo>
                    <a:pt x="3915" y="310"/>
                  </a:lnTo>
                  <a:lnTo>
                    <a:pt x="3893" y="298"/>
                  </a:lnTo>
                  <a:lnTo>
                    <a:pt x="3862" y="287"/>
                  </a:lnTo>
                  <a:lnTo>
                    <a:pt x="3775" y="265"/>
                  </a:lnTo>
                  <a:lnTo>
                    <a:pt x="3739" y="252"/>
                  </a:lnTo>
                  <a:lnTo>
                    <a:pt x="3710" y="236"/>
                  </a:lnTo>
                  <a:lnTo>
                    <a:pt x="3686" y="218"/>
                  </a:lnTo>
                  <a:lnTo>
                    <a:pt x="3670" y="194"/>
                  </a:lnTo>
                  <a:lnTo>
                    <a:pt x="3661" y="167"/>
                  </a:lnTo>
                  <a:lnTo>
                    <a:pt x="3657" y="134"/>
                  </a:lnTo>
                  <a:lnTo>
                    <a:pt x="3661" y="102"/>
                  </a:lnTo>
                  <a:lnTo>
                    <a:pt x="3674" y="74"/>
                  </a:lnTo>
                  <a:lnTo>
                    <a:pt x="3692" y="49"/>
                  </a:lnTo>
                  <a:lnTo>
                    <a:pt x="3715" y="29"/>
                  </a:lnTo>
                  <a:lnTo>
                    <a:pt x="3746" y="14"/>
                  </a:lnTo>
                  <a:lnTo>
                    <a:pt x="3779" y="5"/>
                  </a:lnTo>
                  <a:lnTo>
                    <a:pt x="3817" y="2"/>
                  </a:lnTo>
                  <a:close/>
                  <a:moveTo>
                    <a:pt x="2199" y="0"/>
                  </a:moveTo>
                  <a:lnTo>
                    <a:pt x="2246" y="4"/>
                  </a:lnTo>
                  <a:lnTo>
                    <a:pt x="2288" y="16"/>
                  </a:lnTo>
                  <a:lnTo>
                    <a:pt x="2326" y="34"/>
                  </a:lnTo>
                  <a:lnTo>
                    <a:pt x="2360" y="60"/>
                  </a:lnTo>
                  <a:lnTo>
                    <a:pt x="2389" y="89"/>
                  </a:lnTo>
                  <a:lnTo>
                    <a:pt x="2411" y="123"/>
                  </a:lnTo>
                  <a:lnTo>
                    <a:pt x="2429" y="162"/>
                  </a:lnTo>
                  <a:lnTo>
                    <a:pt x="2440" y="203"/>
                  </a:lnTo>
                  <a:lnTo>
                    <a:pt x="2444" y="247"/>
                  </a:lnTo>
                  <a:lnTo>
                    <a:pt x="2440" y="290"/>
                  </a:lnTo>
                  <a:lnTo>
                    <a:pt x="2429" y="332"/>
                  </a:lnTo>
                  <a:lnTo>
                    <a:pt x="2411" y="370"/>
                  </a:lnTo>
                  <a:lnTo>
                    <a:pt x="2389" y="405"/>
                  </a:lnTo>
                  <a:lnTo>
                    <a:pt x="2360" y="436"/>
                  </a:lnTo>
                  <a:lnTo>
                    <a:pt x="2326" y="461"/>
                  </a:lnTo>
                  <a:lnTo>
                    <a:pt x="2288" y="479"/>
                  </a:lnTo>
                  <a:lnTo>
                    <a:pt x="2244" y="492"/>
                  </a:lnTo>
                  <a:lnTo>
                    <a:pt x="2197" y="496"/>
                  </a:lnTo>
                  <a:lnTo>
                    <a:pt x="2150" y="492"/>
                  </a:lnTo>
                  <a:lnTo>
                    <a:pt x="2108" y="479"/>
                  </a:lnTo>
                  <a:lnTo>
                    <a:pt x="2070" y="461"/>
                  </a:lnTo>
                  <a:lnTo>
                    <a:pt x="2036" y="436"/>
                  </a:lnTo>
                  <a:lnTo>
                    <a:pt x="2008" y="407"/>
                  </a:lnTo>
                  <a:lnTo>
                    <a:pt x="1985" y="372"/>
                  </a:lnTo>
                  <a:lnTo>
                    <a:pt x="1968" y="334"/>
                  </a:lnTo>
                  <a:lnTo>
                    <a:pt x="1958" y="292"/>
                  </a:lnTo>
                  <a:lnTo>
                    <a:pt x="1954" y="249"/>
                  </a:lnTo>
                  <a:lnTo>
                    <a:pt x="1958" y="205"/>
                  </a:lnTo>
                  <a:lnTo>
                    <a:pt x="1968" y="163"/>
                  </a:lnTo>
                  <a:lnTo>
                    <a:pt x="1985" y="125"/>
                  </a:lnTo>
                  <a:lnTo>
                    <a:pt x="2008" y="91"/>
                  </a:lnTo>
                  <a:lnTo>
                    <a:pt x="2037" y="60"/>
                  </a:lnTo>
                  <a:lnTo>
                    <a:pt x="2070" y="34"/>
                  </a:lnTo>
                  <a:lnTo>
                    <a:pt x="2110" y="16"/>
                  </a:lnTo>
                  <a:lnTo>
                    <a:pt x="2152" y="4"/>
                  </a:lnTo>
                  <a:lnTo>
                    <a:pt x="2199" y="0"/>
                  </a:lnTo>
                  <a:close/>
                  <a:moveTo>
                    <a:pt x="1100" y="0"/>
                  </a:moveTo>
                  <a:lnTo>
                    <a:pt x="1140" y="2"/>
                  </a:lnTo>
                  <a:lnTo>
                    <a:pt x="1176" y="9"/>
                  </a:lnTo>
                  <a:lnTo>
                    <a:pt x="1208" y="22"/>
                  </a:lnTo>
                  <a:lnTo>
                    <a:pt x="1236" y="36"/>
                  </a:lnTo>
                  <a:lnTo>
                    <a:pt x="1263" y="54"/>
                  </a:lnTo>
                  <a:lnTo>
                    <a:pt x="1286" y="76"/>
                  </a:lnTo>
                  <a:lnTo>
                    <a:pt x="1290" y="80"/>
                  </a:lnTo>
                  <a:lnTo>
                    <a:pt x="1247" y="125"/>
                  </a:lnTo>
                  <a:lnTo>
                    <a:pt x="1243" y="122"/>
                  </a:lnTo>
                  <a:lnTo>
                    <a:pt x="1219" y="102"/>
                  </a:lnTo>
                  <a:lnTo>
                    <a:pt x="1194" y="83"/>
                  </a:lnTo>
                  <a:lnTo>
                    <a:pt x="1165" y="71"/>
                  </a:lnTo>
                  <a:lnTo>
                    <a:pt x="1134" y="63"/>
                  </a:lnTo>
                  <a:lnTo>
                    <a:pt x="1100" y="60"/>
                  </a:lnTo>
                  <a:lnTo>
                    <a:pt x="1058" y="65"/>
                  </a:lnTo>
                  <a:lnTo>
                    <a:pt x="1020" y="78"/>
                  </a:lnTo>
                  <a:lnTo>
                    <a:pt x="987" y="100"/>
                  </a:lnTo>
                  <a:lnTo>
                    <a:pt x="962" y="129"/>
                  </a:lnTo>
                  <a:lnTo>
                    <a:pt x="940" y="163"/>
                  </a:lnTo>
                  <a:lnTo>
                    <a:pt x="927" y="203"/>
                  </a:lnTo>
                  <a:lnTo>
                    <a:pt x="924" y="247"/>
                  </a:lnTo>
                  <a:lnTo>
                    <a:pt x="927" y="290"/>
                  </a:lnTo>
                  <a:lnTo>
                    <a:pt x="942" y="330"/>
                  </a:lnTo>
                  <a:lnTo>
                    <a:pt x="962" y="367"/>
                  </a:lnTo>
                  <a:lnTo>
                    <a:pt x="989" y="396"/>
                  </a:lnTo>
                  <a:lnTo>
                    <a:pt x="1022" y="417"/>
                  </a:lnTo>
                  <a:lnTo>
                    <a:pt x="1058" y="432"/>
                  </a:lnTo>
                  <a:lnTo>
                    <a:pt x="1100" y="437"/>
                  </a:lnTo>
                  <a:lnTo>
                    <a:pt x="1136" y="434"/>
                  </a:lnTo>
                  <a:lnTo>
                    <a:pt x="1167" y="425"/>
                  </a:lnTo>
                  <a:lnTo>
                    <a:pt x="1194" y="412"/>
                  </a:lnTo>
                  <a:lnTo>
                    <a:pt x="1221" y="394"/>
                  </a:lnTo>
                  <a:lnTo>
                    <a:pt x="1248" y="370"/>
                  </a:lnTo>
                  <a:lnTo>
                    <a:pt x="1252" y="367"/>
                  </a:lnTo>
                  <a:lnTo>
                    <a:pt x="1294" y="408"/>
                  </a:lnTo>
                  <a:lnTo>
                    <a:pt x="1290" y="412"/>
                  </a:lnTo>
                  <a:lnTo>
                    <a:pt x="1265" y="436"/>
                  </a:lnTo>
                  <a:lnTo>
                    <a:pt x="1237" y="456"/>
                  </a:lnTo>
                  <a:lnTo>
                    <a:pt x="1208" y="474"/>
                  </a:lnTo>
                  <a:lnTo>
                    <a:pt x="1176" y="485"/>
                  </a:lnTo>
                  <a:lnTo>
                    <a:pt x="1140" y="494"/>
                  </a:lnTo>
                  <a:lnTo>
                    <a:pt x="1098" y="496"/>
                  </a:lnTo>
                  <a:lnTo>
                    <a:pt x="1049" y="490"/>
                  </a:lnTo>
                  <a:lnTo>
                    <a:pt x="1002" y="476"/>
                  </a:lnTo>
                  <a:lnTo>
                    <a:pt x="962" y="454"/>
                  </a:lnTo>
                  <a:lnTo>
                    <a:pt x="925" y="425"/>
                  </a:lnTo>
                  <a:lnTo>
                    <a:pt x="898" y="387"/>
                  </a:lnTo>
                  <a:lnTo>
                    <a:pt x="876" y="345"/>
                  </a:lnTo>
                  <a:lnTo>
                    <a:pt x="864" y="299"/>
                  </a:lnTo>
                  <a:lnTo>
                    <a:pt x="858" y="249"/>
                  </a:lnTo>
                  <a:lnTo>
                    <a:pt x="864" y="200"/>
                  </a:lnTo>
                  <a:lnTo>
                    <a:pt x="876" y="152"/>
                  </a:lnTo>
                  <a:lnTo>
                    <a:pt x="898" y="111"/>
                  </a:lnTo>
                  <a:lnTo>
                    <a:pt x="927" y="73"/>
                  </a:lnTo>
                  <a:lnTo>
                    <a:pt x="962" y="44"/>
                  </a:lnTo>
                  <a:lnTo>
                    <a:pt x="1003" y="20"/>
                  </a:lnTo>
                  <a:lnTo>
                    <a:pt x="1049" y="5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391" name="Freeform 7"/>
            <p:cNvSpPr>
              <a:spLocks/>
            </p:cNvSpPr>
            <p:nvPr userDrawn="1"/>
          </p:nvSpPr>
          <p:spPr bwMode="auto">
            <a:xfrm>
              <a:off x="1567" y="2007"/>
              <a:ext cx="39" cy="39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53" y="4"/>
                </a:cxn>
                <a:cxn ang="0">
                  <a:pos x="66" y="11"/>
                </a:cxn>
                <a:cxn ang="0">
                  <a:pos x="75" y="24"/>
                </a:cxn>
                <a:cxn ang="0">
                  <a:pos x="78" y="40"/>
                </a:cxn>
                <a:cxn ang="0">
                  <a:pos x="75" y="55"/>
                </a:cxn>
                <a:cxn ang="0">
                  <a:pos x="66" y="67"/>
                </a:cxn>
                <a:cxn ang="0">
                  <a:pos x="53" y="76"/>
                </a:cxn>
                <a:cxn ang="0">
                  <a:pos x="39" y="80"/>
                </a:cxn>
                <a:cxn ang="0">
                  <a:pos x="24" y="76"/>
                </a:cxn>
                <a:cxn ang="0">
                  <a:pos x="11" y="67"/>
                </a:cxn>
                <a:cxn ang="0">
                  <a:pos x="4" y="55"/>
                </a:cxn>
                <a:cxn ang="0">
                  <a:pos x="0" y="40"/>
                </a:cxn>
                <a:cxn ang="0">
                  <a:pos x="4" y="24"/>
                </a:cxn>
                <a:cxn ang="0">
                  <a:pos x="11" y="11"/>
                </a:cxn>
                <a:cxn ang="0">
                  <a:pos x="24" y="4"/>
                </a:cxn>
                <a:cxn ang="0">
                  <a:pos x="39" y="0"/>
                </a:cxn>
              </a:cxnLst>
              <a:rect l="0" t="0" r="r" b="b"/>
              <a:pathLst>
                <a:path w="78" h="80">
                  <a:moveTo>
                    <a:pt x="39" y="0"/>
                  </a:moveTo>
                  <a:lnTo>
                    <a:pt x="53" y="4"/>
                  </a:lnTo>
                  <a:lnTo>
                    <a:pt x="66" y="11"/>
                  </a:lnTo>
                  <a:lnTo>
                    <a:pt x="75" y="24"/>
                  </a:lnTo>
                  <a:lnTo>
                    <a:pt x="78" y="40"/>
                  </a:lnTo>
                  <a:lnTo>
                    <a:pt x="75" y="55"/>
                  </a:lnTo>
                  <a:lnTo>
                    <a:pt x="66" y="67"/>
                  </a:lnTo>
                  <a:lnTo>
                    <a:pt x="53" y="76"/>
                  </a:lnTo>
                  <a:lnTo>
                    <a:pt x="39" y="80"/>
                  </a:lnTo>
                  <a:lnTo>
                    <a:pt x="24" y="76"/>
                  </a:lnTo>
                  <a:lnTo>
                    <a:pt x="11" y="67"/>
                  </a:lnTo>
                  <a:lnTo>
                    <a:pt x="4" y="55"/>
                  </a:lnTo>
                  <a:lnTo>
                    <a:pt x="0" y="40"/>
                  </a:lnTo>
                  <a:lnTo>
                    <a:pt x="4" y="24"/>
                  </a:lnTo>
                  <a:lnTo>
                    <a:pt x="11" y="11"/>
                  </a:lnTo>
                  <a:lnTo>
                    <a:pt x="24" y="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392" name="Freeform 8"/>
            <p:cNvSpPr>
              <a:spLocks/>
            </p:cNvSpPr>
            <p:nvPr userDrawn="1"/>
          </p:nvSpPr>
          <p:spPr bwMode="auto">
            <a:xfrm>
              <a:off x="1543" y="2050"/>
              <a:ext cx="25" cy="26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0" y="0"/>
                </a:cxn>
                <a:cxn ang="0">
                  <a:pos x="38" y="4"/>
                </a:cxn>
                <a:cxn ang="0">
                  <a:pos x="43" y="8"/>
                </a:cxn>
                <a:cxn ang="0">
                  <a:pos x="47" y="13"/>
                </a:cxn>
                <a:cxn ang="0">
                  <a:pos x="48" y="18"/>
                </a:cxn>
                <a:cxn ang="0">
                  <a:pos x="50" y="26"/>
                </a:cxn>
                <a:cxn ang="0">
                  <a:pos x="48" y="33"/>
                </a:cxn>
                <a:cxn ang="0">
                  <a:pos x="47" y="38"/>
                </a:cxn>
                <a:cxn ang="0">
                  <a:pos x="43" y="44"/>
                </a:cxn>
                <a:cxn ang="0">
                  <a:pos x="38" y="47"/>
                </a:cxn>
                <a:cxn ang="0">
                  <a:pos x="30" y="49"/>
                </a:cxn>
                <a:cxn ang="0">
                  <a:pos x="25" y="51"/>
                </a:cxn>
                <a:cxn ang="0">
                  <a:pos x="16" y="49"/>
                </a:cxn>
                <a:cxn ang="0">
                  <a:pos x="10" y="46"/>
                </a:cxn>
                <a:cxn ang="0">
                  <a:pos x="5" y="40"/>
                </a:cxn>
                <a:cxn ang="0">
                  <a:pos x="1" y="35"/>
                </a:cxn>
                <a:cxn ang="0">
                  <a:pos x="0" y="26"/>
                </a:cxn>
                <a:cxn ang="0">
                  <a:pos x="1" y="17"/>
                </a:cxn>
                <a:cxn ang="0">
                  <a:pos x="5" y="11"/>
                </a:cxn>
                <a:cxn ang="0">
                  <a:pos x="10" y="6"/>
                </a:cxn>
                <a:cxn ang="0">
                  <a:pos x="16" y="2"/>
                </a:cxn>
                <a:cxn ang="0">
                  <a:pos x="25" y="0"/>
                </a:cxn>
              </a:cxnLst>
              <a:rect l="0" t="0" r="r" b="b"/>
              <a:pathLst>
                <a:path w="50" h="51">
                  <a:moveTo>
                    <a:pt x="25" y="0"/>
                  </a:moveTo>
                  <a:lnTo>
                    <a:pt x="30" y="0"/>
                  </a:lnTo>
                  <a:lnTo>
                    <a:pt x="38" y="4"/>
                  </a:lnTo>
                  <a:lnTo>
                    <a:pt x="43" y="8"/>
                  </a:lnTo>
                  <a:lnTo>
                    <a:pt x="47" y="13"/>
                  </a:lnTo>
                  <a:lnTo>
                    <a:pt x="48" y="18"/>
                  </a:lnTo>
                  <a:lnTo>
                    <a:pt x="50" y="26"/>
                  </a:lnTo>
                  <a:lnTo>
                    <a:pt x="48" y="33"/>
                  </a:lnTo>
                  <a:lnTo>
                    <a:pt x="47" y="38"/>
                  </a:lnTo>
                  <a:lnTo>
                    <a:pt x="43" y="44"/>
                  </a:lnTo>
                  <a:lnTo>
                    <a:pt x="38" y="47"/>
                  </a:lnTo>
                  <a:lnTo>
                    <a:pt x="30" y="49"/>
                  </a:lnTo>
                  <a:lnTo>
                    <a:pt x="25" y="51"/>
                  </a:lnTo>
                  <a:lnTo>
                    <a:pt x="16" y="49"/>
                  </a:lnTo>
                  <a:lnTo>
                    <a:pt x="10" y="46"/>
                  </a:lnTo>
                  <a:lnTo>
                    <a:pt x="5" y="40"/>
                  </a:lnTo>
                  <a:lnTo>
                    <a:pt x="1" y="35"/>
                  </a:lnTo>
                  <a:lnTo>
                    <a:pt x="0" y="26"/>
                  </a:lnTo>
                  <a:lnTo>
                    <a:pt x="1" y="17"/>
                  </a:lnTo>
                  <a:lnTo>
                    <a:pt x="5" y="11"/>
                  </a:lnTo>
                  <a:lnTo>
                    <a:pt x="10" y="6"/>
                  </a:lnTo>
                  <a:lnTo>
                    <a:pt x="16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393" name="Freeform 9"/>
            <p:cNvSpPr>
              <a:spLocks/>
            </p:cNvSpPr>
            <p:nvPr userDrawn="1"/>
          </p:nvSpPr>
          <p:spPr bwMode="auto">
            <a:xfrm>
              <a:off x="1617" y="1969"/>
              <a:ext cx="48" cy="48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67" y="3"/>
                </a:cxn>
                <a:cxn ang="0">
                  <a:pos x="82" y="14"/>
                </a:cxn>
                <a:cxn ang="0">
                  <a:pos x="93" y="29"/>
                </a:cxn>
                <a:cxn ang="0">
                  <a:pos x="96" y="47"/>
                </a:cxn>
                <a:cxn ang="0">
                  <a:pos x="93" y="65"/>
                </a:cxn>
                <a:cxn ang="0">
                  <a:pos x="82" y="81"/>
                </a:cxn>
                <a:cxn ang="0">
                  <a:pos x="67" y="90"/>
                </a:cxn>
                <a:cxn ang="0">
                  <a:pos x="49" y="94"/>
                </a:cxn>
                <a:cxn ang="0">
                  <a:pos x="29" y="90"/>
                </a:cxn>
                <a:cxn ang="0">
                  <a:pos x="15" y="81"/>
                </a:cxn>
                <a:cxn ang="0">
                  <a:pos x="4" y="65"/>
                </a:cxn>
                <a:cxn ang="0">
                  <a:pos x="0" y="47"/>
                </a:cxn>
                <a:cxn ang="0">
                  <a:pos x="4" y="29"/>
                </a:cxn>
                <a:cxn ang="0">
                  <a:pos x="15" y="14"/>
                </a:cxn>
                <a:cxn ang="0">
                  <a:pos x="29" y="3"/>
                </a:cxn>
                <a:cxn ang="0">
                  <a:pos x="49" y="0"/>
                </a:cxn>
              </a:cxnLst>
              <a:rect l="0" t="0" r="r" b="b"/>
              <a:pathLst>
                <a:path w="96" h="94">
                  <a:moveTo>
                    <a:pt x="49" y="0"/>
                  </a:moveTo>
                  <a:lnTo>
                    <a:pt x="67" y="3"/>
                  </a:lnTo>
                  <a:lnTo>
                    <a:pt x="82" y="14"/>
                  </a:lnTo>
                  <a:lnTo>
                    <a:pt x="93" y="29"/>
                  </a:lnTo>
                  <a:lnTo>
                    <a:pt x="96" y="47"/>
                  </a:lnTo>
                  <a:lnTo>
                    <a:pt x="93" y="65"/>
                  </a:lnTo>
                  <a:lnTo>
                    <a:pt x="82" y="81"/>
                  </a:lnTo>
                  <a:lnTo>
                    <a:pt x="67" y="90"/>
                  </a:lnTo>
                  <a:lnTo>
                    <a:pt x="49" y="94"/>
                  </a:lnTo>
                  <a:lnTo>
                    <a:pt x="29" y="90"/>
                  </a:lnTo>
                  <a:lnTo>
                    <a:pt x="15" y="81"/>
                  </a:lnTo>
                  <a:lnTo>
                    <a:pt x="4" y="65"/>
                  </a:lnTo>
                  <a:lnTo>
                    <a:pt x="0" y="47"/>
                  </a:lnTo>
                  <a:lnTo>
                    <a:pt x="4" y="29"/>
                  </a:lnTo>
                  <a:lnTo>
                    <a:pt x="15" y="14"/>
                  </a:lnTo>
                  <a:lnTo>
                    <a:pt x="29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394" name="Freeform 10"/>
            <p:cNvSpPr>
              <a:spLocks/>
            </p:cNvSpPr>
            <p:nvPr userDrawn="1"/>
          </p:nvSpPr>
          <p:spPr bwMode="auto">
            <a:xfrm>
              <a:off x="1687" y="1954"/>
              <a:ext cx="56" cy="5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78" y="3"/>
                </a:cxn>
                <a:cxn ang="0">
                  <a:pos x="96" y="16"/>
                </a:cxn>
                <a:cxn ang="0">
                  <a:pos x="109" y="34"/>
                </a:cxn>
                <a:cxn ang="0">
                  <a:pos x="112" y="56"/>
                </a:cxn>
                <a:cxn ang="0">
                  <a:pos x="109" y="78"/>
                </a:cxn>
                <a:cxn ang="0">
                  <a:pos x="96" y="96"/>
                </a:cxn>
                <a:cxn ang="0">
                  <a:pos x="78" y="109"/>
                </a:cxn>
                <a:cxn ang="0">
                  <a:pos x="56" y="112"/>
                </a:cxn>
                <a:cxn ang="0">
                  <a:pos x="34" y="109"/>
                </a:cxn>
                <a:cxn ang="0">
                  <a:pos x="16" y="96"/>
                </a:cxn>
                <a:cxn ang="0">
                  <a:pos x="4" y="78"/>
                </a:cxn>
                <a:cxn ang="0">
                  <a:pos x="0" y="56"/>
                </a:cxn>
                <a:cxn ang="0">
                  <a:pos x="4" y="34"/>
                </a:cxn>
                <a:cxn ang="0">
                  <a:pos x="16" y="16"/>
                </a:cxn>
                <a:cxn ang="0">
                  <a:pos x="34" y="3"/>
                </a:cxn>
                <a:cxn ang="0">
                  <a:pos x="56" y="0"/>
                </a:cxn>
              </a:cxnLst>
              <a:rect l="0" t="0" r="r" b="b"/>
              <a:pathLst>
                <a:path w="112" h="112">
                  <a:moveTo>
                    <a:pt x="56" y="0"/>
                  </a:moveTo>
                  <a:lnTo>
                    <a:pt x="78" y="3"/>
                  </a:lnTo>
                  <a:lnTo>
                    <a:pt x="96" y="16"/>
                  </a:lnTo>
                  <a:lnTo>
                    <a:pt x="109" y="34"/>
                  </a:lnTo>
                  <a:lnTo>
                    <a:pt x="112" y="56"/>
                  </a:lnTo>
                  <a:lnTo>
                    <a:pt x="109" y="78"/>
                  </a:lnTo>
                  <a:lnTo>
                    <a:pt x="96" y="96"/>
                  </a:lnTo>
                  <a:lnTo>
                    <a:pt x="78" y="109"/>
                  </a:lnTo>
                  <a:lnTo>
                    <a:pt x="56" y="112"/>
                  </a:lnTo>
                  <a:lnTo>
                    <a:pt x="34" y="109"/>
                  </a:lnTo>
                  <a:lnTo>
                    <a:pt x="16" y="96"/>
                  </a:lnTo>
                  <a:lnTo>
                    <a:pt x="4" y="78"/>
                  </a:lnTo>
                  <a:lnTo>
                    <a:pt x="0" y="56"/>
                  </a:lnTo>
                  <a:lnTo>
                    <a:pt x="4" y="34"/>
                  </a:lnTo>
                  <a:lnTo>
                    <a:pt x="16" y="16"/>
                  </a:lnTo>
                  <a:lnTo>
                    <a:pt x="34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395" name="Freeform 11"/>
            <p:cNvSpPr>
              <a:spLocks/>
            </p:cNvSpPr>
            <p:nvPr userDrawn="1"/>
          </p:nvSpPr>
          <p:spPr bwMode="auto">
            <a:xfrm>
              <a:off x="1760" y="1980"/>
              <a:ext cx="67" cy="66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91" y="6"/>
                </a:cxn>
                <a:cxn ang="0">
                  <a:pos x="112" y="20"/>
                </a:cxn>
                <a:cxn ang="0">
                  <a:pos x="127" y="42"/>
                </a:cxn>
                <a:cxn ang="0">
                  <a:pos x="132" y="68"/>
                </a:cxn>
                <a:cxn ang="0">
                  <a:pos x="127" y="93"/>
                </a:cxn>
                <a:cxn ang="0">
                  <a:pos x="112" y="113"/>
                </a:cxn>
                <a:cxn ang="0">
                  <a:pos x="91" y="128"/>
                </a:cxn>
                <a:cxn ang="0">
                  <a:pos x="65" y="133"/>
                </a:cxn>
                <a:cxn ang="0">
                  <a:pos x="40" y="128"/>
                </a:cxn>
                <a:cxn ang="0">
                  <a:pos x="18" y="113"/>
                </a:cxn>
                <a:cxn ang="0">
                  <a:pos x="5" y="93"/>
                </a:cxn>
                <a:cxn ang="0">
                  <a:pos x="0" y="68"/>
                </a:cxn>
                <a:cxn ang="0">
                  <a:pos x="5" y="42"/>
                </a:cxn>
                <a:cxn ang="0">
                  <a:pos x="18" y="20"/>
                </a:cxn>
                <a:cxn ang="0">
                  <a:pos x="40" y="6"/>
                </a:cxn>
                <a:cxn ang="0">
                  <a:pos x="65" y="0"/>
                </a:cxn>
              </a:cxnLst>
              <a:rect l="0" t="0" r="r" b="b"/>
              <a:pathLst>
                <a:path w="132" h="133">
                  <a:moveTo>
                    <a:pt x="65" y="0"/>
                  </a:moveTo>
                  <a:lnTo>
                    <a:pt x="91" y="6"/>
                  </a:lnTo>
                  <a:lnTo>
                    <a:pt x="112" y="20"/>
                  </a:lnTo>
                  <a:lnTo>
                    <a:pt x="127" y="42"/>
                  </a:lnTo>
                  <a:lnTo>
                    <a:pt x="132" y="68"/>
                  </a:lnTo>
                  <a:lnTo>
                    <a:pt x="127" y="93"/>
                  </a:lnTo>
                  <a:lnTo>
                    <a:pt x="112" y="113"/>
                  </a:lnTo>
                  <a:lnTo>
                    <a:pt x="91" y="128"/>
                  </a:lnTo>
                  <a:lnTo>
                    <a:pt x="65" y="133"/>
                  </a:lnTo>
                  <a:lnTo>
                    <a:pt x="40" y="128"/>
                  </a:lnTo>
                  <a:lnTo>
                    <a:pt x="18" y="113"/>
                  </a:lnTo>
                  <a:lnTo>
                    <a:pt x="5" y="93"/>
                  </a:lnTo>
                  <a:lnTo>
                    <a:pt x="0" y="68"/>
                  </a:lnTo>
                  <a:lnTo>
                    <a:pt x="5" y="42"/>
                  </a:lnTo>
                  <a:lnTo>
                    <a:pt x="18" y="20"/>
                  </a:lnTo>
                  <a:lnTo>
                    <a:pt x="40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396" name="Freeform 12"/>
            <p:cNvSpPr>
              <a:spLocks/>
            </p:cNvSpPr>
            <p:nvPr userDrawn="1"/>
          </p:nvSpPr>
          <p:spPr bwMode="auto">
            <a:xfrm>
              <a:off x="1589" y="2077"/>
              <a:ext cx="39" cy="39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8" y="3"/>
                </a:cxn>
                <a:cxn ang="0">
                  <a:pos x="69" y="14"/>
                </a:cxn>
                <a:cxn ang="0">
                  <a:pos x="76" y="27"/>
                </a:cxn>
                <a:cxn ang="0">
                  <a:pos x="78" y="41"/>
                </a:cxn>
                <a:cxn ang="0">
                  <a:pos x="74" y="56"/>
                </a:cxn>
                <a:cxn ang="0">
                  <a:pos x="65" y="69"/>
                </a:cxn>
                <a:cxn ang="0">
                  <a:pos x="51" y="76"/>
                </a:cxn>
                <a:cxn ang="0">
                  <a:pos x="36" y="78"/>
                </a:cxn>
                <a:cxn ang="0">
                  <a:pos x="22" y="74"/>
                </a:cxn>
                <a:cxn ang="0">
                  <a:pos x="9" y="63"/>
                </a:cxn>
                <a:cxn ang="0">
                  <a:pos x="2" y="51"/>
                </a:cxn>
                <a:cxn ang="0">
                  <a:pos x="0" y="36"/>
                </a:cxn>
                <a:cxn ang="0">
                  <a:pos x="5" y="22"/>
                </a:cxn>
                <a:cxn ang="0">
                  <a:pos x="15" y="9"/>
                </a:cxn>
                <a:cxn ang="0">
                  <a:pos x="27" y="2"/>
                </a:cxn>
                <a:cxn ang="0">
                  <a:pos x="44" y="0"/>
                </a:cxn>
              </a:cxnLst>
              <a:rect l="0" t="0" r="r" b="b"/>
              <a:pathLst>
                <a:path w="78" h="78">
                  <a:moveTo>
                    <a:pt x="44" y="0"/>
                  </a:moveTo>
                  <a:lnTo>
                    <a:pt x="58" y="3"/>
                  </a:lnTo>
                  <a:lnTo>
                    <a:pt x="69" y="14"/>
                  </a:lnTo>
                  <a:lnTo>
                    <a:pt x="76" y="27"/>
                  </a:lnTo>
                  <a:lnTo>
                    <a:pt x="78" y="41"/>
                  </a:lnTo>
                  <a:lnTo>
                    <a:pt x="74" y="56"/>
                  </a:lnTo>
                  <a:lnTo>
                    <a:pt x="65" y="69"/>
                  </a:lnTo>
                  <a:lnTo>
                    <a:pt x="51" y="76"/>
                  </a:lnTo>
                  <a:lnTo>
                    <a:pt x="36" y="78"/>
                  </a:lnTo>
                  <a:lnTo>
                    <a:pt x="22" y="74"/>
                  </a:lnTo>
                  <a:lnTo>
                    <a:pt x="9" y="63"/>
                  </a:lnTo>
                  <a:lnTo>
                    <a:pt x="2" y="51"/>
                  </a:lnTo>
                  <a:lnTo>
                    <a:pt x="0" y="36"/>
                  </a:lnTo>
                  <a:lnTo>
                    <a:pt x="5" y="22"/>
                  </a:lnTo>
                  <a:lnTo>
                    <a:pt x="15" y="9"/>
                  </a:lnTo>
                  <a:lnTo>
                    <a:pt x="27" y="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397" name="Freeform 13"/>
            <p:cNvSpPr>
              <a:spLocks/>
            </p:cNvSpPr>
            <p:nvPr userDrawn="1"/>
          </p:nvSpPr>
          <p:spPr bwMode="auto">
            <a:xfrm>
              <a:off x="1548" y="2084"/>
              <a:ext cx="25" cy="24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33" y="2"/>
                </a:cxn>
                <a:cxn ang="0">
                  <a:pos x="44" y="10"/>
                </a:cxn>
                <a:cxn ang="0">
                  <a:pos x="49" y="20"/>
                </a:cxn>
                <a:cxn ang="0">
                  <a:pos x="49" y="33"/>
                </a:cxn>
                <a:cxn ang="0">
                  <a:pos x="42" y="44"/>
                </a:cxn>
                <a:cxn ang="0">
                  <a:pos x="29" y="49"/>
                </a:cxn>
                <a:cxn ang="0">
                  <a:pos x="17" y="49"/>
                </a:cxn>
                <a:cxn ang="0">
                  <a:pos x="6" y="42"/>
                </a:cxn>
                <a:cxn ang="0">
                  <a:pos x="0" y="29"/>
                </a:cxn>
                <a:cxn ang="0">
                  <a:pos x="2" y="17"/>
                </a:cxn>
                <a:cxn ang="0">
                  <a:pos x="9" y="6"/>
                </a:cxn>
                <a:cxn ang="0">
                  <a:pos x="20" y="0"/>
                </a:cxn>
              </a:cxnLst>
              <a:rect l="0" t="0" r="r" b="b"/>
              <a:pathLst>
                <a:path w="49" h="49">
                  <a:moveTo>
                    <a:pt x="20" y="0"/>
                  </a:moveTo>
                  <a:lnTo>
                    <a:pt x="33" y="2"/>
                  </a:lnTo>
                  <a:lnTo>
                    <a:pt x="44" y="10"/>
                  </a:lnTo>
                  <a:lnTo>
                    <a:pt x="49" y="20"/>
                  </a:lnTo>
                  <a:lnTo>
                    <a:pt x="49" y="33"/>
                  </a:lnTo>
                  <a:lnTo>
                    <a:pt x="42" y="44"/>
                  </a:lnTo>
                  <a:lnTo>
                    <a:pt x="29" y="49"/>
                  </a:lnTo>
                  <a:lnTo>
                    <a:pt x="17" y="49"/>
                  </a:lnTo>
                  <a:lnTo>
                    <a:pt x="6" y="42"/>
                  </a:lnTo>
                  <a:lnTo>
                    <a:pt x="0" y="29"/>
                  </a:lnTo>
                  <a:lnTo>
                    <a:pt x="2" y="17"/>
                  </a:lnTo>
                  <a:lnTo>
                    <a:pt x="9" y="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398" name="Freeform 14"/>
            <p:cNvSpPr>
              <a:spLocks/>
            </p:cNvSpPr>
            <p:nvPr userDrawn="1"/>
          </p:nvSpPr>
          <p:spPr bwMode="auto">
            <a:xfrm>
              <a:off x="1646" y="2094"/>
              <a:ext cx="47" cy="47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69" y="4"/>
                </a:cxn>
                <a:cxn ang="0">
                  <a:pos x="84" y="17"/>
                </a:cxn>
                <a:cxn ang="0">
                  <a:pos x="93" y="33"/>
                </a:cxn>
                <a:cxn ang="0">
                  <a:pos x="95" y="51"/>
                </a:cxn>
                <a:cxn ang="0">
                  <a:pos x="89" y="69"/>
                </a:cxn>
                <a:cxn ang="0">
                  <a:pos x="78" y="84"/>
                </a:cxn>
                <a:cxn ang="0">
                  <a:pos x="60" y="93"/>
                </a:cxn>
                <a:cxn ang="0">
                  <a:pos x="42" y="95"/>
                </a:cxn>
                <a:cxn ang="0">
                  <a:pos x="26" y="89"/>
                </a:cxn>
                <a:cxn ang="0">
                  <a:pos x="11" y="78"/>
                </a:cxn>
                <a:cxn ang="0">
                  <a:pos x="2" y="62"/>
                </a:cxn>
                <a:cxn ang="0">
                  <a:pos x="0" y="44"/>
                </a:cxn>
                <a:cxn ang="0">
                  <a:pos x="4" y="26"/>
                </a:cxn>
                <a:cxn ang="0">
                  <a:pos x="17" y="11"/>
                </a:cxn>
                <a:cxn ang="0">
                  <a:pos x="33" y="2"/>
                </a:cxn>
                <a:cxn ang="0">
                  <a:pos x="51" y="0"/>
                </a:cxn>
              </a:cxnLst>
              <a:rect l="0" t="0" r="r" b="b"/>
              <a:pathLst>
                <a:path w="95" h="95">
                  <a:moveTo>
                    <a:pt x="51" y="0"/>
                  </a:moveTo>
                  <a:lnTo>
                    <a:pt x="69" y="4"/>
                  </a:lnTo>
                  <a:lnTo>
                    <a:pt x="84" y="17"/>
                  </a:lnTo>
                  <a:lnTo>
                    <a:pt x="93" y="33"/>
                  </a:lnTo>
                  <a:lnTo>
                    <a:pt x="95" y="51"/>
                  </a:lnTo>
                  <a:lnTo>
                    <a:pt x="89" y="69"/>
                  </a:lnTo>
                  <a:lnTo>
                    <a:pt x="78" y="84"/>
                  </a:lnTo>
                  <a:lnTo>
                    <a:pt x="60" y="93"/>
                  </a:lnTo>
                  <a:lnTo>
                    <a:pt x="42" y="95"/>
                  </a:lnTo>
                  <a:lnTo>
                    <a:pt x="26" y="89"/>
                  </a:lnTo>
                  <a:lnTo>
                    <a:pt x="11" y="78"/>
                  </a:lnTo>
                  <a:lnTo>
                    <a:pt x="2" y="62"/>
                  </a:lnTo>
                  <a:lnTo>
                    <a:pt x="0" y="44"/>
                  </a:lnTo>
                  <a:lnTo>
                    <a:pt x="4" y="26"/>
                  </a:lnTo>
                  <a:lnTo>
                    <a:pt x="17" y="11"/>
                  </a:lnTo>
                  <a:lnTo>
                    <a:pt x="33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399" name="Freeform 15"/>
            <p:cNvSpPr>
              <a:spLocks/>
            </p:cNvSpPr>
            <p:nvPr userDrawn="1"/>
          </p:nvSpPr>
          <p:spPr bwMode="auto">
            <a:xfrm>
              <a:off x="1697" y="2138"/>
              <a:ext cx="57" cy="56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81" y="6"/>
                </a:cxn>
                <a:cxn ang="0">
                  <a:pos x="100" y="20"/>
                </a:cxn>
                <a:cxn ang="0">
                  <a:pos x="111" y="40"/>
                </a:cxn>
                <a:cxn ang="0">
                  <a:pos x="114" y="62"/>
                </a:cxn>
                <a:cxn ang="0">
                  <a:pos x="109" y="82"/>
                </a:cxn>
                <a:cxn ang="0">
                  <a:pos x="94" y="100"/>
                </a:cxn>
                <a:cxn ang="0">
                  <a:pos x="74" y="111"/>
                </a:cxn>
                <a:cxn ang="0">
                  <a:pos x="52" y="113"/>
                </a:cxn>
                <a:cxn ang="0">
                  <a:pos x="33" y="107"/>
                </a:cxn>
                <a:cxn ang="0">
                  <a:pos x="14" y="93"/>
                </a:cxn>
                <a:cxn ang="0">
                  <a:pos x="3" y="73"/>
                </a:cxn>
                <a:cxn ang="0">
                  <a:pos x="0" y="53"/>
                </a:cxn>
                <a:cxn ang="0">
                  <a:pos x="5" y="33"/>
                </a:cxn>
                <a:cxn ang="0">
                  <a:pos x="20" y="15"/>
                </a:cxn>
                <a:cxn ang="0">
                  <a:pos x="40" y="4"/>
                </a:cxn>
                <a:cxn ang="0">
                  <a:pos x="62" y="0"/>
                </a:cxn>
              </a:cxnLst>
              <a:rect l="0" t="0" r="r" b="b"/>
              <a:pathLst>
                <a:path w="114" h="113">
                  <a:moveTo>
                    <a:pt x="62" y="0"/>
                  </a:moveTo>
                  <a:lnTo>
                    <a:pt x="81" y="6"/>
                  </a:lnTo>
                  <a:lnTo>
                    <a:pt x="100" y="20"/>
                  </a:lnTo>
                  <a:lnTo>
                    <a:pt x="111" y="40"/>
                  </a:lnTo>
                  <a:lnTo>
                    <a:pt x="114" y="62"/>
                  </a:lnTo>
                  <a:lnTo>
                    <a:pt x="109" y="82"/>
                  </a:lnTo>
                  <a:lnTo>
                    <a:pt x="94" y="100"/>
                  </a:lnTo>
                  <a:lnTo>
                    <a:pt x="74" y="111"/>
                  </a:lnTo>
                  <a:lnTo>
                    <a:pt x="52" y="113"/>
                  </a:lnTo>
                  <a:lnTo>
                    <a:pt x="33" y="107"/>
                  </a:lnTo>
                  <a:lnTo>
                    <a:pt x="14" y="93"/>
                  </a:lnTo>
                  <a:lnTo>
                    <a:pt x="3" y="73"/>
                  </a:lnTo>
                  <a:lnTo>
                    <a:pt x="0" y="53"/>
                  </a:lnTo>
                  <a:lnTo>
                    <a:pt x="5" y="33"/>
                  </a:lnTo>
                  <a:lnTo>
                    <a:pt x="20" y="15"/>
                  </a:lnTo>
                  <a:lnTo>
                    <a:pt x="40" y="4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00" name="Freeform 16"/>
            <p:cNvSpPr>
              <a:spLocks/>
            </p:cNvSpPr>
            <p:nvPr userDrawn="1"/>
          </p:nvSpPr>
          <p:spPr bwMode="auto">
            <a:xfrm>
              <a:off x="1718" y="2214"/>
              <a:ext cx="66" cy="66"/>
            </a:xfrm>
            <a:custGeom>
              <a:avLst/>
              <a:gdLst/>
              <a:ahLst/>
              <a:cxnLst>
                <a:cxn ang="0">
                  <a:pos x="61" y="0"/>
                </a:cxn>
                <a:cxn ang="0">
                  <a:pos x="83" y="2"/>
                </a:cxn>
                <a:cxn ang="0">
                  <a:pos x="101" y="11"/>
                </a:cxn>
                <a:cxn ang="0">
                  <a:pos x="117" y="24"/>
                </a:cxn>
                <a:cxn ang="0">
                  <a:pos x="128" y="42"/>
                </a:cxn>
                <a:cxn ang="0">
                  <a:pos x="132" y="62"/>
                </a:cxn>
                <a:cxn ang="0">
                  <a:pos x="130" y="84"/>
                </a:cxn>
                <a:cxn ang="0">
                  <a:pos x="123" y="102"/>
                </a:cxn>
                <a:cxn ang="0">
                  <a:pos x="108" y="118"/>
                </a:cxn>
                <a:cxn ang="0">
                  <a:pos x="90" y="129"/>
                </a:cxn>
                <a:cxn ang="0">
                  <a:pos x="70" y="133"/>
                </a:cxn>
                <a:cxn ang="0">
                  <a:pos x="50" y="131"/>
                </a:cxn>
                <a:cxn ang="0">
                  <a:pos x="32" y="123"/>
                </a:cxn>
                <a:cxn ang="0">
                  <a:pos x="16" y="109"/>
                </a:cxn>
                <a:cxn ang="0">
                  <a:pos x="5" y="91"/>
                </a:cxn>
                <a:cxn ang="0">
                  <a:pos x="0" y="71"/>
                </a:cxn>
                <a:cxn ang="0">
                  <a:pos x="1" y="51"/>
                </a:cxn>
                <a:cxn ang="0">
                  <a:pos x="10" y="33"/>
                </a:cxn>
                <a:cxn ang="0">
                  <a:pos x="23" y="16"/>
                </a:cxn>
                <a:cxn ang="0">
                  <a:pos x="41" y="5"/>
                </a:cxn>
                <a:cxn ang="0">
                  <a:pos x="61" y="0"/>
                </a:cxn>
              </a:cxnLst>
              <a:rect l="0" t="0" r="r" b="b"/>
              <a:pathLst>
                <a:path w="132" h="133">
                  <a:moveTo>
                    <a:pt x="61" y="0"/>
                  </a:moveTo>
                  <a:lnTo>
                    <a:pt x="83" y="2"/>
                  </a:lnTo>
                  <a:lnTo>
                    <a:pt x="101" y="11"/>
                  </a:lnTo>
                  <a:lnTo>
                    <a:pt x="117" y="24"/>
                  </a:lnTo>
                  <a:lnTo>
                    <a:pt x="128" y="42"/>
                  </a:lnTo>
                  <a:lnTo>
                    <a:pt x="132" y="62"/>
                  </a:lnTo>
                  <a:lnTo>
                    <a:pt x="130" y="84"/>
                  </a:lnTo>
                  <a:lnTo>
                    <a:pt x="123" y="102"/>
                  </a:lnTo>
                  <a:lnTo>
                    <a:pt x="108" y="118"/>
                  </a:lnTo>
                  <a:lnTo>
                    <a:pt x="90" y="129"/>
                  </a:lnTo>
                  <a:lnTo>
                    <a:pt x="70" y="133"/>
                  </a:lnTo>
                  <a:lnTo>
                    <a:pt x="50" y="131"/>
                  </a:lnTo>
                  <a:lnTo>
                    <a:pt x="32" y="123"/>
                  </a:lnTo>
                  <a:lnTo>
                    <a:pt x="16" y="109"/>
                  </a:lnTo>
                  <a:lnTo>
                    <a:pt x="5" y="91"/>
                  </a:lnTo>
                  <a:lnTo>
                    <a:pt x="0" y="71"/>
                  </a:lnTo>
                  <a:lnTo>
                    <a:pt x="1" y="51"/>
                  </a:lnTo>
                  <a:lnTo>
                    <a:pt x="10" y="33"/>
                  </a:lnTo>
                  <a:lnTo>
                    <a:pt x="23" y="16"/>
                  </a:lnTo>
                  <a:lnTo>
                    <a:pt x="41" y="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01" name="Freeform 17"/>
            <p:cNvSpPr>
              <a:spLocks/>
            </p:cNvSpPr>
            <p:nvPr userDrawn="1"/>
          </p:nvSpPr>
          <p:spPr bwMode="auto">
            <a:xfrm>
              <a:off x="1439" y="2076"/>
              <a:ext cx="38" cy="39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47" y="0"/>
                </a:cxn>
                <a:cxn ang="0">
                  <a:pos x="61" y="7"/>
                </a:cxn>
                <a:cxn ang="0">
                  <a:pos x="72" y="18"/>
                </a:cxn>
                <a:cxn ang="0">
                  <a:pos x="76" y="33"/>
                </a:cxn>
                <a:cxn ang="0">
                  <a:pos x="76" y="47"/>
                </a:cxn>
                <a:cxn ang="0">
                  <a:pos x="70" y="62"/>
                </a:cxn>
                <a:cxn ang="0">
                  <a:pos x="60" y="73"/>
                </a:cxn>
                <a:cxn ang="0">
                  <a:pos x="45" y="78"/>
                </a:cxn>
                <a:cxn ang="0">
                  <a:pos x="31" y="78"/>
                </a:cxn>
                <a:cxn ang="0">
                  <a:pos x="16" y="73"/>
                </a:cxn>
                <a:cxn ang="0">
                  <a:pos x="5" y="62"/>
                </a:cxn>
                <a:cxn ang="0">
                  <a:pos x="0" y="47"/>
                </a:cxn>
                <a:cxn ang="0">
                  <a:pos x="0" y="31"/>
                </a:cxn>
                <a:cxn ang="0">
                  <a:pos x="5" y="16"/>
                </a:cxn>
                <a:cxn ang="0">
                  <a:pos x="16" y="5"/>
                </a:cxn>
                <a:cxn ang="0">
                  <a:pos x="31" y="0"/>
                </a:cxn>
              </a:cxnLst>
              <a:rect l="0" t="0" r="r" b="b"/>
              <a:pathLst>
                <a:path w="76" h="78">
                  <a:moveTo>
                    <a:pt x="31" y="0"/>
                  </a:moveTo>
                  <a:lnTo>
                    <a:pt x="47" y="0"/>
                  </a:lnTo>
                  <a:lnTo>
                    <a:pt x="61" y="7"/>
                  </a:lnTo>
                  <a:lnTo>
                    <a:pt x="72" y="18"/>
                  </a:lnTo>
                  <a:lnTo>
                    <a:pt x="76" y="33"/>
                  </a:lnTo>
                  <a:lnTo>
                    <a:pt x="76" y="47"/>
                  </a:lnTo>
                  <a:lnTo>
                    <a:pt x="70" y="62"/>
                  </a:lnTo>
                  <a:lnTo>
                    <a:pt x="60" y="73"/>
                  </a:lnTo>
                  <a:lnTo>
                    <a:pt x="45" y="78"/>
                  </a:lnTo>
                  <a:lnTo>
                    <a:pt x="31" y="78"/>
                  </a:lnTo>
                  <a:lnTo>
                    <a:pt x="16" y="73"/>
                  </a:lnTo>
                  <a:lnTo>
                    <a:pt x="5" y="62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5" y="16"/>
                  </a:lnTo>
                  <a:lnTo>
                    <a:pt x="16" y="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02" name="Freeform 18"/>
            <p:cNvSpPr>
              <a:spLocks/>
            </p:cNvSpPr>
            <p:nvPr userDrawn="1"/>
          </p:nvSpPr>
          <p:spPr bwMode="auto">
            <a:xfrm>
              <a:off x="1493" y="2071"/>
              <a:ext cx="25" cy="25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40" y="5"/>
                </a:cxn>
                <a:cxn ang="0">
                  <a:pos x="49" y="15"/>
                </a:cxn>
                <a:cxn ang="0">
                  <a:pos x="51" y="27"/>
                </a:cxn>
                <a:cxn ang="0">
                  <a:pos x="45" y="40"/>
                </a:cxn>
                <a:cxn ang="0">
                  <a:pos x="36" y="49"/>
                </a:cxn>
                <a:cxn ang="0">
                  <a:pos x="23" y="51"/>
                </a:cxn>
                <a:cxn ang="0">
                  <a:pos x="11" y="47"/>
                </a:cxn>
                <a:cxn ang="0">
                  <a:pos x="2" y="38"/>
                </a:cxn>
                <a:cxn ang="0">
                  <a:pos x="0" y="24"/>
                </a:cxn>
                <a:cxn ang="0">
                  <a:pos x="3" y="11"/>
                </a:cxn>
                <a:cxn ang="0">
                  <a:pos x="14" y="2"/>
                </a:cxn>
                <a:cxn ang="0">
                  <a:pos x="27" y="0"/>
                </a:cxn>
              </a:cxnLst>
              <a:rect l="0" t="0" r="r" b="b"/>
              <a:pathLst>
                <a:path w="51" h="51">
                  <a:moveTo>
                    <a:pt x="27" y="0"/>
                  </a:moveTo>
                  <a:lnTo>
                    <a:pt x="40" y="5"/>
                  </a:lnTo>
                  <a:lnTo>
                    <a:pt x="49" y="15"/>
                  </a:lnTo>
                  <a:lnTo>
                    <a:pt x="51" y="27"/>
                  </a:lnTo>
                  <a:lnTo>
                    <a:pt x="45" y="40"/>
                  </a:lnTo>
                  <a:lnTo>
                    <a:pt x="36" y="49"/>
                  </a:lnTo>
                  <a:lnTo>
                    <a:pt x="23" y="51"/>
                  </a:lnTo>
                  <a:lnTo>
                    <a:pt x="11" y="47"/>
                  </a:lnTo>
                  <a:lnTo>
                    <a:pt x="2" y="38"/>
                  </a:lnTo>
                  <a:lnTo>
                    <a:pt x="0" y="24"/>
                  </a:lnTo>
                  <a:lnTo>
                    <a:pt x="3" y="11"/>
                  </a:lnTo>
                  <a:lnTo>
                    <a:pt x="14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03" name="Freeform 19"/>
            <p:cNvSpPr>
              <a:spLocks/>
            </p:cNvSpPr>
            <p:nvPr userDrawn="1"/>
          </p:nvSpPr>
          <p:spPr bwMode="auto">
            <a:xfrm>
              <a:off x="1371" y="2069"/>
              <a:ext cx="48" cy="4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56" y="0"/>
                </a:cxn>
                <a:cxn ang="0">
                  <a:pos x="74" y="8"/>
                </a:cxn>
                <a:cxn ang="0">
                  <a:pos x="87" y="22"/>
                </a:cxn>
                <a:cxn ang="0">
                  <a:pos x="94" y="39"/>
                </a:cxn>
                <a:cxn ang="0">
                  <a:pos x="94" y="57"/>
                </a:cxn>
                <a:cxn ang="0">
                  <a:pos x="85" y="75"/>
                </a:cxn>
                <a:cxn ang="0">
                  <a:pos x="72" y="88"/>
                </a:cxn>
                <a:cxn ang="0">
                  <a:pos x="54" y="95"/>
                </a:cxn>
                <a:cxn ang="0">
                  <a:pos x="38" y="95"/>
                </a:cxn>
                <a:cxn ang="0">
                  <a:pos x="20" y="88"/>
                </a:cxn>
                <a:cxn ang="0">
                  <a:pos x="7" y="75"/>
                </a:cxn>
                <a:cxn ang="0">
                  <a:pos x="0" y="57"/>
                </a:cxn>
                <a:cxn ang="0">
                  <a:pos x="0" y="39"/>
                </a:cxn>
                <a:cxn ang="0">
                  <a:pos x="7" y="20"/>
                </a:cxn>
                <a:cxn ang="0">
                  <a:pos x="20" y="8"/>
                </a:cxn>
                <a:cxn ang="0">
                  <a:pos x="38" y="0"/>
                </a:cxn>
              </a:cxnLst>
              <a:rect l="0" t="0" r="r" b="b"/>
              <a:pathLst>
                <a:path w="94" h="95">
                  <a:moveTo>
                    <a:pt x="38" y="0"/>
                  </a:moveTo>
                  <a:lnTo>
                    <a:pt x="56" y="0"/>
                  </a:lnTo>
                  <a:lnTo>
                    <a:pt x="74" y="8"/>
                  </a:lnTo>
                  <a:lnTo>
                    <a:pt x="87" y="22"/>
                  </a:lnTo>
                  <a:lnTo>
                    <a:pt x="94" y="39"/>
                  </a:lnTo>
                  <a:lnTo>
                    <a:pt x="94" y="57"/>
                  </a:lnTo>
                  <a:lnTo>
                    <a:pt x="85" y="75"/>
                  </a:lnTo>
                  <a:lnTo>
                    <a:pt x="72" y="88"/>
                  </a:lnTo>
                  <a:lnTo>
                    <a:pt x="54" y="95"/>
                  </a:lnTo>
                  <a:lnTo>
                    <a:pt x="38" y="95"/>
                  </a:lnTo>
                  <a:lnTo>
                    <a:pt x="20" y="88"/>
                  </a:lnTo>
                  <a:lnTo>
                    <a:pt x="7" y="75"/>
                  </a:lnTo>
                  <a:lnTo>
                    <a:pt x="0" y="57"/>
                  </a:lnTo>
                  <a:lnTo>
                    <a:pt x="0" y="39"/>
                  </a:lnTo>
                  <a:lnTo>
                    <a:pt x="7" y="20"/>
                  </a:lnTo>
                  <a:lnTo>
                    <a:pt x="20" y="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04" name="Freeform 20"/>
            <p:cNvSpPr>
              <a:spLocks/>
            </p:cNvSpPr>
            <p:nvPr userDrawn="1"/>
          </p:nvSpPr>
          <p:spPr bwMode="auto">
            <a:xfrm>
              <a:off x="1300" y="2032"/>
              <a:ext cx="55" cy="56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68" y="0"/>
                </a:cxn>
                <a:cxn ang="0">
                  <a:pos x="87" y="9"/>
                </a:cxn>
                <a:cxn ang="0">
                  <a:pos x="104" y="25"/>
                </a:cxn>
                <a:cxn ang="0">
                  <a:pos x="111" y="45"/>
                </a:cxn>
                <a:cxn ang="0">
                  <a:pos x="111" y="69"/>
                </a:cxn>
                <a:cxn ang="0">
                  <a:pos x="102" y="89"/>
                </a:cxn>
                <a:cxn ang="0">
                  <a:pos x="86" y="105"/>
                </a:cxn>
                <a:cxn ang="0">
                  <a:pos x="66" y="113"/>
                </a:cxn>
                <a:cxn ang="0">
                  <a:pos x="44" y="113"/>
                </a:cxn>
                <a:cxn ang="0">
                  <a:pos x="24" y="103"/>
                </a:cxn>
                <a:cxn ang="0">
                  <a:pos x="8" y="87"/>
                </a:cxn>
                <a:cxn ang="0">
                  <a:pos x="0" y="67"/>
                </a:cxn>
                <a:cxn ang="0">
                  <a:pos x="0" y="45"/>
                </a:cxn>
                <a:cxn ang="0">
                  <a:pos x="9" y="24"/>
                </a:cxn>
                <a:cxn ang="0">
                  <a:pos x="26" y="9"/>
                </a:cxn>
                <a:cxn ang="0">
                  <a:pos x="46" y="0"/>
                </a:cxn>
              </a:cxnLst>
              <a:rect l="0" t="0" r="r" b="b"/>
              <a:pathLst>
                <a:path w="111" h="113">
                  <a:moveTo>
                    <a:pt x="46" y="0"/>
                  </a:moveTo>
                  <a:lnTo>
                    <a:pt x="68" y="0"/>
                  </a:lnTo>
                  <a:lnTo>
                    <a:pt x="87" y="9"/>
                  </a:lnTo>
                  <a:lnTo>
                    <a:pt x="104" y="25"/>
                  </a:lnTo>
                  <a:lnTo>
                    <a:pt x="111" y="45"/>
                  </a:lnTo>
                  <a:lnTo>
                    <a:pt x="111" y="69"/>
                  </a:lnTo>
                  <a:lnTo>
                    <a:pt x="102" y="89"/>
                  </a:lnTo>
                  <a:lnTo>
                    <a:pt x="86" y="105"/>
                  </a:lnTo>
                  <a:lnTo>
                    <a:pt x="66" y="113"/>
                  </a:lnTo>
                  <a:lnTo>
                    <a:pt x="44" y="113"/>
                  </a:lnTo>
                  <a:lnTo>
                    <a:pt x="24" y="103"/>
                  </a:lnTo>
                  <a:lnTo>
                    <a:pt x="8" y="87"/>
                  </a:lnTo>
                  <a:lnTo>
                    <a:pt x="0" y="67"/>
                  </a:lnTo>
                  <a:lnTo>
                    <a:pt x="0" y="45"/>
                  </a:lnTo>
                  <a:lnTo>
                    <a:pt x="9" y="24"/>
                  </a:lnTo>
                  <a:lnTo>
                    <a:pt x="26" y="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05" name="Freeform 21"/>
            <p:cNvSpPr>
              <a:spLocks/>
            </p:cNvSpPr>
            <p:nvPr userDrawn="1"/>
          </p:nvSpPr>
          <p:spPr bwMode="auto">
            <a:xfrm>
              <a:off x="1248" y="1957"/>
              <a:ext cx="66" cy="66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85" y="2"/>
                </a:cxn>
                <a:cxn ang="0">
                  <a:pos x="103" y="11"/>
                </a:cxn>
                <a:cxn ang="0">
                  <a:pos x="120" y="26"/>
                </a:cxn>
                <a:cxn ang="0">
                  <a:pos x="129" y="46"/>
                </a:cxn>
                <a:cxn ang="0">
                  <a:pos x="132" y="66"/>
                </a:cxn>
                <a:cxn ang="0">
                  <a:pos x="131" y="86"/>
                </a:cxn>
                <a:cxn ang="0">
                  <a:pos x="122" y="104"/>
                </a:cxn>
                <a:cxn ang="0">
                  <a:pos x="107" y="120"/>
                </a:cxn>
                <a:cxn ang="0">
                  <a:pos x="87" y="129"/>
                </a:cxn>
                <a:cxn ang="0">
                  <a:pos x="67" y="133"/>
                </a:cxn>
                <a:cxn ang="0">
                  <a:pos x="47" y="131"/>
                </a:cxn>
                <a:cxn ang="0">
                  <a:pos x="29" y="122"/>
                </a:cxn>
                <a:cxn ang="0">
                  <a:pos x="13" y="107"/>
                </a:cxn>
                <a:cxn ang="0">
                  <a:pos x="4" y="89"/>
                </a:cxn>
                <a:cxn ang="0">
                  <a:pos x="0" y="69"/>
                </a:cxn>
                <a:cxn ang="0">
                  <a:pos x="2" y="49"/>
                </a:cxn>
                <a:cxn ang="0">
                  <a:pos x="11" y="29"/>
                </a:cxn>
                <a:cxn ang="0">
                  <a:pos x="25" y="13"/>
                </a:cxn>
                <a:cxn ang="0">
                  <a:pos x="45" y="4"/>
                </a:cxn>
                <a:cxn ang="0">
                  <a:pos x="65" y="0"/>
                </a:cxn>
              </a:cxnLst>
              <a:rect l="0" t="0" r="r" b="b"/>
              <a:pathLst>
                <a:path w="132" h="133">
                  <a:moveTo>
                    <a:pt x="65" y="0"/>
                  </a:moveTo>
                  <a:lnTo>
                    <a:pt x="85" y="2"/>
                  </a:lnTo>
                  <a:lnTo>
                    <a:pt x="103" y="11"/>
                  </a:lnTo>
                  <a:lnTo>
                    <a:pt x="120" y="26"/>
                  </a:lnTo>
                  <a:lnTo>
                    <a:pt x="129" y="46"/>
                  </a:lnTo>
                  <a:lnTo>
                    <a:pt x="132" y="66"/>
                  </a:lnTo>
                  <a:lnTo>
                    <a:pt x="131" y="86"/>
                  </a:lnTo>
                  <a:lnTo>
                    <a:pt x="122" y="104"/>
                  </a:lnTo>
                  <a:lnTo>
                    <a:pt x="107" y="120"/>
                  </a:lnTo>
                  <a:lnTo>
                    <a:pt x="87" y="129"/>
                  </a:lnTo>
                  <a:lnTo>
                    <a:pt x="67" y="133"/>
                  </a:lnTo>
                  <a:lnTo>
                    <a:pt x="47" y="131"/>
                  </a:lnTo>
                  <a:lnTo>
                    <a:pt x="29" y="122"/>
                  </a:lnTo>
                  <a:lnTo>
                    <a:pt x="13" y="107"/>
                  </a:lnTo>
                  <a:lnTo>
                    <a:pt x="4" y="89"/>
                  </a:lnTo>
                  <a:lnTo>
                    <a:pt x="0" y="69"/>
                  </a:lnTo>
                  <a:lnTo>
                    <a:pt x="2" y="49"/>
                  </a:lnTo>
                  <a:lnTo>
                    <a:pt x="11" y="29"/>
                  </a:lnTo>
                  <a:lnTo>
                    <a:pt x="25" y="13"/>
                  </a:lnTo>
                  <a:lnTo>
                    <a:pt x="45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06" name="Freeform 22"/>
            <p:cNvSpPr>
              <a:spLocks/>
            </p:cNvSpPr>
            <p:nvPr userDrawn="1"/>
          </p:nvSpPr>
          <p:spPr bwMode="auto">
            <a:xfrm>
              <a:off x="1471" y="1997"/>
              <a:ext cx="38" cy="39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47" y="0"/>
                </a:cxn>
                <a:cxn ang="0">
                  <a:pos x="62" y="7"/>
                </a:cxn>
                <a:cxn ang="0">
                  <a:pos x="73" y="18"/>
                </a:cxn>
                <a:cxn ang="0">
                  <a:pos x="76" y="33"/>
                </a:cxn>
                <a:cxn ang="0">
                  <a:pos x="76" y="47"/>
                </a:cxn>
                <a:cxn ang="0">
                  <a:pos x="71" y="62"/>
                </a:cxn>
                <a:cxn ang="0">
                  <a:pos x="60" y="73"/>
                </a:cxn>
                <a:cxn ang="0">
                  <a:pos x="46" y="78"/>
                </a:cxn>
                <a:cxn ang="0">
                  <a:pos x="29" y="78"/>
                </a:cxn>
                <a:cxn ang="0">
                  <a:pos x="15" y="71"/>
                </a:cxn>
                <a:cxn ang="0">
                  <a:pos x="6" y="60"/>
                </a:cxn>
                <a:cxn ang="0">
                  <a:pos x="0" y="46"/>
                </a:cxn>
                <a:cxn ang="0">
                  <a:pos x="0" y="31"/>
                </a:cxn>
                <a:cxn ang="0">
                  <a:pos x="7" y="16"/>
                </a:cxn>
                <a:cxn ang="0">
                  <a:pos x="18" y="6"/>
                </a:cxn>
                <a:cxn ang="0">
                  <a:pos x="31" y="0"/>
                </a:cxn>
              </a:cxnLst>
              <a:rect l="0" t="0" r="r" b="b"/>
              <a:pathLst>
                <a:path w="76" h="78">
                  <a:moveTo>
                    <a:pt x="31" y="0"/>
                  </a:moveTo>
                  <a:lnTo>
                    <a:pt x="47" y="0"/>
                  </a:lnTo>
                  <a:lnTo>
                    <a:pt x="62" y="7"/>
                  </a:lnTo>
                  <a:lnTo>
                    <a:pt x="73" y="18"/>
                  </a:lnTo>
                  <a:lnTo>
                    <a:pt x="76" y="33"/>
                  </a:lnTo>
                  <a:lnTo>
                    <a:pt x="76" y="47"/>
                  </a:lnTo>
                  <a:lnTo>
                    <a:pt x="71" y="62"/>
                  </a:lnTo>
                  <a:lnTo>
                    <a:pt x="60" y="73"/>
                  </a:lnTo>
                  <a:lnTo>
                    <a:pt x="46" y="78"/>
                  </a:lnTo>
                  <a:lnTo>
                    <a:pt x="29" y="78"/>
                  </a:lnTo>
                  <a:lnTo>
                    <a:pt x="15" y="71"/>
                  </a:lnTo>
                  <a:lnTo>
                    <a:pt x="6" y="60"/>
                  </a:lnTo>
                  <a:lnTo>
                    <a:pt x="0" y="46"/>
                  </a:lnTo>
                  <a:lnTo>
                    <a:pt x="0" y="31"/>
                  </a:lnTo>
                  <a:lnTo>
                    <a:pt x="7" y="16"/>
                  </a:lnTo>
                  <a:lnTo>
                    <a:pt x="18" y="6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07" name="Freeform 23"/>
            <p:cNvSpPr>
              <a:spLocks/>
            </p:cNvSpPr>
            <p:nvPr userDrawn="1"/>
          </p:nvSpPr>
          <p:spPr bwMode="auto">
            <a:xfrm>
              <a:off x="1506" y="2043"/>
              <a:ext cx="25" cy="2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31" y="0"/>
                </a:cxn>
                <a:cxn ang="0">
                  <a:pos x="42" y="7"/>
                </a:cxn>
                <a:cxn ang="0">
                  <a:pos x="49" y="16"/>
                </a:cxn>
                <a:cxn ang="0">
                  <a:pos x="49" y="31"/>
                </a:cxn>
                <a:cxn ang="0">
                  <a:pos x="43" y="41"/>
                </a:cxn>
                <a:cxn ang="0">
                  <a:pos x="33" y="49"/>
                </a:cxn>
                <a:cxn ang="0">
                  <a:pos x="20" y="49"/>
                </a:cxn>
                <a:cxn ang="0">
                  <a:pos x="7" y="41"/>
                </a:cxn>
                <a:cxn ang="0">
                  <a:pos x="0" y="32"/>
                </a:cxn>
                <a:cxn ang="0">
                  <a:pos x="0" y="18"/>
                </a:cxn>
                <a:cxn ang="0">
                  <a:pos x="7" y="7"/>
                </a:cxn>
                <a:cxn ang="0">
                  <a:pos x="16" y="0"/>
                </a:cxn>
              </a:cxnLst>
              <a:rect l="0" t="0" r="r" b="b"/>
              <a:pathLst>
                <a:path w="49" h="49">
                  <a:moveTo>
                    <a:pt x="16" y="0"/>
                  </a:moveTo>
                  <a:lnTo>
                    <a:pt x="31" y="0"/>
                  </a:lnTo>
                  <a:lnTo>
                    <a:pt x="42" y="7"/>
                  </a:lnTo>
                  <a:lnTo>
                    <a:pt x="49" y="16"/>
                  </a:lnTo>
                  <a:lnTo>
                    <a:pt x="49" y="31"/>
                  </a:lnTo>
                  <a:lnTo>
                    <a:pt x="43" y="41"/>
                  </a:lnTo>
                  <a:lnTo>
                    <a:pt x="33" y="49"/>
                  </a:lnTo>
                  <a:lnTo>
                    <a:pt x="20" y="49"/>
                  </a:lnTo>
                  <a:lnTo>
                    <a:pt x="7" y="41"/>
                  </a:lnTo>
                  <a:lnTo>
                    <a:pt x="0" y="32"/>
                  </a:lnTo>
                  <a:lnTo>
                    <a:pt x="0" y="18"/>
                  </a:lnTo>
                  <a:lnTo>
                    <a:pt x="7" y="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08" name="Freeform 24"/>
            <p:cNvSpPr>
              <a:spLocks/>
            </p:cNvSpPr>
            <p:nvPr userDrawn="1"/>
          </p:nvSpPr>
          <p:spPr bwMode="auto">
            <a:xfrm>
              <a:off x="1447" y="1932"/>
              <a:ext cx="47" cy="4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58" y="0"/>
                </a:cxn>
                <a:cxn ang="0">
                  <a:pos x="75" y="8"/>
                </a:cxn>
                <a:cxn ang="0">
                  <a:pos x="87" y="20"/>
                </a:cxn>
                <a:cxn ang="0">
                  <a:pos x="95" y="38"/>
                </a:cxn>
                <a:cxn ang="0">
                  <a:pos x="93" y="58"/>
                </a:cxn>
                <a:cxn ang="0">
                  <a:pos x="85" y="75"/>
                </a:cxn>
                <a:cxn ang="0">
                  <a:pos x="73" y="87"/>
                </a:cxn>
                <a:cxn ang="0">
                  <a:pos x="55" y="95"/>
                </a:cxn>
                <a:cxn ang="0">
                  <a:pos x="37" y="93"/>
                </a:cxn>
                <a:cxn ang="0">
                  <a:pos x="20" y="86"/>
                </a:cxn>
                <a:cxn ang="0">
                  <a:pos x="7" y="73"/>
                </a:cxn>
                <a:cxn ang="0">
                  <a:pos x="0" y="55"/>
                </a:cxn>
                <a:cxn ang="0">
                  <a:pos x="0" y="37"/>
                </a:cxn>
                <a:cxn ang="0">
                  <a:pos x="7" y="20"/>
                </a:cxn>
                <a:cxn ang="0">
                  <a:pos x="20" y="8"/>
                </a:cxn>
                <a:cxn ang="0">
                  <a:pos x="38" y="0"/>
                </a:cxn>
              </a:cxnLst>
              <a:rect l="0" t="0" r="r" b="b"/>
              <a:pathLst>
                <a:path w="95" h="95">
                  <a:moveTo>
                    <a:pt x="38" y="0"/>
                  </a:moveTo>
                  <a:lnTo>
                    <a:pt x="58" y="0"/>
                  </a:lnTo>
                  <a:lnTo>
                    <a:pt x="75" y="8"/>
                  </a:lnTo>
                  <a:lnTo>
                    <a:pt x="87" y="20"/>
                  </a:lnTo>
                  <a:lnTo>
                    <a:pt x="95" y="38"/>
                  </a:lnTo>
                  <a:lnTo>
                    <a:pt x="93" y="58"/>
                  </a:lnTo>
                  <a:lnTo>
                    <a:pt x="85" y="75"/>
                  </a:lnTo>
                  <a:lnTo>
                    <a:pt x="73" y="87"/>
                  </a:lnTo>
                  <a:lnTo>
                    <a:pt x="55" y="95"/>
                  </a:lnTo>
                  <a:lnTo>
                    <a:pt x="37" y="93"/>
                  </a:lnTo>
                  <a:lnTo>
                    <a:pt x="20" y="86"/>
                  </a:lnTo>
                  <a:lnTo>
                    <a:pt x="7" y="73"/>
                  </a:lnTo>
                  <a:lnTo>
                    <a:pt x="0" y="55"/>
                  </a:lnTo>
                  <a:lnTo>
                    <a:pt x="0" y="37"/>
                  </a:lnTo>
                  <a:lnTo>
                    <a:pt x="7" y="20"/>
                  </a:lnTo>
                  <a:lnTo>
                    <a:pt x="20" y="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09" name="Freeform 25"/>
            <p:cNvSpPr>
              <a:spLocks/>
            </p:cNvSpPr>
            <p:nvPr userDrawn="1"/>
          </p:nvSpPr>
          <p:spPr bwMode="auto">
            <a:xfrm>
              <a:off x="1448" y="1853"/>
              <a:ext cx="55" cy="56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69" y="0"/>
                </a:cxn>
                <a:cxn ang="0">
                  <a:pos x="89" y="9"/>
                </a:cxn>
                <a:cxn ang="0">
                  <a:pos x="103" y="26"/>
                </a:cxn>
                <a:cxn ang="0">
                  <a:pos x="111" y="46"/>
                </a:cxn>
                <a:cxn ang="0">
                  <a:pos x="111" y="67"/>
                </a:cxn>
                <a:cxn ang="0">
                  <a:pos x="102" y="87"/>
                </a:cxn>
                <a:cxn ang="0">
                  <a:pos x="85" y="104"/>
                </a:cxn>
                <a:cxn ang="0">
                  <a:pos x="65" y="111"/>
                </a:cxn>
                <a:cxn ang="0">
                  <a:pos x="44" y="111"/>
                </a:cxn>
                <a:cxn ang="0">
                  <a:pos x="24" y="102"/>
                </a:cxn>
                <a:cxn ang="0">
                  <a:pos x="7" y="86"/>
                </a:cxn>
                <a:cxn ang="0">
                  <a:pos x="0" y="66"/>
                </a:cxn>
                <a:cxn ang="0">
                  <a:pos x="0" y="42"/>
                </a:cxn>
                <a:cxn ang="0">
                  <a:pos x="9" y="22"/>
                </a:cxn>
                <a:cxn ang="0">
                  <a:pos x="25" y="8"/>
                </a:cxn>
                <a:cxn ang="0">
                  <a:pos x="45" y="0"/>
                </a:cxn>
              </a:cxnLst>
              <a:rect l="0" t="0" r="r" b="b"/>
              <a:pathLst>
                <a:path w="111" h="111">
                  <a:moveTo>
                    <a:pt x="45" y="0"/>
                  </a:moveTo>
                  <a:lnTo>
                    <a:pt x="69" y="0"/>
                  </a:lnTo>
                  <a:lnTo>
                    <a:pt x="89" y="9"/>
                  </a:lnTo>
                  <a:lnTo>
                    <a:pt x="103" y="26"/>
                  </a:lnTo>
                  <a:lnTo>
                    <a:pt x="111" y="46"/>
                  </a:lnTo>
                  <a:lnTo>
                    <a:pt x="111" y="67"/>
                  </a:lnTo>
                  <a:lnTo>
                    <a:pt x="102" y="87"/>
                  </a:lnTo>
                  <a:lnTo>
                    <a:pt x="85" y="104"/>
                  </a:lnTo>
                  <a:lnTo>
                    <a:pt x="65" y="111"/>
                  </a:lnTo>
                  <a:lnTo>
                    <a:pt x="44" y="111"/>
                  </a:lnTo>
                  <a:lnTo>
                    <a:pt x="24" y="102"/>
                  </a:lnTo>
                  <a:lnTo>
                    <a:pt x="7" y="86"/>
                  </a:lnTo>
                  <a:lnTo>
                    <a:pt x="0" y="66"/>
                  </a:lnTo>
                  <a:lnTo>
                    <a:pt x="0" y="42"/>
                  </a:lnTo>
                  <a:lnTo>
                    <a:pt x="9" y="22"/>
                  </a:lnTo>
                  <a:lnTo>
                    <a:pt x="25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10" name="Freeform 26"/>
            <p:cNvSpPr>
              <a:spLocks/>
            </p:cNvSpPr>
            <p:nvPr userDrawn="1"/>
          </p:nvSpPr>
          <p:spPr bwMode="auto">
            <a:xfrm>
              <a:off x="1490" y="1779"/>
              <a:ext cx="67" cy="66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82" y="2"/>
                </a:cxn>
                <a:cxn ang="0">
                  <a:pos x="102" y="10"/>
                </a:cxn>
                <a:cxn ang="0">
                  <a:pos x="118" y="22"/>
                </a:cxn>
                <a:cxn ang="0">
                  <a:pos x="129" y="40"/>
                </a:cxn>
                <a:cxn ang="0">
                  <a:pos x="135" y="60"/>
                </a:cxn>
                <a:cxn ang="0">
                  <a:pos x="133" y="82"/>
                </a:cxn>
                <a:cxn ang="0">
                  <a:pos x="122" y="106"/>
                </a:cxn>
                <a:cxn ang="0">
                  <a:pos x="104" y="122"/>
                </a:cxn>
                <a:cxn ang="0">
                  <a:pos x="80" y="133"/>
                </a:cxn>
                <a:cxn ang="0">
                  <a:pos x="53" y="131"/>
                </a:cxn>
                <a:cxn ang="0">
                  <a:pos x="33" y="124"/>
                </a:cxn>
                <a:cxn ang="0">
                  <a:pos x="17" y="111"/>
                </a:cxn>
                <a:cxn ang="0">
                  <a:pos x="6" y="93"/>
                </a:cxn>
                <a:cxn ang="0">
                  <a:pos x="0" y="73"/>
                </a:cxn>
                <a:cxn ang="0">
                  <a:pos x="2" y="51"/>
                </a:cxn>
                <a:cxn ang="0">
                  <a:pos x="13" y="28"/>
                </a:cxn>
                <a:cxn ang="0">
                  <a:pos x="31" y="10"/>
                </a:cxn>
                <a:cxn ang="0">
                  <a:pos x="55" y="0"/>
                </a:cxn>
              </a:cxnLst>
              <a:rect l="0" t="0" r="r" b="b"/>
              <a:pathLst>
                <a:path w="135" h="133">
                  <a:moveTo>
                    <a:pt x="55" y="0"/>
                  </a:moveTo>
                  <a:lnTo>
                    <a:pt x="82" y="2"/>
                  </a:lnTo>
                  <a:lnTo>
                    <a:pt x="102" y="10"/>
                  </a:lnTo>
                  <a:lnTo>
                    <a:pt x="118" y="22"/>
                  </a:lnTo>
                  <a:lnTo>
                    <a:pt x="129" y="40"/>
                  </a:lnTo>
                  <a:lnTo>
                    <a:pt x="135" y="60"/>
                  </a:lnTo>
                  <a:lnTo>
                    <a:pt x="133" y="82"/>
                  </a:lnTo>
                  <a:lnTo>
                    <a:pt x="122" y="106"/>
                  </a:lnTo>
                  <a:lnTo>
                    <a:pt x="104" y="122"/>
                  </a:lnTo>
                  <a:lnTo>
                    <a:pt x="80" y="133"/>
                  </a:lnTo>
                  <a:lnTo>
                    <a:pt x="53" y="131"/>
                  </a:lnTo>
                  <a:lnTo>
                    <a:pt x="33" y="124"/>
                  </a:lnTo>
                  <a:lnTo>
                    <a:pt x="17" y="111"/>
                  </a:lnTo>
                  <a:lnTo>
                    <a:pt x="6" y="93"/>
                  </a:lnTo>
                  <a:lnTo>
                    <a:pt x="0" y="73"/>
                  </a:lnTo>
                  <a:lnTo>
                    <a:pt x="2" y="51"/>
                  </a:lnTo>
                  <a:lnTo>
                    <a:pt x="13" y="28"/>
                  </a:lnTo>
                  <a:lnTo>
                    <a:pt x="31" y="1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11" name="Freeform 27"/>
            <p:cNvSpPr>
              <a:spLocks/>
            </p:cNvSpPr>
            <p:nvPr userDrawn="1"/>
          </p:nvSpPr>
          <p:spPr bwMode="auto">
            <a:xfrm>
              <a:off x="1523" y="2137"/>
              <a:ext cx="40" cy="40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59" y="5"/>
                </a:cxn>
                <a:cxn ang="0">
                  <a:pos x="70" y="16"/>
                </a:cxn>
                <a:cxn ang="0">
                  <a:pos x="78" y="29"/>
                </a:cxn>
                <a:cxn ang="0">
                  <a:pos x="79" y="45"/>
                </a:cxn>
                <a:cxn ang="0">
                  <a:pos x="74" y="59"/>
                </a:cxn>
                <a:cxn ang="0">
                  <a:pos x="63" y="70"/>
                </a:cxn>
                <a:cxn ang="0">
                  <a:pos x="50" y="78"/>
                </a:cxn>
                <a:cxn ang="0">
                  <a:pos x="34" y="79"/>
                </a:cxn>
                <a:cxn ang="0">
                  <a:pos x="20" y="74"/>
                </a:cxn>
                <a:cxn ang="0">
                  <a:pos x="9" y="63"/>
                </a:cxn>
                <a:cxn ang="0">
                  <a:pos x="1" y="50"/>
                </a:cxn>
                <a:cxn ang="0">
                  <a:pos x="0" y="34"/>
                </a:cxn>
                <a:cxn ang="0">
                  <a:pos x="5" y="20"/>
                </a:cxn>
                <a:cxn ang="0">
                  <a:pos x="16" y="9"/>
                </a:cxn>
                <a:cxn ang="0">
                  <a:pos x="29" y="1"/>
                </a:cxn>
                <a:cxn ang="0">
                  <a:pos x="45" y="0"/>
                </a:cxn>
              </a:cxnLst>
              <a:rect l="0" t="0" r="r" b="b"/>
              <a:pathLst>
                <a:path w="79" h="79">
                  <a:moveTo>
                    <a:pt x="45" y="0"/>
                  </a:moveTo>
                  <a:lnTo>
                    <a:pt x="59" y="5"/>
                  </a:lnTo>
                  <a:lnTo>
                    <a:pt x="70" y="16"/>
                  </a:lnTo>
                  <a:lnTo>
                    <a:pt x="78" y="29"/>
                  </a:lnTo>
                  <a:lnTo>
                    <a:pt x="79" y="45"/>
                  </a:lnTo>
                  <a:lnTo>
                    <a:pt x="74" y="59"/>
                  </a:lnTo>
                  <a:lnTo>
                    <a:pt x="63" y="70"/>
                  </a:lnTo>
                  <a:lnTo>
                    <a:pt x="50" y="78"/>
                  </a:lnTo>
                  <a:lnTo>
                    <a:pt x="34" y="79"/>
                  </a:lnTo>
                  <a:lnTo>
                    <a:pt x="20" y="74"/>
                  </a:lnTo>
                  <a:lnTo>
                    <a:pt x="9" y="63"/>
                  </a:lnTo>
                  <a:lnTo>
                    <a:pt x="1" y="50"/>
                  </a:lnTo>
                  <a:lnTo>
                    <a:pt x="0" y="34"/>
                  </a:lnTo>
                  <a:lnTo>
                    <a:pt x="5" y="20"/>
                  </a:lnTo>
                  <a:lnTo>
                    <a:pt x="16" y="9"/>
                  </a:lnTo>
                  <a:lnTo>
                    <a:pt x="29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12" name="Freeform 28"/>
            <p:cNvSpPr>
              <a:spLocks/>
            </p:cNvSpPr>
            <p:nvPr userDrawn="1"/>
          </p:nvSpPr>
          <p:spPr bwMode="auto">
            <a:xfrm>
              <a:off x="1515" y="2099"/>
              <a:ext cx="25" cy="26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8" y="4"/>
                </a:cxn>
                <a:cxn ang="0">
                  <a:pos x="47" y="13"/>
                </a:cxn>
                <a:cxn ang="0">
                  <a:pos x="51" y="26"/>
                </a:cxn>
                <a:cxn ang="0">
                  <a:pos x="47" y="38"/>
                </a:cxn>
                <a:cxn ang="0">
                  <a:pos x="38" y="47"/>
                </a:cxn>
                <a:cxn ang="0">
                  <a:pos x="26" y="51"/>
                </a:cxn>
                <a:cxn ang="0">
                  <a:pos x="13" y="47"/>
                </a:cxn>
                <a:cxn ang="0">
                  <a:pos x="4" y="38"/>
                </a:cxn>
                <a:cxn ang="0">
                  <a:pos x="0" y="26"/>
                </a:cxn>
                <a:cxn ang="0">
                  <a:pos x="4" y="13"/>
                </a:cxn>
                <a:cxn ang="0">
                  <a:pos x="13" y="4"/>
                </a:cxn>
                <a:cxn ang="0">
                  <a:pos x="26" y="0"/>
                </a:cxn>
              </a:cxnLst>
              <a:rect l="0" t="0" r="r" b="b"/>
              <a:pathLst>
                <a:path w="51" h="51">
                  <a:moveTo>
                    <a:pt x="26" y="0"/>
                  </a:moveTo>
                  <a:lnTo>
                    <a:pt x="38" y="4"/>
                  </a:lnTo>
                  <a:lnTo>
                    <a:pt x="47" y="13"/>
                  </a:lnTo>
                  <a:lnTo>
                    <a:pt x="51" y="26"/>
                  </a:lnTo>
                  <a:lnTo>
                    <a:pt x="47" y="38"/>
                  </a:lnTo>
                  <a:lnTo>
                    <a:pt x="38" y="47"/>
                  </a:lnTo>
                  <a:lnTo>
                    <a:pt x="26" y="51"/>
                  </a:lnTo>
                  <a:lnTo>
                    <a:pt x="13" y="47"/>
                  </a:lnTo>
                  <a:lnTo>
                    <a:pt x="4" y="38"/>
                  </a:lnTo>
                  <a:lnTo>
                    <a:pt x="0" y="26"/>
                  </a:lnTo>
                  <a:lnTo>
                    <a:pt x="4" y="13"/>
                  </a:lnTo>
                  <a:lnTo>
                    <a:pt x="13" y="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13" name="Freeform 29"/>
            <p:cNvSpPr>
              <a:spLocks/>
            </p:cNvSpPr>
            <p:nvPr userDrawn="1"/>
          </p:nvSpPr>
          <p:spPr bwMode="auto">
            <a:xfrm>
              <a:off x="1521" y="2197"/>
              <a:ext cx="47" cy="47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71" y="8"/>
                </a:cxn>
                <a:cxn ang="0">
                  <a:pos x="85" y="20"/>
                </a:cxn>
                <a:cxn ang="0">
                  <a:pos x="92" y="37"/>
                </a:cxn>
                <a:cxn ang="0">
                  <a:pos x="94" y="55"/>
                </a:cxn>
                <a:cxn ang="0">
                  <a:pos x="89" y="73"/>
                </a:cxn>
                <a:cxn ang="0">
                  <a:pos x="76" y="86"/>
                </a:cxn>
                <a:cxn ang="0">
                  <a:pos x="60" y="95"/>
                </a:cxn>
                <a:cxn ang="0">
                  <a:pos x="42" y="95"/>
                </a:cxn>
                <a:cxn ang="0">
                  <a:pos x="24" y="89"/>
                </a:cxn>
                <a:cxn ang="0">
                  <a:pos x="9" y="77"/>
                </a:cxn>
                <a:cxn ang="0">
                  <a:pos x="0" y="60"/>
                </a:cxn>
                <a:cxn ang="0">
                  <a:pos x="0" y="42"/>
                </a:cxn>
                <a:cxn ang="0">
                  <a:pos x="5" y="24"/>
                </a:cxn>
                <a:cxn ang="0">
                  <a:pos x="18" y="9"/>
                </a:cxn>
                <a:cxn ang="0">
                  <a:pos x="34" y="2"/>
                </a:cxn>
                <a:cxn ang="0">
                  <a:pos x="53" y="0"/>
                </a:cxn>
              </a:cxnLst>
              <a:rect l="0" t="0" r="r" b="b"/>
              <a:pathLst>
                <a:path w="94" h="95">
                  <a:moveTo>
                    <a:pt x="53" y="0"/>
                  </a:moveTo>
                  <a:lnTo>
                    <a:pt x="71" y="8"/>
                  </a:lnTo>
                  <a:lnTo>
                    <a:pt x="85" y="20"/>
                  </a:lnTo>
                  <a:lnTo>
                    <a:pt x="92" y="37"/>
                  </a:lnTo>
                  <a:lnTo>
                    <a:pt x="94" y="55"/>
                  </a:lnTo>
                  <a:lnTo>
                    <a:pt x="89" y="73"/>
                  </a:lnTo>
                  <a:lnTo>
                    <a:pt x="76" y="86"/>
                  </a:lnTo>
                  <a:lnTo>
                    <a:pt x="60" y="95"/>
                  </a:lnTo>
                  <a:lnTo>
                    <a:pt x="42" y="95"/>
                  </a:lnTo>
                  <a:lnTo>
                    <a:pt x="24" y="89"/>
                  </a:lnTo>
                  <a:lnTo>
                    <a:pt x="9" y="77"/>
                  </a:lnTo>
                  <a:lnTo>
                    <a:pt x="0" y="60"/>
                  </a:lnTo>
                  <a:lnTo>
                    <a:pt x="0" y="42"/>
                  </a:lnTo>
                  <a:lnTo>
                    <a:pt x="5" y="24"/>
                  </a:lnTo>
                  <a:lnTo>
                    <a:pt x="18" y="9"/>
                  </a:lnTo>
                  <a:lnTo>
                    <a:pt x="34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14" name="Freeform 30"/>
            <p:cNvSpPr>
              <a:spLocks/>
            </p:cNvSpPr>
            <p:nvPr userDrawn="1"/>
          </p:nvSpPr>
          <p:spPr bwMode="auto">
            <a:xfrm>
              <a:off x="1489" y="2263"/>
              <a:ext cx="56" cy="56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86" y="7"/>
                </a:cxn>
                <a:cxn ang="0">
                  <a:pos x="102" y="22"/>
                </a:cxn>
                <a:cxn ang="0">
                  <a:pos x="111" y="42"/>
                </a:cxn>
                <a:cxn ang="0">
                  <a:pos x="113" y="64"/>
                </a:cxn>
                <a:cxn ang="0">
                  <a:pos x="106" y="85"/>
                </a:cxn>
                <a:cxn ang="0">
                  <a:pos x="95" y="100"/>
                </a:cxn>
                <a:cxn ang="0">
                  <a:pos x="80" y="109"/>
                </a:cxn>
                <a:cxn ang="0">
                  <a:pos x="64" y="113"/>
                </a:cxn>
                <a:cxn ang="0">
                  <a:pos x="46" y="113"/>
                </a:cxn>
                <a:cxn ang="0">
                  <a:pos x="30" y="105"/>
                </a:cxn>
                <a:cxn ang="0">
                  <a:pos x="13" y="91"/>
                </a:cxn>
                <a:cxn ang="0">
                  <a:pos x="2" y="73"/>
                </a:cxn>
                <a:cxn ang="0">
                  <a:pos x="0" y="51"/>
                </a:cxn>
                <a:cxn ang="0">
                  <a:pos x="8" y="29"/>
                </a:cxn>
                <a:cxn ang="0">
                  <a:pos x="22" y="13"/>
                </a:cxn>
                <a:cxn ang="0">
                  <a:pos x="42" y="2"/>
                </a:cxn>
                <a:cxn ang="0">
                  <a:pos x="64" y="0"/>
                </a:cxn>
              </a:cxnLst>
              <a:rect l="0" t="0" r="r" b="b"/>
              <a:pathLst>
                <a:path w="113" h="113">
                  <a:moveTo>
                    <a:pt x="64" y="0"/>
                  </a:moveTo>
                  <a:lnTo>
                    <a:pt x="86" y="7"/>
                  </a:lnTo>
                  <a:lnTo>
                    <a:pt x="102" y="22"/>
                  </a:lnTo>
                  <a:lnTo>
                    <a:pt x="111" y="42"/>
                  </a:lnTo>
                  <a:lnTo>
                    <a:pt x="113" y="64"/>
                  </a:lnTo>
                  <a:lnTo>
                    <a:pt x="106" y="85"/>
                  </a:lnTo>
                  <a:lnTo>
                    <a:pt x="95" y="100"/>
                  </a:lnTo>
                  <a:lnTo>
                    <a:pt x="80" y="109"/>
                  </a:lnTo>
                  <a:lnTo>
                    <a:pt x="64" y="113"/>
                  </a:lnTo>
                  <a:lnTo>
                    <a:pt x="46" y="113"/>
                  </a:lnTo>
                  <a:lnTo>
                    <a:pt x="30" y="105"/>
                  </a:lnTo>
                  <a:lnTo>
                    <a:pt x="13" y="91"/>
                  </a:lnTo>
                  <a:lnTo>
                    <a:pt x="2" y="73"/>
                  </a:lnTo>
                  <a:lnTo>
                    <a:pt x="0" y="51"/>
                  </a:lnTo>
                  <a:lnTo>
                    <a:pt x="8" y="29"/>
                  </a:lnTo>
                  <a:lnTo>
                    <a:pt x="22" y="13"/>
                  </a:lnTo>
                  <a:lnTo>
                    <a:pt x="42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15" name="Freeform 31"/>
            <p:cNvSpPr>
              <a:spLocks/>
            </p:cNvSpPr>
            <p:nvPr userDrawn="1"/>
          </p:nvSpPr>
          <p:spPr bwMode="auto">
            <a:xfrm>
              <a:off x="1418" y="2310"/>
              <a:ext cx="67" cy="66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80" y="2"/>
                </a:cxn>
                <a:cxn ang="0">
                  <a:pos x="100" y="10"/>
                </a:cxn>
                <a:cxn ang="0">
                  <a:pos x="116" y="22"/>
                </a:cxn>
                <a:cxn ang="0">
                  <a:pos x="129" y="40"/>
                </a:cxn>
                <a:cxn ang="0">
                  <a:pos x="134" y="60"/>
                </a:cxn>
                <a:cxn ang="0">
                  <a:pos x="133" y="80"/>
                </a:cxn>
                <a:cxn ang="0">
                  <a:pos x="125" y="100"/>
                </a:cxn>
                <a:cxn ang="0">
                  <a:pos x="113" y="117"/>
                </a:cxn>
                <a:cxn ang="0">
                  <a:pos x="95" y="128"/>
                </a:cxn>
                <a:cxn ang="0">
                  <a:pos x="75" y="133"/>
                </a:cxn>
                <a:cxn ang="0">
                  <a:pos x="55" y="131"/>
                </a:cxn>
                <a:cxn ang="0">
                  <a:pos x="35" y="124"/>
                </a:cxn>
                <a:cxn ang="0">
                  <a:pos x="18" y="111"/>
                </a:cxn>
                <a:cxn ang="0">
                  <a:pos x="6" y="93"/>
                </a:cxn>
                <a:cxn ang="0">
                  <a:pos x="0" y="73"/>
                </a:cxn>
                <a:cxn ang="0">
                  <a:pos x="2" y="53"/>
                </a:cxn>
                <a:cxn ang="0">
                  <a:pos x="9" y="33"/>
                </a:cxn>
                <a:cxn ang="0">
                  <a:pos x="22" y="17"/>
                </a:cxn>
                <a:cxn ang="0">
                  <a:pos x="40" y="6"/>
                </a:cxn>
                <a:cxn ang="0">
                  <a:pos x="60" y="0"/>
                </a:cxn>
              </a:cxnLst>
              <a:rect l="0" t="0" r="r" b="b"/>
              <a:pathLst>
                <a:path w="134" h="133">
                  <a:moveTo>
                    <a:pt x="60" y="0"/>
                  </a:moveTo>
                  <a:lnTo>
                    <a:pt x="80" y="2"/>
                  </a:lnTo>
                  <a:lnTo>
                    <a:pt x="100" y="10"/>
                  </a:lnTo>
                  <a:lnTo>
                    <a:pt x="116" y="22"/>
                  </a:lnTo>
                  <a:lnTo>
                    <a:pt x="129" y="40"/>
                  </a:lnTo>
                  <a:lnTo>
                    <a:pt x="134" y="60"/>
                  </a:lnTo>
                  <a:lnTo>
                    <a:pt x="133" y="80"/>
                  </a:lnTo>
                  <a:lnTo>
                    <a:pt x="125" y="100"/>
                  </a:lnTo>
                  <a:lnTo>
                    <a:pt x="113" y="117"/>
                  </a:lnTo>
                  <a:lnTo>
                    <a:pt x="95" y="128"/>
                  </a:lnTo>
                  <a:lnTo>
                    <a:pt x="75" y="133"/>
                  </a:lnTo>
                  <a:lnTo>
                    <a:pt x="55" y="131"/>
                  </a:lnTo>
                  <a:lnTo>
                    <a:pt x="35" y="124"/>
                  </a:lnTo>
                  <a:lnTo>
                    <a:pt x="18" y="111"/>
                  </a:lnTo>
                  <a:lnTo>
                    <a:pt x="6" y="93"/>
                  </a:lnTo>
                  <a:lnTo>
                    <a:pt x="0" y="73"/>
                  </a:lnTo>
                  <a:lnTo>
                    <a:pt x="2" y="53"/>
                  </a:lnTo>
                  <a:lnTo>
                    <a:pt x="9" y="33"/>
                  </a:lnTo>
                  <a:lnTo>
                    <a:pt x="22" y="17"/>
                  </a:lnTo>
                  <a:lnTo>
                    <a:pt x="40" y="6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16" name="Freeform 32"/>
            <p:cNvSpPr>
              <a:spLocks/>
            </p:cNvSpPr>
            <p:nvPr userDrawn="1"/>
          </p:nvSpPr>
          <p:spPr bwMode="auto">
            <a:xfrm>
              <a:off x="1608" y="2042"/>
              <a:ext cx="19" cy="1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31" y="4"/>
                </a:cxn>
                <a:cxn ang="0">
                  <a:pos x="35" y="7"/>
                </a:cxn>
                <a:cxn ang="0">
                  <a:pos x="38" y="18"/>
                </a:cxn>
                <a:cxn ang="0">
                  <a:pos x="36" y="24"/>
                </a:cxn>
                <a:cxn ang="0">
                  <a:pos x="33" y="29"/>
                </a:cxn>
                <a:cxn ang="0">
                  <a:pos x="29" y="33"/>
                </a:cxn>
                <a:cxn ang="0">
                  <a:pos x="24" y="36"/>
                </a:cxn>
                <a:cxn ang="0">
                  <a:pos x="13" y="36"/>
                </a:cxn>
                <a:cxn ang="0">
                  <a:pos x="7" y="33"/>
                </a:cxn>
                <a:cxn ang="0">
                  <a:pos x="4" y="29"/>
                </a:cxn>
                <a:cxn ang="0">
                  <a:pos x="0" y="18"/>
                </a:cxn>
                <a:cxn ang="0">
                  <a:pos x="2" y="13"/>
                </a:cxn>
                <a:cxn ang="0">
                  <a:pos x="6" y="7"/>
                </a:cxn>
                <a:cxn ang="0">
                  <a:pos x="9" y="4"/>
                </a:cxn>
                <a:cxn ang="0">
                  <a:pos x="13" y="2"/>
                </a:cxn>
                <a:cxn ang="0">
                  <a:pos x="20" y="0"/>
                </a:cxn>
              </a:cxnLst>
              <a:rect l="0" t="0" r="r" b="b"/>
              <a:pathLst>
                <a:path w="38" h="36">
                  <a:moveTo>
                    <a:pt x="20" y="0"/>
                  </a:moveTo>
                  <a:lnTo>
                    <a:pt x="31" y="4"/>
                  </a:lnTo>
                  <a:lnTo>
                    <a:pt x="35" y="7"/>
                  </a:lnTo>
                  <a:lnTo>
                    <a:pt x="38" y="18"/>
                  </a:ln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6"/>
                  </a:lnTo>
                  <a:lnTo>
                    <a:pt x="13" y="36"/>
                  </a:lnTo>
                  <a:lnTo>
                    <a:pt x="7" y="33"/>
                  </a:lnTo>
                  <a:lnTo>
                    <a:pt x="4" y="29"/>
                  </a:lnTo>
                  <a:lnTo>
                    <a:pt x="0" y="18"/>
                  </a:lnTo>
                  <a:lnTo>
                    <a:pt x="2" y="13"/>
                  </a:lnTo>
                  <a:lnTo>
                    <a:pt x="6" y="7"/>
                  </a:lnTo>
                  <a:lnTo>
                    <a:pt x="9" y="4"/>
                  </a:lnTo>
                  <a:lnTo>
                    <a:pt x="13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17" name="Freeform 33"/>
            <p:cNvSpPr>
              <a:spLocks/>
            </p:cNvSpPr>
            <p:nvPr userDrawn="1"/>
          </p:nvSpPr>
          <p:spPr bwMode="auto">
            <a:xfrm>
              <a:off x="1593" y="2056"/>
              <a:ext cx="11" cy="1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5" y="0"/>
                </a:cxn>
                <a:cxn ang="0">
                  <a:pos x="20" y="4"/>
                </a:cxn>
                <a:cxn ang="0">
                  <a:pos x="24" y="11"/>
                </a:cxn>
                <a:cxn ang="0">
                  <a:pos x="22" y="16"/>
                </a:cxn>
                <a:cxn ang="0">
                  <a:pos x="20" y="20"/>
                </a:cxn>
                <a:cxn ang="0">
                  <a:pos x="13" y="24"/>
                </a:cxn>
                <a:cxn ang="0">
                  <a:pos x="8" y="24"/>
                </a:cxn>
                <a:cxn ang="0">
                  <a:pos x="0" y="16"/>
                </a:cxn>
                <a:cxn ang="0">
                  <a:pos x="0" y="7"/>
                </a:cxn>
                <a:cxn ang="0">
                  <a:pos x="2" y="4"/>
                </a:cxn>
                <a:cxn ang="0">
                  <a:pos x="6" y="0"/>
                </a:cxn>
              </a:cxnLst>
              <a:rect l="0" t="0" r="r" b="b"/>
              <a:pathLst>
                <a:path w="24" h="24">
                  <a:moveTo>
                    <a:pt x="6" y="0"/>
                  </a:moveTo>
                  <a:lnTo>
                    <a:pt x="15" y="0"/>
                  </a:lnTo>
                  <a:lnTo>
                    <a:pt x="20" y="4"/>
                  </a:lnTo>
                  <a:lnTo>
                    <a:pt x="24" y="11"/>
                  </a:lnTo>
                  <a:lnTo>
                    <a:pt x="22" y="16"/>
                  </a:lnTo>
                  <a:lnTo>
                    <a:pt x="20" y="20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0" y="16"/>
                  </a:lnTo>
                  <a:lnTo>
                    <a:pt x="0" y="7"/>
                  </a:lnTo>
                  <a:lnTo>
                    <a:pt x="2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18" name="Freeform 34"/>
            <p:cNvSpPr>
              <a:spLocks/>
            </p:cNvSpPr>
            <p:nvPr userDrawn="1"/>
          </p:nvSpPr>
          <p:spPr bwMode="auto">
            <a:xfrm>
              <a:off x="1635" y="2033"/>
              <a:ext cx="22" cy="23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9" y="2"/>
                </a:cxn>
                <a:cxn ang="0">
                  <a:pos x="38" y="9"/>
                </a:cxn>
                <a:cxn ang="0">
                  <a:pos x="43" y="18"/>
                </a:cxn>
                <a:cxn ang="0">
                  <a:pos x="43" y="31"/>
                </a:cxn>
                <a:cxn ang="0">
                  <a:pos x="36" y="40"/>
                </a:cxn>
                <a:cxn ang="0">
                  <a:pos x="27" y="45"/>
                </a:cxn>
                <a:cxn ang="0">
                  <a:pos x="14" y="43"/>
                </a:cxn>
                <a:cxn ang="0">
                  <a:pos x="3" y="36"/>
                </a:cxn>
                <a:cxn ang="0">
                  <a:pos x="1" y="29"/>
                </a:cxn>
                <a:cxn ang="0">
                  <a:pos x="0" y="23"/>
                </a:cxn>
                <a:cxn ang="0">
                  <a:pos x="1" y="16"/>
                </a:cxn>
                <a:cxn ang="0">
                  <a:pos x="9" y="5"/>
                </a:cxn>
                <a:cxn ang="0">
                  <a:pos x="16" y="2"/>
                </a:cxn>
                <a:cxn ang="0">
                  <a:pos x="21" y="0"/>
                </a:cxn>
              </a:cxnLst>
              <a:rect l="0" t="0" r="r" b="b"/>
              <a:pathLst>
                <a:path w="43" h="45">
                  <a:moveTo>
                    <a:pt x="21" y="0"/>
                  </a:moveTo>
                  <a:lnTo>
                    <a:pt x="29" y="2"/>
                  </a:lnTo>
                  <a:lnTo>
                    <a:pt x="38" y="9"/>
                  </a:lnTo>
                  <a:lnTo>
                    <a:pt x="43" y="18"/>
                  </a:lnTo>
                  <a:lnTo>
                    <a:pt x="43" y="31"/>
                  </a:lnTo>
                  <a:lnTo>
                    <a:pt x="36" y="40"/>
                  </a:lnTo>
                  <a:lnTo>
                    <a:pt x="27" y="45"/>
                  </a:lnTo>
                  <a:lnTo>
                    <a:pt x="14" y="43"/>
                  </a:lnTo>
                  <a:lnTo>
                    <a:pt x="3" y="36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6"/>
                  </a:lnTo>
                  <a:lnTo>
                    <a:pt x="9" y="5"/>
                  </a:lnTo>
                  <a:lnTo>
                    <a:pt x="16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19" name="Freeform 35"/>
            <p:cNvSpPr>
              <a:spLocks/>
            </p:cNvSpPr>
            <p:nvPr userDrawn="1"/>
          </p:nvSpPr>
          <p:spPr bwMode="auto">
            <a:xfrm>
              <a:off x="1667" y="2037"/>
              <a:ext cx="26" cy="27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4" y="2"/>
                </a:cxn>
                <a:cxn ang="0">
                  <a:pos x="47" y="9"/>
                </a:cxn>
                <a:cxn ang="0">
                  <a:pos x="53" y="22"/>
                </a:cxn>
                <a:cxn ang="0">
                  <a:pos x="51" y="34"/>
                </a:cxn>
                <a:cxn ang="0">
                  <a:pos x="44" y="47"/>
                </a:cxn>
                <a:cxn ang="0">
                  <a:pos x="31" y="52"/>
                </a:cxn>
                <a:cxn ang="0">
                  <a:pos x="18" y="51"/>
                </a:cxn>
                <a:cxn ang="0">
                  <a:pos x="5" y="43"/>
                </a:cxn>
                <a:cxn ang="0">
                  <a:pos x="0" y="33"/>
                </a:cxn>
                <a:cxn ang="0">
                  <a:pos x="2" y="18"/>
                </a:cxn>
                <a:cxn ang="0">
                  <a:pos x="9" y="5"/>
                </a:cxn>
                <a:cxn ang="0">
                  <a:pos x="22" y="0"/>
                </a:cxn>
              </a:cxnLst>
              <a:rect l="0" t="0" r="r" b="b"/>
              <a:pathLst>
                <a:path w="53" h="52">
                  <a:moveTo>
                    <a:pt x="22" y="0"/>
                  </a:moveTo>
                  <a:lnTo>
                    <a:pt x="34" y="2"/>
                  </a:lnTo>
                  <a:lnTo>
                    <a:pt x="47" y="9"/>
                  </a:lnTo>
                  <a:lnTo>
                    <a:pt x="53" y="22"/>
                  </a:lnTo>
                  <a:lnTo>
                    <a:pt x="51" y="34"/>
                  </a:lnTo>
                  <a:lnTo>
                    <a:pt x="44" y="47"/>
                  </a:lnTo>
                  <a:lnTo>
                    <a:pt x="31" y="52"/>
                  </a:lnTo>
                  <a:lnTo>
                    <a:pt x="18" y="51"/>
                  </a:lnTo>
                  <a:lnTo>
                    <a:pt x="5" y="43"/>
                  </a:lnTo>
                  <a:lnTo>
                    <a:pt x="0" y="33"/>
                  </a:lnTo>
                  <a:lnTo>
                    <a:pt x="2" y="18"/>
                  </a:lnTo>
                  <a:lnTo>
                    <a:pt x="9" y="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20" name="Freeform 36"/>
            <p:cNvSpPr>
              <a:spLocks/>
            </p:cNvSpPr>
            <p:nvPr userDrawn="1"/>
          </p:nvSpPr>
          <p:spPr bwMode="auto">
            <a:xfrm>
              <a:off x="1694" y="2061"/>
              <a:ext cx="30" cy="3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0" y="2"/>
                </a:cxn>
                <a:cxn ang="0">
                  <a:pos x="55" y="11"/>
                </a:cxn>
                <a:cxn ang="0">
                  <a:pos x="60" y="24"/>
                </a:cxn>
                <a:cxn ang="0">
                  <a:pos x="60" y="40"/>
                </a:cxn>
                <a:cxn ang="0">
                  <a:pos x="55" y="51"/>
                </a:cxn>
                <a:cxn ang="0">
                  <a:pos x="44" y="58"/>
                </a:cxn>
                <a:cxn ang="0">
                  <a:pos x="33" y="60"/>
                </a:cxn>
                <a:cxn ang="0">
                  <a:pos x="20" y="58"/>
                </a:cxn>
                <a:cxn ang="0">
                  <a:pos x="8" y="49"/>
                </a:cxn>
                <a:cxn ang="0">
                  <a:pos x="0" y="36"/>
                </a:cxn>
                <a:cxn ang="0">
                  <a:pos x="2" y="20"/>
                </a:cxn>
                <a:cxn ang="0">
                  <a:pos x="11" y="7"/>
                </a:cxn>
                <a:cxn ang="0">
                  <a:pos x="24" y="0"/>
                </a:cxn>
              </a:cxnLst>
              <a:rect l="0" t="0" r="r" b="b"/>
              <a:pathLst>
                <a:path w="60" h="60">
                  <a:moveTo>
                    <a:pt x="24" y="0"/>
                  </a:moveTo>
                  <a:lnTo>
                    <a:pt x="40" y="2"/>
                  </a:lnTo>
                  <a:lnTo>
                    <a:pt x="55" y="11"/>
                  </a:lnTo>
                  <a:lnTo>
                    <a:pt x="60" y="24"/>
                  </a:lnTo>
                  <a:lnTo>
                    <a:pt x="60" y="40"/>
                  </a:lnTo>
                  <a:lnTo>
                    <a:pt x="55" y="51"/>
                  </a:lnTo>
                  <a:lnTo>
                    <a:pt x="44" y="58"/>
                  </a:lnTo>
                  <a:lnTo>
                    <a:pt x="33" y="60"/>
                  </a:lnTo>
                  <a:lnTo>
                    <a:pt x="20" y="58"/>
                  </a:lnTo>
                  <a:lnTo>
                    <a:pt x="8" y="49"/>
                  </a:lnTo>
                  <a:lnTo>
                    <a:pt x="0" y="36"/>
                  </a:lnTo>
                  <a:lnTo>
                    <a:pt x="2" y="20"/>
                  </a:lnTo>
                  <a:lnTo>
                    <a:pt x="11" y="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21" name="Freeform 37"/>
            <p:cNvSpPr>
              <a:spLocks/>
            </p:cNvSpPr>
            <p:nvPr userDrawn="1"/>
          </p:nvSpPr>
          <p:spPr bwMode="auto">
            <a:xfrm>
              <a:off x="1588" y="2137"/>
              <a:ext cx="18" cy="1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6" y="1"/>
                </a:cxn>
                <a:cxn ang="0">
                  <a:pos x="31" y="5"/>
                </a:cxn>
                <a:cxn ang="0">
                  <a:pos x="35" y="10"/>
                </a:cxn>
                <a:cxn ang="0">
                  <a:pos x="36" y="18"/>
                </a:cxn>
                <a:cxn ang="0">
                  <a:pos x="33" y="29"/>
                </a:cxn>
                <a:cxn ang="0">
                  <a:pos x="29" y="32"/>
                </a:cxn>
                <a:cxn ang="0">
                  <a:pos x="24" y="36"/>
                </a:cxn>
                <a:cxn ang="0">
                  <a:pos x="13" y="36"/>
                </a:cxn>
                <a:cxn ang="0">
                  <a:pos x="7" y="32"/>
                </a:cxn>
                <a:cxn ang="0">
                  <a:pos x="4" y="29"/>
                </a:cxn>
                <a:cxn ang="0">
                  <a:pos x="0" y="23"/>
                </a:cxn>
                <a:cxn ang="0">
                  <a:pos x="0" y="12"/>
                </a:cxn>
                <a:cxn ang="0">
                  <a:pos x="4" y="7"/>
                </a:cxn>
                <a:cxn ang="0">
                  <a:pos x="7" y="3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26" y="1"/>
                  </a:lnTo>
                  <a:lnTo>
                    <a:pt x="31" y="5"/>
                  </a:lnTo>
                  <a:lnTo>
                    <a:pt x="35" y="10"/>
                  </a:lnTo>
                  <a:lnTo>
                    <a:pt x="36" y="18"/>
                  </a:lnTo>
                  <a:lnTo>
                    <a:pt x="33" y="29"/>
                  </a:lnTo>
                  <a:lnTo>
                    <a:pt x="29" y="32"/>
                  </a:lnTo>
                  <a:lnTo>
                    <a:pt x="24" y="36"/>
                  </a:lnTo>
                  <a:lnTo>
                    <a:pt x="13" y="36"/>
                  </a:lnTo>
                  <a:lnTo>
                    <a:pt x="7" y="32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4" y="7"/>
                  </a:lnTo>
                  <a:lnTo>
                    <a:pt x="7" y="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22" name="Freeform 38"/>
            <p:cNvSpPr>
              <a:spLocks/>
            </p:cNvSpPr>
            <p:nvPr userDrawn="1"/>
          </p:nvSpPr>
          <p:spPr bwMode="auto">
            <a:xfrm>
              <a:off x="1574" y="2126"/>
              <a:ext cx="12" cy="12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6" y="2"/>
                </a:cxn>
                <a:cxn ang="0">
                  <a:pos x="20" y="3"/>
                </a:cxn>
                <a:cxn ang="0">
                  <a:pos x="24" y="11"/>
                </a:cxn>
                <a:cxn ang="0">
                  <a:pos x="22" y="16"/>
                </a:cxn>
                <a:cxn ang="0">
                  <a:pos x="20" y="20"/>
                </a:cxn>
                <a:cxn ang="0">
                  <a:pos x="16" y="22"/>
                </a:cxn>
                <a:cxn ang="0">
                  <a:pos x="11" y="23"/>
                </a:cxn>
                <a:cxn ang="0">
                  <a:pos x="4" y="20"/>
                </a:cxn>
                <a:cxn ang="0">
                  <a:pos x="2" y="16"/>
                </a:cxn>
                <a:cxn ang="0">
                  <a:pos x="0" y="11"/>
                </a:cxn>
                <a:cxn ang="0">
                  <a:pos x="4" y="3"/>
                </a:cxn>
                <a:cxn ang="0">
                  <a:pos x="11" y="0"/>
                </a:cxn>
              </a:cxnLst>
              <a:rect l="0" t="0" r="r" b="b"/>
              <a:pathLst>
                <a:path w="24" h="23">
                  <a:moveTo>
                    <a:pt x="11" y="0"/>
                  </a:moveTo>
                  <a:lnTo>
                    <a:pt x="16" y="2"/>
                  </a:lnTo>
                  <a:lnTo>
                    <a:pt x="20" y="3"/>
                  </a:lnTo>
                  <a:lnTo>
                    <a:pt x="24" y="11"/>
                  </a:lnTo>
                  <a:lnTo>
                    <a:pt x="22" y="16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1" y="23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4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23" name="Freeform 39"/>
            <p:cNvSpPr>
              <a:spLocks/>
            </p:cNvSpPr>
            <p:nvPr userDrawn="1"/>
          </p:nvSpPr>
          <p:spPr bwMode="auto">
            <a:xfrm>
              <a:off x="1602" y="2161"/>
              <a:ext cx="21" cy="22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9" y="2"/>
                </a:cxn>
                <a:cxn ang="0">
                  <a:pos x="35" y="3"/>
                </a:cxn>
                <a:cxn ang="0">
                  <a:pos x="40" y="9"/>
                </a:cxn>
                <a:cxn ang="0">
                  <a:pos x="42" y="14"/>
                </a:cxn>
                <a:cxn ang="0">
                  <a:pos x="44" y="22"/>
                </a:cxn>
                <a:cxn ang="0">
                  <a:pos x="42" y="29"/>
                </a:cxn>
                <a:cxn ang="0">
                  <a:pos x="40" y="34"/>
                </a:cxn>
                <a:cxn ang="0">
                  <a:pos x="35" y="40"/>
                </a:cxn>
                <a:cxn ang="0">
                  <a:pos x="29" y="41"/>
                </a:cxn>
                <a:cxn ang="0">
                  <a:pos x="22" y="43"/>
                </a:cxn>
                <a:cxn ang="0">
                  <a:pos x="15" y="41"/>
                </a:cxn>
                <a:cxn ang="0">
                  <a:pos x="9" y="40"/>
                </a:cxn>
                <a:cxn ang="0">
                  <a:pos x="4" y="34"/>
                </a:cxn>
                <a:cxn ang="0">
                  <a:pos x="2" y="29"/>
                </a:cxn>
                <a:cxn ang="0">
                  <a:pos x="0" y="22"/>
                </a:cxn>
                <a:cxn ang="0">
                  <a:pos x="2" y="14"/>
                </a:cxn>
                <a:cxn ang="0">
                  <a:pos x="4" y="9"/>
                </a:cxn>
                <a:cxn ang="0">
                  <a:pos x="9" y="3"/>
                </a:cxn>
                <a:cxn ang="0">
                  <a:pos x="15" y="2"/>
                </a:cxn>
                <a:cxn ang="0">
                  <a:pos x="22" y="0"/>
                </a:cxn>
              </a:cxnLst>
              <a:rect l="0" t="0" r="r" b="b"/>
              <a:pathLst>
                <a:path w="44" h="43">
                  <a:moveTo>
                    <a:pt x="22" y="0"/>
                  </a:moveTo>
                  <a:lnTo>
                    <a:pt x="29" y="2"/>
                  </a:lnTo>
                  <a:lnTo>
                    <a:pt x="35" y="3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4" y="22"/>
                  </a:lnTo>
                  <a:lnTo>
                    <a:pt x="42" y="29"/>
                  </a:lnTo>
                  <a:lnTo>
                    <a:pt x="40" y="34"/>
                  </a:lnTo>
                  <a:lnTo>
                    <a:pt x="35" y="40"/>
                  </a:lnTo>
                  <a:lnTo>
                    <a:pt x="29" y="41"/>
                  </a:lnTo>
                  <a:lnTo>
                    <a:pt x="22" y="43"/>
                  </a:lnTo>
                  <a:lnTo>
                    <a:pt x="15" y="41"/>
                  </a:lnTo>
                  <a:lnTo>
                    <a:pt x="9" y="40"/>
                  </a:lnTo>
                  <a:lnTo>
                    <a:pt x="4" y="34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4" y="9"/>
                  </a:lnTo>
                  <a:lnTo>
                    <a:pt x="9" y="3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24" name="Freeform 40"/>
            <p:cNvSpPr>
              <a:spLocks/>
            </p:cNvSpPr>
            <p:nvPr userDrawn="1"/>
          </p:nvSpPr>
          <p:spPr bwMode="auto">
            <a:xfrm>
              <a:off x="1604" y="2193"/>
              <a:ext cx="27" cy="26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4" y="2"/>
                </a:cxn>
                <a:cxn ang="0">
                  <a:pos x="42" y="6"/>
                </a:cxn>
                <a:cxn ang="0">
                  <a:pos x="47" y="11"/>
                </a:cxn>
                <a:cxn ang="0">
                  <a:pos x="51" y="18"/>
                </a:cxn>
                <a:cxn ang="0">
                  <a:pos x="52" y="28"/>
                </a:cxn>
                <a:cxn ang="0">
                  <a:pos x="51" y="37"/>
                </a:cxn>
                <a:cxn ang="0">
                  <a:pos x="47" y="42"/>
                </a:cxn>
                <a:cxn ang="0">
                  <a:pos x="40" y="47"/>
                </a:cxn>
                <a:cxn ang="0">
                  <a:pos x="34" y="51"/>
                </a:cxn>
                <a:cxn ang="0">
                  <a:pos x="25" y="53"/>
                </a:cxn>
                <a:cxn ang="0">
                  <a:pos x="18" y="51"/>
                </a:cxn>
                <a:cxn ang="0">
                  <a:pos x="13" y="49"/>
                </a:cxn>
                <a:cxn ang="0">
                  <a:pos x="7" y="46"/>
                </a:cxn>
                <a:cxn ang="0">
                  <a:pos x="3" y="40"/>
                </a:cxn>
                <a:cxn ang="0">
                  <a:pos x="0" y="33"/>
                </a:cxn>
                <a:cxn ang="0">
                  <a:pos x="0" y="20"/>
                </a:cxn>
                <a:cxn ang="0">
                  <a:pos x="7" y="9"/>
                </a:cxn>
                <a:cxn ang="0">
                  <a:pos x="13" y="4"/>
                </a:cxn>
                <a:cxn ang="0">
                  <a:pos x="18" y="2"/>
                </a:cxn>
                <a:cxn ang="0">
                  <a:pos x="25" y="0"/>
                </a:cxn>
              </a:cxnLst>
              <a:rect l="0" t="0" r="r" b="b"/>
              <a:pathLst>
                <a:path w="52" h="53">
                  <a:moveTo>
                    <a:pt x="25" y="0"/>
                  </a:moveTo>
                  <a:lnTo>
                    <a:pt x="34" y="2"/>
                  </a:lnTo>
                  <a:lnTo>
                    <a:pt x="42" y="6"/>
                  </a:lnTo>
                  <a:lnTo>
                    <a:pt x="47" y="11"/>
                  </a:lnTo>
                  <a:lnTo>
                    <a:pt x="51" y="18"/>
                  </a:lnTo>
                  <a:lnTo>
                    <a:pt x="52" y="28"/>
                  </a:lnTo>
                  <a:lnTo>
                    <a:pt x="51" y="37"/>
                  </a:lnTo>
                  <a:lnTo>
                    <a:pt x="47" y="42"/>
                  </a:lnTo>
                  <a:lnTo>
                    <a:pt x="40" y="47"/>
                  </a:lnTo>
                  <a:lnTo>
                    <a:pt x="34" y="51"/>
                  </a:lnTo>
                  <a:lnTo>
                    <a:pt x="25" y="53"/>
                  </a:lnTo>
                  <a:lnTo>
                    <a:pt x="18" y="51"/>
                  </a:lnTo>
                  <a:lnTo>
                    <a:pt x="13" y="49"/>
                  </a:lnTo>
                  <a:lnTo>
                    <a:pt x="7" y="46"/>
                  </a:lnTo>
                  <a:lnTo>
                    <a:pt x="3" y="40"/>
                  </a:lnTo>
                  <a:lnTo>
                    <a:pt x="0" y="33"/>
                  </a:lnTo>
                  <a:lnTo>
                    <a:pt x="0" y="20"/>
                  </a:lnTo>
                  <a:lnTo>
                    <a:pt x="7" y="9"/>
                  </a:lnTo>
                  <a:lnTo>
                    <a:pt x="13" y="4"/>
                  </a:lnTo>
                  <a:lnTo>
                    <a:pt x="18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25" name="Freeform 41"/>
            <p:cNvSpPr>
              <a:spLocks/>
            </p:cNvSpPr>
            <p:nvPr userDrawn="1"/>
          </p:nvSpPr>
          <p:spPr bwMode="auto">
            <a:xfrm>
              <a:off x="1587" y="2226"/>
              <a:ext cx="31" cy="31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46" y="4"/>
                </a:cxn>
                <a:cxn ang="0">
                  <a:pos x="58" y="17"/>
                </a:cxn>
                <a:cxn ang="0">
                  <a:pos x="62" y="31"/>
                </a:cxn>
                <a:cxn ang="0">
                  <a:pos x="58" y="46"/>
                </a:cxn>
                <a:cxn ang="0">
                  <a:pos x="46" y="59"/>
                </a:cxn>
                <a:cxn ang="0">
                  <a:pos x="31" y="62"/>
                </a:cxn>
                <a:cxn ang="0">
                  <a:pos x="17" y="59"/>
                </a:cxn>
                <a:cxn ang="0">
                  <a:pos x="4" y="46"/>
                </a:cxn>
                <a:cxn ang="0">
                  <a:pos x="0" y="31"/>
                </a:cxn>
                <a:cxn ang="0">
                  <a:pos x="4" y="17"/>
                </a:cxn>
                <a:cxn ang="0">
                  <a:pos x="17" y="4"/>
                </a:cxn>
                <a:cxn ang="0">
                  <a:pos x="31" y="0"/>
                </a:cxn>
              </a:cxnLst>
              <a:rect l="0" t="0" r="r" b="b"/>
              <a:pathLst>
                <a:path w="62" h="62">
                  <a:moveTo>
                    <a:pt x="31" y="0"/>
                  </a:moveTo>
                  <a:lnTo>
                    <a:pt x="46" y="4"/>
                  </a:lnTo>
                  <a:lnTo>
                    <a:pt x="58" y="17"/>
                  </a:lnTo>
                  <a:lnTo>
                    <a:pt x="62" y="31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31" y="62"/>
                  </a:lnTo>
                  <a:lnTo>
                    <a:pt x="17" y="59"/>
                  </a:lnTo>
                  <a:lnTo>
                    <a:pt x="4" y="46"/>
                  </a:lnTo>
                  <a:lnTo>
                    <a:pt x="0" y="31"/>
                  </a:lnTo>
                  <a:lnTo>
                    <a:pt x="4" y="17"/>
                  </a:lnTo>
                  <a:lnTo>
                    <a:pt x="17" y="4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26" name="Freeform 42"/>
            <p:cNvSpPr>
              <a:spLocks/>
            </p:cNvSpPr>
            <p:nvPr userDrawn="1"/>
          </p:nvSpPr>
          <p:spPr bwMode="auto">
            <a:xfrm>
              <a:off x="1481" y="2137"/>
              <a:ext cx="19" cy="1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3" y="5"/>
                </a:cxn>
                <a:cxn ang="0">
                  <a:pos x="36" y="10"/>
                </a:cxn>
                <a:cxn ang="0">
                  <a:pos x="38" y="16"/>
                </a:cxn>
                <a:cxn ang="0">
                  <a:pos x="38" y="21"/>
                </a:cxn>
                <a:cxn ang="0">
                  <a:pos x="35" y="27"/>
                </a:cxn>
                <a:cxn ang="0">
                  <a:pos x="33" y="30"/>
                </a:cxn>
                <a:cxn ang="0">
                  <a:pos x="27" y="34"/>
                </a:cxn>
                <a:cxn ang="0">
                  <a:pos x="22" y="36"/>
                </a:cxn>
                <a:cxn ang="0">
                  <a:pos x="16" y="36"/>
                </a:cxn>
                <a:cxn ang="0">
                  <a:pos x="11" y="32"/>
                </a:cxn>
                <a:cxn ang="0">
                  <a:pos x="6" y="30"/>
                </a:cxn>
                <a:cxn ang="0">
                  <a:pos x="2" y="25"/>
                </a:cxn>
                <a:cxn ang="0">
                  <a:pos x="0" y="20"/>
                </a:cxn>
                <a:cxn ang="0">
                  <a:pos x="0" y="14"/>
                </a:cxn>
                <a:cxn ang="0">
                  <a:pos x="4" y="9"/>
                </a:cxn>
                <a:cxn ang="0">
                  <a:pos x="6" y="5"/>
                </a:cxn>
                <a:cxn ang="0">
                  <a:pos x="11" y="1"/>
                </a:cxn>
                <a:cxn ang="0">
                  <a:pos x="16" y="0"/>
                </a:cxn>
              </a:cxnLst>
              <a:rect l="0" t="0" r="r" b="b"/>
              <a:pathLst>
                <a:path w="38" h="36">
                  <a:moveTo>
                    <a:pt x="16" y="0"/>
                  </a:moveTo>
                  <a:lnTo>
                    <a:pt x="22" y="0"/>
                  </a:lnTo>
                  <a:lnTo>
                    <a:pt x="27" y="1"/>
                  </a:lnTo>
                  <a:lnTo>
                    <a:pt x="33" y="5"/>
                  </a:lnTo>
                  <a:lnTo>
                    <a:pt x="36" y="10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5" y="27"/>
                  </a:lnTo>
                  <a:lnTo>
                    <a:pt x="33" y="30"/>
                  </a:lnTo>
                  <a:lnTo>
                    <a:pt x="27" y="34"/>
                  </a:lnTo>
                  <a:lnTo>
                    <a:pt x="22" y="36"/>
                  </a:lnTo>
                  <a:lnTo>
                    <a:pt x="16" y="36"/>
                  </a:lnTo>
                  <a:lnTo>
                    <a:pt x="11" y="32"/>
                  </a:lnTo>
                  <a:lnTo>
                    <a:pt x="6" y="30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4" y="9"/>
                  </a:lnTo>
                  <a:lnTo>
                    <a:pt x="6" y="5"/>
                  </a:lnTo>
                  <a:lnTo>
                    <a:pt x="11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27" name="Freeform 43"/>
            <p:cNvSpPr>
              <a:spLocks/>
            </p:cNvSpPr>
            <p:nvPr userDrawn="1"/>
          </p:nvSpPr>
          <p:spPr bwMode="auto">
            <a:xfrm>
              <a:off x="1491" y="2119"/>
              <a:ext cx="11" cy="1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5" y="0"/>
                </a:cxn>
                <a:cxn ang="0">
                  <a:pos x="22" y="7"/>
                </a:cxn>
                <a:cxn ang="0">
                  <a:pos x="22" y="17"/>
                </a:cxn>
                <a:cxn ang="0">
                  <a:pos x="20" y="20"/>
                </a:cxn>
                <a:cxn ang="0">
                  <a:pos x="13" y="24"/>
                </a:cxn>
                <a:cxn ang="0">
                  <a:pos x="7" y="22"/>
                </a:cxn>
                <a:cxn ang="0">
                  <a:pos x="4" y="20"/>
                </a:cxn>
                <a:cxn ang="0">
                  <a:pos x="0" y="17"/>
                </a:cxn>
                <a:cxn ang="0">
                  <a:pos x="0" y="7"/>
                </a:cxn>
                <a:cxn ang="0">
                  <a:pos x="2" y="4"/>
                </a:cxn>
                <a:cxn ang="0">
                  <a:pos x="9" y="0"/>
                </a:cxn>
              </a:cxnLst>
              <a:rect l="0" t="0" r="r" b="b"/>
              <a:pathLst>
                <a:path w="22" h="24">
                  <a:moveTo>
                    <a:pt x="9" y="0"/>
                  </a:moveTo>
                  <a:lnTo>
                    <a:pt x="15" y="0"/>
                  </a:lnTo>
                  <a:lnTo>
                    <a:pt x="22" y="7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3" y="24"/>
                  </a:lnTo>
                  <a:lnTo>
                    <a:pt x="7" y="22"/>
                  </a:lnTo>
                  <a:lnTo>
                    <a:pt x="4" y="20"/>
                  </a:lnTo>
                  <a:lnTo>
                    <a:pt x="0" y="17"/>
                  </a:lnTo>
                  <a:lnTo>
                    <a:pt x="0" y="7"/>
                  </a:lnTo>
                  <a:lnTo>
                    <a:pt x="2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28" name="Freeform 44"/>
            <p:cNvSpPr>
              <a:spLocks/>
            </p:cNvSpPr>
            <p:nvPr userDrawn="1"/>
          </p:nvSpPr>
          <p:spPr bwMode="auto">
            <a:xfrm>
              <a:off x="1464" y="2160"/>
              <a:ext cx="22" cy="22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34" y="4"/>
                </a:cxn>
                <a:cxn ang="0">
                  <a:pos x="41" y="13"/>
                </a:cxn>
                <a:cxn ang="0">
                  <a:pos x="43" y="24"/>
                </a:cxn>
                <a:cxn ang="0">
                  <a:pos x="40" y="34"/>
                </a:cxn>
                <a:cxn ang="0">
                  <a:pos x="31" y="42"/>
                </a:cxn>
                <a:cxn ang="0">
                  <a:pos x="20" y="43"/>
                </a:cxn>
                <a:cxn ang="0">
                  <a:pos x="9" y="40"/>
                </a:cxn>
                <a:cxn ang="0">
                  <a:pos x="2" y="31"/>
                </a:cxn>
                <a:cxn ang="0">
                  <a:pos x="0" y="20"/>
                </a:cxn>
                <a:cxn ang="0">
                  <a:pos x="3" y="9"/>
                </a:cxn>
                <a:cxn ang="0">
                  <a:pos x="12" y="2"/>
                </a:cxn>
                <a:cxn ang="0">
                  <a:pos x="23" y="0"/>
                </a:cxn>
              </a:cxnLst>
              <a:rect l="0" t="0" r="r" b="b"/>
              <a:pathLst>
                <a:path w="43" h="43">
                  <a:moveTo>
                    <a:pt x="23" y="0"/>
                  </a:moveTo>
                  <a:lnTo>
                    <a:pt x="34" y="4"/>
                  </a:lnTo>
                  <a:lnTo>
                    <a:pt x="41" y="13"/>
                  </a:lnTo>
                  <a:lnTo>
                    <a:pt x="43" y="24"/>
                  </a:lnTo>
                  <a:lnTo>
                    <a:pt x="40" y="34"/>
                  </a:lnTo>
                  <a:lnTo>
                    <a:pt x="31" y="42"/>
                  </a:lnTo>
                  <a:lnTo>
                    <a:pt x="20" y="43"/>
                  </a:lnTo>
                  <a:lnTo>
                    <a:pt x="9" y="40"/>
                  </a:lnTo>
                  <a:lnTo>
                    <a:pt x="2" y="31"/>
                  </a:lnTo>
                  <a:lnTo>
                    <a:pt x="0" y="20"/>
                  </a:lnTo>
                  <a:lnTo>
                    <a:pt x="3" y="9"/>
                  </a:lnTo>
                  <a:lnTo>
                    <a:pt x="12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29" name="Freeform 45"/>
            <p:cNvSpPr>
              <a:spLocks/>
            </p:cNvSpPr>
            <p:nvPr userDrawn="1"/>
          </p:nvSpPr>
          <p:spPr bwMode="auto">
            <a:xfrm>
              <a:off x="1433" y="2177"/>
              <a:ext cx="26" cy="27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40" y="4"/>
                </a:cxn>
                <a:cxn ang="0">
                  <a:pos x="49" y="15"/>
                </a:cxn>
                <a:cxn ang="0">
                  <a:pos x="53" y="28"/>
                </a:cxn>
                <a:cxn ang="0">
                  <a:pos x="49" y="40"/>
                </a:cxn>
                <a:cxn ang="0">
                  <a:pos x="38" y="49"/>
                </a:cxn>
                <a:cxn ang="0">
                  <a:pos x="24" y="53"/>
                </a:cxn>
                <a:cxn ang="0">
                  <a:pos x="11" y="49"/>
                </a:cxn>
                <a:cxn ang="0">
                  <a:pos x="2" y="39"/>
                </a:cxn>
                <a:cxn ang="0">
                  <a:pos x="0" y="26"/>
                </a:cxn>
                <a:cxn ang="0">
                  <a:pos x="4" y="13"/>
                </a:cxn>
                <a:cxn ang="0">
                  <a:pos x="15" y="4"/>
                </a:cxn>
                <a:cxn ang="0">
                  <a:pos x="27" y="0"/>
                </a:cxn>
              </a:cxnLst>
              <a:rect l="0" t="0" r="r" b="b"/>
              <a:pathLst>
                <a:path w="53" h="53">
                  <a:moveTo>
                    <a:pt x="27" y="0"/>
                  </a:moveTo>
                  <a:lnTo>
                    <a:pt x="40" y="4"/>
                  </a:lnTo>
                  <a:lnTo>
                    <a:pt x="49" y="15"/>
                  </a:lnTo>
                  <a:lnTo>
                    <a:pt x="53" y="28"/>
                  </a:lnTo>
                  <a:lnTo>
                    <a:pt x="49" y="40"/>
                  </a:lnTo>
                  <a:lnTo>
                    <a:pt x="38" y="49"/>
                  </a:lnTo>
                  <a:lnTo>
                    <a:pt x="24" y="53"/>
                  </a:lnTo>
                  <a:lnTo>
                    <a:pt x="11" y="49"/>
                  </a:lnTo>
                  <a:lnTo>
                    <a:pt x="2" y="39"/>
                  </a:lnTo>
                  <a:lnTo>
                    <a:pt x="0" y="26"/>
                  </a:lnTo>
                  <a:lnTo>
                    <a:pt x="4" y="13"/>
                  </a:lnTo>
                  <a:lnTo>
                    <a:pt x="15" y="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30" name="Freeform 46"/>
            <p:cNvSpPr>
              <a:spLocks/>
            </p:cNvSpPr>
            <p:nvPr userDrawn="1"/>
          </p:nvSpPr>
          <p:spPr bwMode="auto">
            <a:xfrm>
              <a:off x="1392" y="2177"/>
              <a:ext cx="30" cy="3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0" y="2"/>
                </a:cxn>
                <a:cxn ang="0">
                  <a:pos x="51" y="8"/>
                </a:cxn>
                <a:cxn ang="0">
                  <a:pos x="58" y="19"/>
                </a:cxn>
                <a:cxn ang="0">
                  <a:pos x="60" y="33"/>
                </a:cxn>
                <a:cxn ang="0">
                  <a:pos x="57" y="48"/>
                </a:cxn>
                <a:cxn ang="0">
                  <a:pos x="44" y="59"/>
                </a:cxn>
                <a:cxn ang="0">
                  <a:pos x="33" y="62"/>
                </a:cxn>
                <a:cxn ang="0">
                  <a:pos x="20" y="60"/>
                </a:cxn>
                <a:cxn ang="0">
                  <a:pos x="11" y="55"/>
                </a:cxn>
                <a:cxn ang="0">
                  <a:pos x="4" y="44"/>
                </a:cxn>
                <a:cxn ang="0">
                  <a:pos x="0" y="33"/>
                </a:cxn>
                <a:cxn ang="0">
                  <a:pos x="2" y="22"/>
                </a:cxn>
                <a:cxn ang="0">
                  <a:pos x="8" y="11"/>
                </a:cxn>
                <a:cxn ang="0">
                  <a:pos x="19" y="4"/>
                </a:cxn>
                <a:cxn ang="0">
                  <a:pos x="29" y="0"/>
                </a:cxn>
              </a:cxnLst>
              <a:rect l="0" t="0" r="r" b="b"/>
              <a:pathLst>
                <a:path w="60" h="62">
                  <a:moveTo>
                    <a:pt x="29" y="0"/>
                  </a:moveTo>
                  <a:lnTo>
                    <a:pt x="40" y="2"/>
                  </a:lnTo>
                  <a:lnTo>
                    <a:pt x="51" y="8"/>
                  </a:lnTo>
                  <a:lnTo>
                    <a:pt x="58" y="19"/>
                  </a:lnTo>
                  <a:lnTo>
                    <a:pt x="60" y="33"/>
                  </a:lnTo>
                  <a:lnTo>
                    <a:pt x="57" y="48"/>
                  </a:lnTo>
                  <a:lnTo>
                    <a:pt x="44" y="59"/>
                  </a:lnTo>
                  <a:lnTo>
                    <a:pt x="33" y="62"/>
                  </a:lnTo>
                  <a:lnTo>
                    <a:pt x="20" y="60"/>
                  </a:lnTo>
                  <a:lnTo>
                    <a:pt x="11" y="55"/>
                  </a:lnTo>
                  <a:lnTo>
                    <a:pt x="4" y="44"/>
                  </a:lnTo>
                  <a:lnTo>
                    <a:pt x="0" y="33"/>
                  </a:lnTo>
                  <a:lnTo>
                    <a:pt x="2" y="22"/>
                  </a:lnTo>
                  <a:lnTo>
                    <a:pt x="8" y="11"/>
                  </a:lnTo>
                  <a:lnTo>
                    <a:pt x="19" y="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31" name="Freeform 47"/>
            <p:cNvSpPr>
              <a:spLocks/>
            </p:cNvSpPr>
            <p:nvPr userDrawn="1"/>
          </p:nvSpPr>
          <p:spPr bwMode="auto">
            <a:xfrm>
              <a:off x="1442" y="2044"/>
              <a:ext cx="17" cy="17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0" y="0"/>
                </a:cxn>
                <a:cxn ang="0">
                  <a:pos x="26" y="1"/>
                </a:cxn>
                <a:cxn ang="0">
                  <a:pos x="29" y="3"/>
                </a:cxn>
                <a:cxn ang="0">
                  <a:pos x="33" y="9"/>
                </a:cxn>
                <a:cxn ang="0">
                  <a:pos x="35" y="14"/>
                </a:cxn>
                <a:cxn ang="0">
                  <a:pos x="35" y="20"/>
                </a:cxn>
                <a:cxn ang="0">
                  <a:pos x="33" y="25"/>
                </a:cxn>
                <a:cxn ang="0">
                  <a:pos x="31" y="29"/>
                </a:cxn>
                <a:cxn ang="0">
                  <a:pos x="26" y="32"/>
                </a:cxn>
                <a:cxn ang="0">
                  <a:pos x="20" y="34"/>
                </a:cxn>
                <a:cxn ang="0">
                  <a:pos x="15" y="34"/>
                </a:cxn>
                <a:cxn ang="0">
                  <a:pos x="9" y="32"/>
                </a:cxn>
                <a:cxn ang="0">
                  <a:pos x="6" y="30"/>
                </a:cxn>
                <a:cxn ang="0">
                  <a:pos x="2" y="25"/>
                </a:cxn>
                <a:cxn ang="0">
                  <a:pos x="0" y="20"/>
                </a:cxn>
                <a:cxn ang="0">
                  <a:pos x="0" y="14"/>
                </a:cxn>
                <a:cxn ang="0">
                  <a:pos x="2" y="9"/>
                </a:cxn>
                <a:cxn ang="0">
                  <a:pos x="4" y="5"/>
                </a:cxn>
                <a:cxn ang="0">
                  <a:pos x="9" y="1"/>
                </a:cxn>
                <a:cxn ang="0">
                  <a:pos x="15" y="0"/>
                </a:cxn>
              </a:cxnLst>
              <a:rect l="0" t="0" r="r" b="b"/>
              <a:pathLst>
                <a:path w="35" h="34">
                  <a:moveTo>
                    <a:pt x="15" y="0"/>
                  </a:moveTo>
                  <a:lnTo>
                    <a:pt x="20" y="0"/>
                  </a:lnTo>
                  <a:lnTo>
                    <a:pt x="26" y="1"/>
                  </a:lnTo>
                  <a:lnTo>
                    <a:pt x="29" y="3"/>
                  </a:lnTo>
                  <a:lnTo>
                    <a:pt x="33" y="9"/>
                  </a:lnTo>
                  <a:lnTo>
                    <a:pt x="35" y="14"/>
                  </a:lnTo>
                  <a:lnTo>
                    <a:pt x="35" y="20"/>
                  </a:lnTo>
                  <a:lnTo>
                    <a:pt x="33" y="25"/>
                  </a:lnTo>
                  <a:lnTo>
                    <a:pt x="31" y="29"/>
                  </a:lnTo>
                  <a:lnTo>
                    <a:pt x="26" y="32"/>
                  </a:lnTo>
                  <a:lnTo>
                    <a:pt x="20" y="34"/>
                  </a:lnTo>
                  <a:lnTo>
                    <a:pt x="15" y="34"/>
                  </a:lnTo>
                  <a:lnTo>
                    <a:pt x="9" y="32"/>
                  </a:lnTo>
                  <a:lnTo>
                    <a:pt x="6" y="30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32" name="Freeform 48"/>
            <p:cNvSpPr>
              <a:spLocks/>
            </p:cNvSpPr>
            <p:nvPr userDrawn="1"/>
          </p:nvSpPr>
          <p:spPr bwMode="auto">
            <a:xfrm>
              <a:off x="1467" y="2051"/>
              <a:ext cx="11" cy="12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8" y="4"/>
                </a:cxn>
                <a:cxn ang="0">
                  <a:pos x="22" y="7"/>
                </a:cxn>
                <a:cxn ang="0">
                  <a:pos x="24" y="11"/>
                </a:cxn>
                <a:cxn ang="0">
                  <a:pos x="24" y="16"/>
                </a:cxn>
                <a:cxn ang="0">
                  <a:pos x="22" y="20"/>
                </a:cxn>
                <a:cxn ang="0">
                  <a:pos x="18" y="22"/>
                </a:cxn>
                <a:cxn ang="0">
                  <a:pos x="13" y="24"/>
                </a:cxn>
                <a:cxn ang="0">
                  <a:pos x="9" y="24"/>
                </a:cxn>
                <a:cxn ang="0">
                  <a:pos x="6" y="22"/>
                </a:cxn>
                <a:cxn ang="0">
                  <a:pos x="2" y="18"/>
                </a:cxn>
                <a:cxn ang="0">
                  <a:pos x="0" y="15"/>
                </a:cxn>
                <a:cxn ang="0">
                  <a:pos x="0" y="9"/>
                </a:cxn>
                <a:cxn ang="0">
                  <a:pos x="2" y="6"/>
                </a:cxn>
                <a:cxn ang="0">
                  <a:pos x="6" y="2"/>
                </a:cxn>
                <a:cxn ang="0">
                  <a:pos x="11" y="0"/>
                </a:cxn>
              </a:cxnLst>
              <a:rect l="0" t="0" r="r" b="b"/>
              <a:pathLst>
                <a:path w="24" h="24">
                  <a:moveTo>
                    <a:pt x="11" y="0"/>
                  </a:moveTo>
                  <a:lnTo>
                    <a:pt x="18" y="4"/>
                  </a:lnTo>
                  <a:lnTo>
                    <a:pt x="22" y="7"/>
                  </a:lnTo>
                  <a:lnTo>
                    <a:pt x="24" y="11"/>
                  </a:lnTo>
                  <a:lnTo>
                    <a:pt x="24" y="16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3" y="24"/>
                  </a:lnTo>
                  <a:lnTo>
                    <a:pt x="9" y="24"/>
                  </a:lnTo>
                  <a:lnTo>
                    <a:pt x="6" y="22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33" name="Freeform 49"/>
            <p:cNvSpPr>
              <a:spLocks/>
            </p:cNvSpPr>
            <p:nvPr userDrawn="1"/>
          </p:nvSpPr>
          <p:spPr bwMode="auto">
            <a:xfrm>
              <a:off x="1415" y="2027"/>
              <a:ext cx="21" cy="21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2" y="2"/>
                </a:cxn>
                <a:cxn ang="0">
                  <a:pos x="40" y="11"/>
                </a:cxn>
                <a:cxn ang="0">
                  <a:pos x="41" y="22"/>
                </a:cxn>
                <a:cxn ang="0">
                  <a:pos x="40" y="35"/>
                </a:cxn>
                <a:cxn ang="0">
                  <a:pos x="31" y="42"/>
                </a:cxn>
                <a:cxn ang="0">
                  <a:pos x="20" y="44"/>
                </a:cxn>
                <a:cxn ang="0">
                  <a:pos x="9" y="42"/>
                </a:cxn>
                <a:cxn ang="0">
                  <a:pos x="2" y="33"/>
                </a:cxn>
                <a:cxn ang="0">
                  <a:pos x="0" y="22"/>
                </a:cxn>
                <a:cxn ang="0">
                  <a:pos x="2" y="11"/>
                </a:cxn>
                <a:cxn ang="0">
                  <a:pos x="11" y="2"/>
                </a:cxn>
                <a:cxn ang="0">
                  <a:pos x="22" y="0"/>
                </a:cxn>
              </a:cxnLst>
              <a:rect l="0" t="0" r="r" b="b"/>
              <a:pathLst>
                <a:path w="41" h="44">
                  <a:moveTo>
                    <a:pt x="22" y="0"/>
                  </a:moveTo>
                  <a:lnTo>
                    <a:pt x="32" y="2"/>
                  </a:lnTo>
                  <a:lnTo>
                    <a:pt x="40" y="11"/>
                  </a:lnTo>
                  <a:lnTo>
                    <a:pt x="41" y="22"/>
                  </a:lnTo>
                  <a:lnTo>
                    <a:pt x="40" y="35"/>
                  </a:lnTo>
                  <a:lnTo>
                    <a:pt x="31" y="42"/>
                  </a:lnTo>
                  <a:lnTo>
                    <a:pt x="20" y="44"/>
                  </a:lnTo>
                  <a:lnTo>
                    <a:pt x="9" y="42"/>
                  </a:lnTo>
                  <a:lnTo>
                    <a:pt x="2" y="33"/>
                  </a:lnTo>
                  <a:lnTo>
                    <a:pt x="0" y="22"/>
                  </a:lnTo>
                  <a:lnTo>
                    <a:pt x="2" y="11"/>
                  </a:lnTo>
                  <a:lnTo>
                    <a:pt x="11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34" name="Freeform 50"/>
            <p:cNvSpPr>
              <a:spLocks/>
            </p:cNvSpPr>
            <p:nvPr userDrawn="1"/>
          </p:nvSpPr>
          <p:spPr bwMode="auto">
            <a:xfrm>
              <a:off x="1391" y="1997"/>
              <a:ext cx="27" cy="26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39" y="4"/>
                </a:cxn>
                <a:cxn ang="0">
                  <a:pos x="49" y="15"/>
                </a:cxn>
                <a:cxn ang="0">
                  <a:pos x="52" y="27"/>
                </a:cxn>
                <a:cxn ang="0">
                  <a:pos x="49" y="40"/>
                </a:cxn>
                <a:cxn ang="0">
                  <a:pos x="39" y="49"/>
                </a:cxn>
                <a:cxn ang="0">
                  <a:pos x="27" y="53"/>
                </a:cxn>
                <a:cxn ang="0">
                  <a:pos x="12" y="49"/>
                </a:cxn>
                <a:cxn ang="0">
                  <a:pos x="3" y="40"/>
                </a:cxn>
                <a:cxn ang="0">
                  <a:pos x="0" y="27"/>
                </a:cxn>
                <a:cxn ang="0">
                  <a:pos x="3" y="13"/>
                </a:cxn>
                <a:cxn ang="0">
                  <a:pos x="14" y="4"/>
                </a:cxn>
                <a:cxn ang="0">
                  <a:pos x="27" y="0"/>
                </a:cxn>
              </a:cxnLst>
              <a:rect l="0" t="0" r="r" b="b"/>
              <a:pathLst>
                <a:path w="52" h="53">
                  <a:moveTo>
                    <a:pt x="27" y="0"/>
                  </a:moveTo>
                  <a:lnTo>
                    <a:pt x="39" y="4"/>
                  </a:lnTo>
                  <a:lnTo>
                    <a:pt x="49" y="15"/>
                  </a:lnTo>
                  <a:lnTo>
                    <a:pt x="52" y="27"/>
                  </a:lnTo>
                  <a:lnTo>
                    <a:pt x="49" y="40"/>
                  </a:lnTo>
                  <a:lnTo>
                    <a:pt x="39" y="49"/>
                  </a:lnTo>
                  <a:lnTo>
                    <a:pt x="27" y="53"/>
                  </a:lnTo>
                  <a:lnTo>
                    <a:pt x="12" y="49"/>
                  </a:lnTo>
                  <a:lnTo>
                    <a:pt x="3" y="40"/>
                  </a:lnTo>
                  <a:lnTo>
                    <a:pt x="0" y="27"/>
                  </a:lnTo>
                  <a:lnTo>
                    <a:pt x="3" y="13"/>
                  </a:lnTo>
                  <a:lnTo>
                    <a:pt x="14" y="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35" name="Freeform 51"/>
            <p:cNvSpPr>
              <a:spLocks/>
            </p:cNvSpPr>
            <p:nvPr userDrawn="1"/>
          </p:nvSpPr>
          <p:spPr bwMode="auto">
            <a:xfrm>
              <a:off x="1385" y="1956"/>
              <a:ext cx="31" cy="31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40" y="2"/>
                </a:cxn>
                <a:cxn ang="0">
                  <a:pos x="51" y="8"/>
                </a:cxn>
                <a:cxn ang="0">
                  <a:pos x="58" y="17"/>
                </a:cxn>
                <a:cxn ang="0">
                  <a:pos x="62" y="28"/>
                </a:cxn>
                <a:cxn ang="0">
                  <a:pos x="60" y="40"/>
                </a:cxn>
                <a:cxn ang="0">
                  <a:pos x="54" y="51"/>
                </a:cxn>
                <a:cxn ang="0">
                  <a:pos x="45" y="59"/>
                </a:cxn>
                <a:cxn ang="0">
                  <a:pos x="31" y="62"/>
                </a:cxn>
                <a:cxn ang="0">
                  <a:pos x="14" y="57"/>
                </a:cxn>
                <a:cxn ang="0">
                  <a:pos x="4" y="46"/>
                </a:cxn>
                <a:cxn ang="0">
                  <a:pos x="0" y="31"/>
                </a:cxn>
                <a:cxn ang="0">
                  <a:pos x="5" y="15"/>
                </a:cxn>
                <a:cxn ang="0">
                  <a:pos x="16" y="4"/>
                </a:cxn>
                <a:cxn ang="0">
                  <a:pos x="27" y="0"/>
                </a:cxn>
              </a:cxnLst>
              <a:rect l="0" t="0" r="r" b="b"/>
              <a:pathLst>
                <a:path w="62" h="62">
                  <a:moveTo>
                    <a:pt x="27" y="0"/>
                  </a:moveTo>
                  <a:lnTo>
                    <a:pt x="40" y="2"/>
                  </a:lnTo>
                  <a:lnTo>
                    <a:pt x="51" y="8"/>
                  </a:lnTo>
                  <a:lnTo>
                    <a:pt x="58" y="17"/>
                  </a:lnTo>
                  <a:lnTo>
                    <a:pt x="62" y="28"/>
                  </a:lnTo>
                  <a:lnTo>
                    <a:pt x="60" y="40"/>
                  </a:lnTo>
                  <a:lnTo>
                    <a:pt x="54" y="51"/>
                  </a:lnTo>
                  <a:lnTo>
                    <a:pt x="45" y="59"/>
                  </a:lnTo>
                  <a:lnTo>
                    <a:pt x="31" y="62"/>
                  </a:lnTo>
                  <a:lnTo>
                    <a:pt x="14" y="57"/>
                  </a:lnTo>
                  <a:lnTo>
                    <a:pt x="4" y="46"/>
                  </a:lnTo>
                  <a:lnTo>
                    <a:pt x="0" y="31"/>
                  </a:lnTo>
                  <a:lnTo>
                    <a:pt x="5" y="15"/>
                  </a:lnTo>
                  <a:lnTo>
                    <a:pt x="16" y="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36" name="Freeform 52"/>
            <p:cNvSpPr>
              <a:spLocks/>
            </p:cNvSpPr>
            <p:nvPr userDrawn="1"/>
          </p:nvSpPr>
          <p:spPr bwMode="auto">
            <a:xfrm>
              <a:off x="1526" y="1990"/>
              <a:ext cx="19" cy="1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0" y="0"/>
                </a:cxn>
                <a:cxn ang="0">
                  <a:pos x="25" y="2"/>
                </a:cxn>
                <a:cxn ang="0">
                  <a:pos x="31" y="6"/>
                </a:cxn>
                <a:cxn ang="0">
                  <a:pos x="34" y="10"/>
                </a:cxn>
                <a:cxn ang="0">
                  <a:pos x="36" y="15"/>
                </a:cxn>
                <a:cxn ang="0">
                  <a:pos x="36" y="20"/>
                </a:cxn>
                <a:cxn ang="0">
                  <a:pos x="34" y="26"/>
                </a:cxn>
                <a:cxn ang="0">
                  <a:pos x="31" y="31"/>
                </a:cxn>
                <a:cxn ang="0">
                  <a:pos x="27" y="35"/>
                </a:cxn>
                <a:cxn ang="0">
                  <a:pos x="22" y="37"/>
                </a:cxn>
                <a:cxn ang="0">
                  <a:pos x="16" y="37"/>
                </a:cxn>
                <a:cxn ang="0">
                  <a:pos x="5" y="33"/>
                </a:cxn>
                <a:cxn ang="0">
                  <a:pos x="2" y="28"/>
                </a:cxn>
                <a:cxn ang="0">
                  <a:pos x="0" y="22"/>
                </a:cxn>
                <a:cxn ang="0">
                  <a:pos x="0" y="17"/>
                </a:cxn>
                <a:cxn ang="0">
                  <a:pos x="3" y="6"/>
                </a:cxn>
                <a:cxn ang="0">
                  <a:pos x="9" y="2"/>
                </a:cxn>
                <a:cxn ang="0">
                  <a:pos x="14" y="0"/>
                </a:cxn>
              </a:cxnLst>
              <a:rect l="0" t="0" r="r" b="b"/>
              <a:pathLst>
                <a:path w="36" h="37">
                  <a:moveTo>
                    <a:pt x="14" y="0"/>
                  </a:moveTo>
                  <a:lnTo>
                    <a:pt x="20" y="0"/>
                  </a:lnTo>
                  <a:lnTo>
                    <a:pt x="25" y="2"/>
                  </a:lnTo>
                  <a:lnTo>
                    <a:pt x="31" y="6"/>
                  </a:lnTo>
                  <a:lnTo>
                    <a:pt x="34" y="10"/>
                  </a:lnTo>
                  <a:lnTo>
                    <a:pt x="36" y="15"/>
                  </a:lnTo>
                  <a:lnTo>
                    <a:pt x="36" y="20"/>
                  </a:lnTo>
                  <a:lnTo>
                    <a:pt x="34" y="26"/>
                  </a:lnTo>
                  <a:lnTo>
                    <a:pt x="31" y="31"/>
                  </a:lnTo>
                  <a:lnTo>
                    <a:pt x="27" y="35"/>
                  </a:lnTo>
                  <a:lnTo>
                    <a:pt x="22" y="37"/>
                  </a:lnTo>
                  <a:lnTo>
                    <a:pt x="16" y="37"/>
                  </a:lnTo>
                  <a:lnTo>
                    <a:pt x="5" y="33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3" y="6"/>
                  </a:lnTo>
                  <a:lnTo>
                    <a:pt x="9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37" name="Freeform 53"/>
            <p:cNvSpPr>
              <a:spLocks/>
            </p:cNvSpPr>
            <p:nvPr userDrawn="1"/>
          </p:nvSpPr>
          <p:spPr bwMode="auto">
            <a:xfrm>
              <a:off x="1533" y="2016"/>
              <a:ext cx="11" cy="1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4" y="0"/>
                </a:cxn>
                <a:cxn ang="0">
                  <a:pos x="21" y="8"/>
                </a:cxn>
                <a:cxn ang="0">
                  <a:pos x="21" y="17"/>
                </a:cxn>
                <a:cxn ang="0">
                  <a:pos x="20" y="20"/>
                </a:cxn>
                <a:cxn ang="0">
                  <a:pos x="16" y="22"/>
                </a:cxn>
                <a:cxn ang="0">
                  <a:pos x="7" y="22"/>
                </a:cxn>
                <a:cxn ang="0">
                  <a:pos x="3" y="20"/>
                </a:cxn>
                <a:cxn ang="0">
                  <a:pos x="0" y="17"/>
                </a:cxn>
                <a:cxn ang="0">
                  <a:pos x="0" y="8"/>
                </a:cxn>
                <a:cxn ang="0">
                  <a:pos x="1" y="4"/>
                </a:cxn>
                <a:cxn ang="0">
                  <a:pos x="5" y="0"/>
                </a:cxn>
              </a:cxnLst>
              <a:rect l="0" t="0" r="r" b="b"/>
              <a:pathLst>
                <a:path w="21" h="22">
                  <a:moveTo>
                    <a:pt x="5" y="0"/>
                  </a:moveTo>
                  <a:lnTo>
                    <a:pt x="14" y="0"/>
                  </a:lnTo>
                  <a:lnTo>
                    <a:pt x="21" y="8"/>
                  </a:lnTo>
                  <a:lnTo>
                    <a:pt x="21" y="17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7" y="22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8"/>
                  </a:lnTo>
                  <a:lnTo>
                    <a:pt x="1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38" name="Freeform 54"/>
            <p:cNvSpPr>
              <a:spLocks/>
            </p:cNvSpPr>
            <p:nvPr userDrawn="1"/>
          </p:nvSpPr>
          <p:spPr bwMode="auto">
            <a:xfrm>
              <a:off x="1530" y="1959"/>
              <a:ext cx="22" cy="22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6" y="5"/>
                </a:cxn>
                <a:cxn ang="0">
                  <a:pos x="42" y="14"/>
                </a:cxn>
                <a:cxn ang="0">
                  <a:pos x="44" y="25"/>
                </a:cxn>
                <a:cxn ang="0">
                  <a:pos x="38" y="36"/>
                </a:cxn>
                <a:cxn ang="0">
                  <a:pos x="27" y="43"/>
                </a:cxn>
                <a:cxn ang="0">
                  <a:pos x="18" y="43"/>
                </a:cxn>
                <a:cxn ang="0">
                  <a:pos x="7" y="38"/>
                </a:cxn>
                <a:cxn ang="0">
                  <a:pos x="0" y="29"/>
                </a:cxn>
                <a:cxn ang="0">
                  <a:pos x="0" y="18"/>
                </a:cxn>
                <a:cxn ang="0">
                  <a:pos x="6" y="7"/>
                </a:cxn>
                <a:cxn ang="0">
                  <a:pos x="15" y="2"/>
                </a:cxn>
                <a:cxn ang="0">
                  <a:pos x="26" y="0"/>
                </a:cxn>
              </a:cxnLst>
              <a:rect l="0" t="0" r="r" b="b"/>
              <a:pathLst>
                <a:path w="44" h="43">
                  <a:moveTo>
                    <a:pt x="26" y="0"/>
                  </a:moveTo>
                  <a:lnTo>
                    <a:pt x="36" y="5"/>
                  </a:lnTo>
                  <a:lnTo>
                    <a:pt x="42" y="14"/>
                  </a:lnTo>
                  <a:lnTo>
                    <a:pt x="44" y="25"/>
                  </a:lnTo>
                  <a:lnTo>
                    <a:pt x="38" y="36"/>
                  </a:lnTo>
                  <a:lnTo>
                    <a:pt x="27" y="43"/>
                  </a:lnTo>
                  <a:lnTo>
                    <a:pt x="18" y="43"/>
                  </a:lnTo>
                  <a:lnTo>
                    <a:pt x="7" y="38"/>
                  </a:lnTo>
                  <a:lnTo>
                    <a:pt x="0" y="29"/>
                  </a:lnTo>
                  <a:lnTo>
                    <a:pt x="0" y="18"/>
                  </a:lnTo>
                  <a:lnTo>
                    <a:pt x="6" y="7"/>
                  </a:lnTo>
                  <a:lnTo>
                    <a:pt x="15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39" name="Freeform 55"/>
            <p:cNvSpPr>
              <a:spLocks/>
            </p:cNvSpPr>
            <p:nvPr userDrawn="1"/>
          </p:nvSpPr>
          <p:spPr bwMode="auto">
            <a:xfrm>
              <a:off x="1546" y="1928"/>
              <a:ext cx="26" cy="26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43" y="7"/>
                </a:cxn>
                <a:cxn ang="0">
                  <a:pos x="51" y="18"/>
                </a:cxn>
                <a:cxn ang="0">
                  <a:pos x="51" y="31"/>
                </a:cxn>
                <a:cxn ang="0">
                  <a:pos x="45" y="44"/>
                </a:cxn>
                <a:cxn ang="0">
                  <a:pos x="34" y="51"/>
                </a:cxn>
                <a:cxn ang="0">
                  <a:pos x="22" y="51"/>
                </a:cxn>
                <a:cxn ang="0">
                  <a:pos x="9" y="45"/>
                </a:cxn>
                <a:cxn ang="0">
                  <a:pos x="2" y="34"/>
                </a:cxn>
                <a:cxn ang="0">
                  <a:pos x="0" y="22"/>
                </a:cxn>
                <a:cxn ang="0">
                  <a:pos x="7" y="9"/>
                </a:cxn>
                <a:cxn ang="0">
                  <a:pos x="18" y="2"/>
                </a:cxn>
                <a:cxn ang="0">
                  <a:pos x="31" y="0"/>
                </a:cxn>
              </a:cxnLst>
              <a:rect l="0" t="0" r="r" b="b"/>
              <a:pathLst>
                <a:path w="51" h="51">
                  <a:moveTo>
                    <a:pt x="31" y="0"/>
                  </a:moveTo>
                  <a:lnTo>
                    <a:pt x="43" y="7"/>
                  </a:lnTo>
                  <a:lnTo>
                    <a:pt x="51" y="18"/>
                  </a:lnTo>
                  <a:lnTo>
                    <a:pt x="51" y="31"/>
                  </a:lnTo>
                  <a:lnTo>
                    <a:pt x="45" y="44"/>
                  </a:lnTo>
                  <a:lnTo>
                    <a:pt x="34" y="51"/>
                  </a:lnTo>
                  <a:lnTo>
                    <a:pt x="22" y="51"/>
                  </a:lnTo>
                  <a:lnTo>
                    <a:pt x="9" y="45"/>
                  </a:lnTo>
                  <a:lnTo>
                    <a:pt x="2" y="34"/>
                  </a:lnTo>
                  <a:lnTo>
                    <a:pt x="0" y="22"/>
                  </a:lnTo>
                  <a:lnTo>
                    <a:pt x="7" y="9"/>
                  </a:lnTo>
                  <a:lnTo>
                    <a:pt x="18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6440" name="Freeform 56"/>
            <p:cNvSpPr>
              <a:spLocks/>
            </p:cNvSpPr>
            <p:nvPr userDrawn="1"/>
          </p:nvSpPr>
          <p:spPr bwMode="auto">
            <a:xfrm>
              <a:off x="1579" y="1909"/>
              <a:ext cx="30" cy="3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0" y="2"/>
                </a:cxn>
                <a:cxn ang="0">
                  <a:pos x="51" y="7"/>
                </a:cxn>
                <a:cxn ang="0">
                  <a:pos x="58" y="16"/>
                </a:cxn>
                <a:cxn ang="0">
                  <a:pos x="60" y="29"/>
                </a:cxn>
                <a:cxn ang="0">
                  <a:pos x="58" y="40"/>
                </a:cxn>
                <a:cxn ang="0">
                  <a:pos x="53" y="51"/>
                </a:cxn>
                <a:cxn ang="0">
                  <a:pos x="44" y="58"/>
                </a:cxn>
                <a:cxn ang="0">
                  <a:pos x="31" y="60"/>
                </a:cxn>
                <a:cxn ang="0">
                  <a:pos x="20" y="58"/>
                </a:cxn>
                <a:cxn ang="0">
                  <a:pos x="9" y="53"/>
                </a:cxn>
                <a:cxn ang="0">
                  <a:pos x="2" y="40"/>
                </a:cxn>
                <a:cxn ang="0">
                  <a:pos x="0" y="23"/>
                </a:cxn>
                <a:cxn ang="0">
                  <a:pos x="7" y="9"/>
                </a:cxn>
                <a:cxn ang="0">
                  <a:pos x="16" y="2"/>
                </a:cxn>
                <a:cxn ang="0">
                  <a:pos x="29" y="0"/>
                </a:cxn>
              </a:cxnLst>
              <a:rect l="0" t="0" r="r" b="b"/>
              <a:pathLst>
                <a:path w="60" h="60">
                  <a:moveTo>
                    <a:pt x="29" y="0"/>
                  </a:moveTo>
                  <a:lnTo>
                    <a:pt x="40" y="2"/>
                  </a:lnTo>
                  <a:lnTo>
                    <a:pt x="51" y="7"/>
                  </a:lnTo>
                  <a:lnTo>
                    <a:pt x="58" y="16"/>
                  </a:lnTo>
                  <a:lnTo>
                    <a:pt x="60" y="29"/>
                  </a:lnTo>
                  <a:lnTo>
                    <a:pt x="58" y="40"/>
                  </a:lnTo>
                  <a:lnTo>
                    <a:pt x="53" y="51"/>
                  </a:lnTo>
                  <a:lnTo>
                    <a:pt x="44" y="58"/>
                  </a:lnTo>
                  <a:lnTo>
                    <a:pt x="31" y="60"/>
                  </a:lnTo>
                  <a:lnTo>
                    <a:pt x="20" y="58"/>
                  </a:lnTo>
                  <a:lnTo>
                    <a:pt x="9" y="53"/>
                  </a:lnTo>
                  <a:lnTo>
                    <a:pt x="2" y="40"/>
                  </a:lnTo>
                  <a:lnTo>
                    <a:pt x="0" y="23"/>
                  </a:lnTo>
                  <a:lnTo>
                    <a:pt x="7" y="9"/>
                  </a:lnTo>
                  <a:lnTo>
                    <a:pt x="16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914400"/>
            <a:ext cx="7543800" cy="6096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914400"/>
            <a:ext cx="1524000" cy="6096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 sz="1800">
              <a:latin typeface="Arial" charset="0"/>
            </a:endParaRPr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8001000" y="914400"/>
            <a:ext cx="3505200" cy="609600"/>
            <a:chOff x="2832" y="720"/>
            <a:chExt cx="2400" cy="482"/>
          </a:xfrm>
        </p:grpSpPr>
        <p:sp>
          <p:nvSpPr>
            <p:cNvPr id="14341" name="AutoShape 5"/>
            <p:cNvSpPr>
              <a:spLocks noChangeAspect="1" noChangeArrowheads="1" noTextEdit="1"/>
            </p:cNvSpPr>
            <p:nvPr userDrawn="1"/>
          </p:nvSpPr>
          <p:spPr bwMode="auto">
            <a:xfrm>
              <a:off x="2832" y="720"/>
              <a:ext cx="2400" cy="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42" name="Rectangle 6"/>
            <p:cNvSpPr>
              <a:spLocks noChangeArrowheads="1"/>
            </p:cNvSpPr>
            <p:nvPr userDrawn="1"/>
          </p:nvSpPr>
          <p:spPr bwMode="auto">
            <a:xfrm>
              <a:off x="2832" y="720"/>
              <a:ext cx="2400" cy="48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43" name="Freeform 7"/>
            <p:cNvSpPr>
              <a:spLocks/>
            </p:cNvSpPr>
            <p:nvPr userDrawn="1"/>
          </p:nvSpPr>
          <p:spPr bwMode="auto">
            <a:xfrm>
              <a:off x="3089" y="905"/>
              <a:ext cx="30" cy="34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42" y="3"/>
                </a:cxn>
                <a:cxn ang="0">
                  <a:pos x="53" y="9"/>
                </a:cxn>
                <a:cxn ang="0">
                  <a:pos x="60" y="19"/>
                </a:cxn>
                <a:cxn ang="0">
                  <a:pos x="63" y="33"/>
                </a:cxn>
                <a:cxn ang="0">
                  <a:pos x="60" y="44"/>
                </a:cxn>
                <a:cxn ang="0">
                  <a:pos x="53" y="54"/>
                </a:cxn>
                <a:cxn ang="0">
                  <a:pos x="42" y="62"/>
                </a:cxn>
                <a:cxn ang="0">
                  <a:pos x="31" y="65"/>
                </a:cxn>
                <a:cxn ang="0">
                  <a:pos x="19" y="62"/>
                </a:cxn>
                <a:cxn ang="0">
                  <a:pos x="9" y="54"/>
                </a:cxn>
                <a:cxn ang="0">
                  <a:pos x="3" y="44"/>
                </a:cxn>
                <a:cxn ang="0">
                  <a:pos x="0" y="33"/>
                </a:cxn>
                <a:cxn ang="0">
                  <a:pos x="3" y="19"/>
                </a:cxn>
                <a:cxn ang="0">
                  <a:pos x="9" y="9"/>
                </a:cxn>
                <a:cxn ang="0">
                  <a:pos x="19" y="3"/>
                </a:cxn>
                <a:cxn ang="0">
                  <a:pos x="31" y="0"/>
                </a:cxn>
              </a:cxnLst>
              <a:rect l="0" t="0" r="r" b="b"/>
              <a:pathLst>
                <a:path w="63" h="65">
                  <a:moveTo>
                    <a:pt x="31" y="0"/>
                  </a:moveTo>
                  <a:lnTo>
                    <a:pt x="42" y="3"/>
                  </a:lnTo>
                  <a:lnTo>
                    <a:pt x="53" y="9"/>
                  </a:lnTo>
                  <a:lnTo>
                    <a:pt x="60" y="19"/>
                  </a:lnTo>
                  <a:lnTo>
                    <a:pt x="63" y="33"/>
                  </a:lnTo>
                  <a:lnTo>
                    <a:pt x="60" y="44"/>
                  </a:lnTo>
                  <a:lnTo>
                    <a:pt x="53" y="54"/>
                  </a:lnTo>
                  <a:lnTo>
                    <a:pt x="42" y="62"/>
                  </a:lnTo>
                  <a:lnTo>
                    <a:pt x="31" y="65"/>
                  </a:lnTo>
                  <a:lnTo>
                    <a:pt x="19" y="62"/>
                  </a:lnTo>
                  <a:lnTo>
                    <a:pt x="9" y="54"/>
                  </a:lnTo>
                  <a:lnTo>
                    <a:pt x="3" y="44"/>
                  </a:lnTo>
                  <a:lnTo>
                    <a:pt x="0" y="33"/>
                  </a:lnTo>
                  <a:lnTo>
                    <a:pt x="3" y="19"/>
                  </a:lnTo>
                  <a:lnTo>
                    <a:pt x="9" y="9"/>
                  </a:lnTo>
                  <a:lnTo>
                    <a:pt x="19" y="3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44" name="Freeform 8"/>
            <p:cNvSpPr>
              <a:spLocks/>
            </p:cNvSpPr>
            <p:nvPr userDrawn="1"/>
          </p:nvSpPr>
          <p:spPr bwMode="auto">
            <a:xfrm>
              <a:off x="3068" y="940"/>
              <a:ext cx="21" cy="21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5" y="0"/>
                </a:cxn>
                <a:cxn ang="0">
                  <a:pos x="30" y="3"/>
                </a:cxn>
                <a:cxn ang="0">
                  <a:pos x="35" y="6"/>
                </a:cxn>
                <a:cxn ang="0">
                  <a:pos x="38" y="11"/>
                </a:cxn>
                <a:cxn ang="0">
                  <a:pos x="39" y="15"/>
                </a:cxn>
                <a:cxn ang="0">
                  <a:pos x="41" y="21"/>
                </a:cxn>
                <a:cxn ang="0">
                  <a:pos x="39" y="27"/>
                </a:cxn>
                <a:cxn ang="0">
                  <a:pos x="38" y="31"/>
                </a:cxn>
                <a:cxn ang="0">
                  <a:pos x="35" y="35"/>
                </a:cxn>
                <a:cxn ang="0">
                  <a:pos x="30" y="38"/>
                </a:cxn>
                <a:cxn ang="0">
                  <a:pos x="25" y="40"/>
                </a:cxn>
                <a:cxn ang="0">
                  <a:pos x="20" y="41"/>
                </a:cxn>
                <a:cxn ang="0">
                  <a:pos x="13" y="40"/>
                </a:cxn>
                <a:cxn ang="0">
                  <a:pos x="9" y="37"/>
                </a:cxn>
                <a:cxn ang="0">
                  <a:pos x="4" y="33"/>
                </a:cxn>
                <a:cxn ang="0">
                  <a:pos x="1" y="28"/>
                </a:cxn>
                <a:cxn ang="0">
                  <a:pos x="0" y="21"/>
                </a:cxn>
                <a:cxn ang="0">
                  <a:pos x="1" y="14"/>
                </a:cxn>
                <a:cxn ang="0">
                  <a:pos x="4" y="9"/>
                </a:cxn>
                <a:cxn ang="0">
                  <a:pos x="9" y="5"/>
                </a:cxn>
                <a:cxn ang="0">
                  <a:pos x="13" y="2"/>
                </a:cxn>
                <a:cxn ang="0">
                  <a:pos x="20" y="0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25" y="0"/>
                  </a:lnTo>
                  <a:lnTo>
                    <a:pt x="30" y="3"/>
                  </a:lnTo>
                  <a:lnTo>
                    <a:pt x="35" y="6"/>
                  </a:lnTo>
                  <a:lnTo>
                    <a:pt x="38" y="11"/>
                  </a:lnTo>
                  <a:lnTo>
                    <a:pt x="39" y="15"/>
                  </a:lnTo>
                  <a:lnTo>
                    <a:pt x="41" y="21"/>
                  </a:lnTo>
                  <a:lnTo>
                    <a:pt x="39" y="27"/>
                  </a:lnTo>
                  <a:lnTo>
                    <a:pt x="38" y="31"/>
                  </a:lnTo>
                  <a:lnTo>
                    <a:pt x="35" y="35"/>
                  </a:lnTo>
                  <a:lnTo>
                    <a:pt x="30" y="38"/>
                  </a:lnTo>
                  <a:lnTo>
                    <a:pt x="25" y="40"/>
                  </a:lnTo>
                  <a:lnTo>
                    <a:pt x="20" y="41"/>
                  </a:lnTo>
                  <a:lnTo>
                    <a:pt x="13" y="40"/>
                  </a:lnTo>
                  <a:lnTo>
                    <a:pt x="9" y="37"/>
                  </a:lnTo>
                  <a:lnTo>
                    <a:pt x="4" y="33"/>
                  </a:lnTo>
                  <a:lnTo>
                    <a:pt x="1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4" y="9"/>
                  </a:lnTo>
                  <a:lnTo>
                    <a:pt x="9" y="5"/>
                  </a:lnTo>
                  <a:lnTo>
                    <a:pt x="13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45" name="Freeform 9"/>
            <p:cNvSpPr>
              <a:spLocks/>
            </p:cNvSpPr>
            <p:nvPr userDrawn="1"/>
          </p:nvSpPr>
          <p:spPr bwMode="auto">
            <a:xfrm>
              <a:off x="3128" y="874"/>
              <a:ext cx="39" cy="39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54" y="3"/>
                </a:cxn>
                <a:cxn ang="0">
                  <a:pos x="66" y="11"/>
                </a:cxn>
                <a:cxn ang="0">
                  <a:pos x="74" y="23"/>
                </a:cxn>
                <a:cxn ang="0">
                  <a:pos x="77" y="38"/>
                </a:cxn>
                <a:cxn ang="0">
                  <a:pos x="74" y="52"/>
                </a:cxn>
                <a:cxn ang="0">
                  <a:pos x="66" y="65"/>
                </a:cxn>
                <a:cxn ang="0">
                  <a:pos x="54" y="73"/>
                </a:cxn>
                <a:cxn ang="0">
                  <a:pos x="39" y="75"/>
                </a:cxn>
                <a:cxn ang="0">
                  <a:pos x="23" y="73"/>
                </a:cxn>
                <a:cxn ang="0">
                  <a:pos x="12" y="65"/>
                </a:cxn>
                <a:cxn ang="0">
                  <a:pos x="3" y="52"/>
                </a:cxn>
                <a:cxn ang="0">
                  <a:pos x="0" y="38"/>
                </a:cxn>
                <a:cxn ang="0">
                  <a:pos x="3" y="23"/>
                </a:cxn>
                <a:cxn ang="0">
                  <a:pos x="12" y="11"/>
                </a:cxn>
                <a:cxn ang="0">
                  <a:pos x="23" y="3"/>
                </a:cxn>
                <a:cxn ang="0">
                  <a:pos x="39" y="0"/>
                </a:cxn>
              </a:cxnLst>
              <a:rect l="0" t="0" r="r" b="b"/>
              <a:pathLst>
                <a:path w="77" h="75">
                  <a:moveTo>
                    <a:pt x="39" y="0"/>
                  </a:moveTo>
                  <a:lnTo>
                    <a:pt x="54" y="3"/>
                  </a:lnTo>
                  <a:lnTo>
                    <a:pt x="66" y="11"/>
                  </a:lnTo>
                  <a:lnTo>
                    <a:pt x="74" y="23"/>
                  </a:lnTo>
                  <a:lnTo>
                    <a:pt x="77" y="38"/>
                  </a:lnTo>
                  <a:lnTo>
                    <a:pt x="74" y="52"/>
                  </a:lnTo>
                  <a:lnTo>
                    <a:pt x="66" y="65"/>
                  </a:lnTo>
                  <a:lnTo>
                    <a:pt x="54" y="73"/>
                  </a:lnTo>
                  <a:lnTo>
                    <a:pt x="39" y="75"/>
                  </a:lnTo>
                  <a:lnTo>
                    <a:pt x="23" y="73"/>
                  </a:lnTo>
                  <a:lnTo>
                    <a:pt x="12" y="65"/>
                  </a:lnTo>
                  <a:lnTo>
                    <a:pt x="3" y="52"/>
                  </a:lnTo>
                  <a:lnTo>
                    <a:pt x="0" y="38"/>
                  </a:lnTo>
                  <a:lnTo>
                    <a:pt x="3" y="23"/>
                  </a:lnTo>
                  <a:lnTo>
                    <a:pt x="12" y="11"/>
                  </a:lnTo>
                  <a:lnTo>
                    <a:pt x="23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46" name="Freeform 10"/>
            <p:cNvSpPr>
              <a:spLocks/>
            </p:cNvSpPr>
            <p:nvPr userDrawn="1"/>
          </p:nvSpPr>
          <p:spPr bwMode="auto">
            <a:xfrm>
              <a:off x="3184" y="863"/>
              <a:ext cx="45" cy="45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63" y="3"/>
                </a:cxn>
                <a:cxn ang="0">
                  <a:pos x="77" y="13"/>
                </a:cxn>
                <a:cxn ang="0">
                  <a:pos x="88" y="28"/>
                </a:cxn>
                <a:cxn ang="0">
                  <a:pos x="90" y="45"/>
                </a:cxn>
                <a:cxn ang="0">
                  <a:pos x="88" y="63"/>
                </a:cxn>
                <a:cxn ang="0">
                  <a:pos x="77" y="77"/>
                </a:cxn>
                <a:cxn ang="0">
                  <a:pos x="63" y="87"/>
                </a:cxn>
                <a:cxn ang="0">
                  <a:pos x="45" y="90"/>
                </a:cxn>
                <a:cxn ang="0">
                  <a:pos x="28" y="87"/>
                </a:cxn>
                <a:cxn ang="0">
                  <a:pos x="13" y="77"/>
                </a:cxn>
                <a:cxn ang="0">
                  <a:pos x="3" y="63"/>
                </a:cxn>
                <a:cxn ang="0">
                  <a:pos x="0" y="45"/>
                </a:cxn>
                <a:cxn ang="0">
                  <a:pos x="3" y="28"/>
                </a:cxn>
                <a:cxn ang="0">
                  <a:pos x="13" y="13"/>
                </a:cxn>
                <a:cxn ang="0">
                  <a:pos x="28" y="3"/>
                </a:cxn>
                <a:cxn ang="0">
                  <a:pos x="45" y="0"/>
                </a:cxn>
              </a:cxnLst>
              <a:rect l="0" t="0" r="r" b="b"/>
              <a:pathLst>
                <a:path w="90" h="90">
                  <a:moveTo>
                    <a:pt x="45" y="0"/>
                  </a:moveTo>
                  <a:lnTo>
                    <a:pt x="63" y="3"/>
                  </a:lnTo>
                  <a:lnTo>
                    <a:pt x="77" y="13"/>
                  </a:lnTo>
                  <a:lnTo>
                    <a:pt x="88" y="28"/>
                  </a:lnTo>
                  <a:lnTo>
                    <a:pt x="90" y="45"/>
                  </a:lnTo>
                  <a:lnTo>
                    <a:pt x="88" y="63"/>
                  </a:lnTo>
                  <a:lnTo>
                    <a:pt x="77" y="77"/>
                  </a:lnTo>
                  <a:lnTo>
                    <a:pt x="63" y="87"/>
                  </a:lnTo>
                  <a:lnTo>
                    <a:pt x="45" y="90"/>
                  </a:lnTo>
                  <a:lnTo>
                    <a:pt x="28" y="87"/>
                  </a:lnTo>
                  <a:lnTo>
                    <a:pt x="13" y="77"/>
                  </a:lnTo>
                  <a:lnTo>
                    <a:pt x="3" y="63"/>
                  </a:lnTo>
                  <a:lnTo>
                    <a:pt x="0" y="45"/>
                  </a:lnTo>
                  <a:lnTo>
                    <a:pt x="3" y="28"/>
                  </a:lnTo>
                  <a:lnTo>
                    <a:pt x="13" y="13"/>
                  </a:lnTo>
                  <a:lnTo>
                    <a:pt x="28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47" name="Freeform 11"/>
            <p:cNvSpPr>
              <a:spLocks/>
            </p:cNvSpPr>
            <p:nvPr userDrawn="1"/>
          </p:nvSpPr>
          <p:spPr bwMode="auto">
            <a:xfrm>
              <a:off x="3243" y="884"/>
              <a:ext cx="53" cy="53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73" y="5"/>
                </a:cxn>
                <a:cxn ang="0">
                  <a:pos x="90" y="16"/>
                </a:cxn>
                <a:cxn ang="0">
                  <a:pos x="102" y="34"/>
                </a:cxn>
                <a:cxn ang="0">
                  <a:pos x="106" y="54"/>
                </a:cxn>
                <a:cxn ang="0">
                  <a:pos x="102" y="75"/>
                </a:cxn>
                <a:cxn ang="0">
                  <a:pos x="90" y="91"/>
                </a:cxn>
                <a:cxn ang="0">
                  <a:pos x="73" y="102"/>
                </a:cxn>
                <a:cxn ang="0">
                  <a:pos x="52" y="107"/>
                </a:cxn>
                <a:cxn ang="0">
                  <a:pos x="32" y="102"/>
                </a:cxn>
                <a:cxn ang="0">
                  <a:pos x="15" y="91"/>
                </a:cxn>
                <a:cxn ang="0">
                  <a:pos x="4" y="75"/>
                </a:cxn>
                <a:cxn ang="0">
                  <a:pos x="0" y="54"/>
                </a:cxn>
                <a:cxn ang="0">
                  <a:pos x="4" y="34"/>
                </a:cxn>
                <a:cxn ang="0">
                  <a:pos x="15" y="16"/>
                </a:cxn>
                <a:cxn ang="0">
                  <a:pos x="32" y="5"/>
                </a:cxn>
                <a:cxn ang="0">
                  <a:pos x="52" y="0"/>
                </a:cxn>
              </a:cxnLst>
              <a:rect l="0" t="0" r="r" b="b"/>
              <a:pathLst>
                <a:path w="106" h="107">
                  <a:moveTo>
                    <a:pt x="52" y="0"/>
                  </a:moveTo>
                  <a:lnTo>
                    <a:pt x="73" y="5"/>
                  </a:lnTo>
                  <a:lnTo>
                    <a:pt x="90" y="16"/>
                  </a:lnTo>
                  <a:lnTo>
                    <a:pt x="102" y="34"/>
                  </a:lnTo>
                  <a:lnTo>
                    <a:pt x="106" y="54"/>
                  </a:lnTo>
                  <a:lnTo>
                    <a:pt x="102" y="75"/>
                  </a:lnTo>
                  <a:lnTo>
                    <a:pt x="90" y="91"/>
                  </a:lnTo>
                  <a:lnTo>
                    <a:pt x="73" y="102"/>
                  </a:lnTo>
                  <a:lnTo>
                    <a:pt x="52" y="107"/>
                  </a:lnTo>
                  <a:lnTo>
                    <a:pt x="32" y="102"/>
                  </a:lnTo>
                  <a:lnTo>
                    <a:pt x="15" y="91"/>
                  </a:lnTo>
                  <a:lnTo>
                    <a:pt x="4" y="75"/>
                  </a:lnTo>
                  <a:lnTo>
                    <a:pt x="0" y="54"/>
                  </a:lnTo>
                  <a:lnTo>
                    <a:pt x="4" y="34"/>
                  </a:lnTo>
                  <a:lnTo>
                    <a:pt x="15" y="16"/>
                  </a:lnTo>
                  <a:lnTo>
                    <a:pt x="32" y="5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48" name="Freeform 12"/>
            <p:cNvSpPr>
              <a:spLocks/>
            </p:cNvSpPr>
            <p:nvPr userDrawn="1"/>
          </p:nvSpPr>
          <p:spPr bwMode="auto">
            <a:xfrm>
              <a:off x="3106" y="962"/>
              <a:ext cx="33" cy="30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47" y="3"/>
                </a:cxn>
                <a:cxn ang="0">
                  <a:pos x="55" y="12"/>
                </a:cxn>
                <a:cxn ang="0">
                  <a:pos x="61" y="22"/>
                </a:cxn>
                <a:cxn ang="0">
                  <a:pos x="63" y="34"/>
                </a:cxn>
                <a:cxn ang="0">
                  <a:pos x="60" y="45"/>
                </a:cxn>
                <a:cxn ang="0">
                  <a:pos x="52" y="56"/>
                </a:cxn>
                <a:cxn ang="0">
                  <a:pos x="41" y="61"/>
                </a:cxn>
                <a:cxn ang="0">
                  <a:pos x="29" y="63"/>
                </a:cxn>
                <a:cxn ang="0">
                  <a:pos x="18" y="60"/>
                </a:cxn>
                <a:cxn ang="0">
                  <a:pos x="7" y="51"/>
                </a:cxn>
                <a:cxn ang="0">
                  <a:pos x="2" y="41"/>
                </a:cxn>
                <a:cxn ang="0">
                  <a:pos x="0" y="29"/>
                </a:cxn>
                <a:cxn ang="0">
                  <a:pos x="4" y="18"/>
                </a:cxn>
                <a:cxn ang="0">
                  <a:pos x="12" y="7"/>
                </a:cxn>
                <a:cxn ang="0">
                  <a:pos x="22" y="2"/>
                </a:cxn>
                <a:cxn ang="0">
                  <a:pos x="35" y="0"/>
                </a:cxn>
              </a:cxnLst>
              <a:rect l="0" t="0" r="r" b="b"/>
              <a:pathLst>
                <a:path w="63" h="63">
                  <a:moveTo>
                    <a:pt x="35" y="0"/>
                  </a:moveTo>
                  <a:lnTo>
                    <a:pt x="47" y="3"/>
                  </a:lnTo>
                  <a:lnTo>
                    <a:pt x="55" y="12"/>
                  </a:lnTo>
                  <a:lnTo>
                    <a:pt x="61" y="22"/>
                  </a:lnTo>
                  <a:lnTo>
                    <a:pt x="63" y="34"/>
                  </a:lnTo>
                  <a:lnTo>
                    <a:pt x="60" y="45"/>
                  </a:lnTo>
                  <a:lnTo>
                    <a:pt x="52" y="56"/>
                  </a:lnTo>
                  <a:lnTo>
                    <a:pt x="41" y="61"/>
                  </a:lnTo>
                  <a:lnTo>
                    <a:pt x="29" y="63"/>
                  </a:lnTo>
                  <a:lnTo>
                    <a:pt x="18" y="60"/>
                  </a:lnTo>
                  <a:lnTo>
                    <a:pt x="7" y="51"/>
                  </a:lnTo>
                  <a:lnTo>
                    <a:pt x="2" y="41"/>
                  </a:lnTo>
                  <a:lnTo>
                    <a:pt x="0" y="29"/>
                  </a:lnTo>
                  <a:lnTo>
                    <a:pt x="4" y="18"/>
                  </a:lnTo>
                  <a:lnTo>
                    <a:pt x="12" y="7"/>
                  </a:lnTo>
                  <a:lnTo>
                    <a:pt x="22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49" name="Freeform 13"/>
            <p:cNvSpPr>
              <a:spLocks/>
            </p:cNvSpPr>
            <p:nvPr userDrawn="1"/>
          </p:nvSpPr>
          <p:spPr bwMode="auto">
            <a:xfrm>
              <a:off x="3073" y="967"/>
              <a:ext cx="15" cy="2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26" y="2"/>
                </a:cxn>
                <a:cxn ang="0">
                  <a:pos x="35" y="8"/>
                </a:cxn>
                <a:cxn ang="0">
                  <a:pos x="39" y="16"/>
                </a:cxn>
                <a:cxn ang="0">
                  <a:pos x="39" y="27"/>
                </a:cxn>
                <a:cxn ang="0">
                  <a:pos x="33" y="35"/>
                </a:cxn>
                <a:cxn ang="0">
                  <a:pos x="23" y="40"/>
                </a:cxn>
                <a:cxn ang="0">
                  <a:pos x="13" y="40"/>
                </a:cxn>
                <a:cxn ang="0">
                  <a:pos x="4" y="34"/>
                </a:cxn>
                <a:cxn ang="0">
                  <a:pos x="0" y="24"/>
                </a:cxn>
                <a:cxn ang="0">
                  <a:pos x="1" y="14"/>
                </a:cxn>
                <a:cxn ang="0">
                  <a:pos x="7" y="5"/>
                </a:cxn>
                <a:cxn ang="0">
                  <a:pos x="16" y="0"/>
                </a:cxn>
              </a:cxnLst>
              <a:rect l="0" t="0" r="r" b="b"/>
              <a:pathLst>
                <a:path w="39" h="40">
                  <a:moveTo>
                    <a:pt x="16" y="0"/>
                  </a:moveTo>
                  <a:lnTo>
                    <a:pt x="26" y="2"/>
                  </a:lnTo>
                  <a:lnTo>
                    <a:pt x="35" y="8"/>
                  </a:lnTo>
                  <a:lnTo>
                    <a:pt x="39" y="16"/>
                  </a:lnTo>
                  <a:lnTo>
                    <a:pt x="39" y="27"/>
                  </a:lnTo>
                  <a:lnTo>
                    <a:pt x="33" y="35"/>
                  </a:lnTo>
                  <a:lnTo>
                    <a:pt x="23" y="40"/>
                  </a:lnTo>
                  <a:lnTo>
                    <a:pt x="13" y="40"/>
                  </a:lnTo>
                  <a:lnTo>
                    <a:pt x="4" y="34"/>
                  </a:lnTo>
                  <a:lnTo>
                    <a:pt x="0" y="24"/>
                  </a:lnTo>
                  <a:lnTo>
                    <a:pt x="1" y="14"/>
                  </a:lnTo>
                  <a:lnTo>
                    <a:pt x="7" y="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50" name="Freeform 14"/>
            <p:cNvSpPr>
              <a:spLocks/>
            </p:cNvSpPr>
            <p:nvPr userDrawn="1"/>
          </p:nvSpPr>
          <p:spPr bwMode="auto">
            <a:xfrm>
              <a:off x="3150" y="975"/>
              <a:ext cx="38" cy="38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55" y="3"/>
                </a:cxn>
                <a:cxn ang="0">
                  <a:pos x="67" y="14"/>
                </a:cxn>
                <a:cxn ang="0">
                  <a:pos x="74" y="27"/>
                </a:cxn>
                <a:cxn ang="0">
                  <a:pos x="75" y="41"/>
                </a:cxn>
                <a:cxn ang="0">
                  <a:pos x="71" y="56"/>
                </a:cxn>
                <a:cxn ang="0">
                  <a:pos x="62" y="68"/>
                </a:cxn>
                <a:cxn ang="0">
                  <a:pos x="48" y="75"/>
                </a:cxn>
                <a:cxn ang="0">
                  <a:pos x="33" y="76"/>
                </a:cxn>
                <a:cxn ang="0">
                  <a:pos x="20" y="72"/>
                </a:cxn>
                <a:cxn ang="0">
                  <a:pos x="8" y="63"/>
                </a:cxn>
                <a:cxn ang="0">
                  <a:pos x="1" y="50"/>
                </a:cxn>
                <a:cxn ang="0">
                  <a:pos x="0" y="35"/>
                </a:cxn>
                <a:cxn ang="0">
                  <a:pos x="3" y="21"/>
                </a:cxn>
                <a:cxn ang="0">
                  <a:pos x="13" y="9"/>
                </a:cxn>
                <a:cxn ang="0">
                  <a:pos x="26" y="2"/>
                </a:cxn>
                <a:cxn ang="0">
                  <a:pos x="40" y="0"/>
                </a:cxn>
              </a:cxnLst>
              <a:rect l="0" t="0" r="r" b="b"/>
              <a:pathLst>
                <a:path w="75" h="76">
                  <a:moveTo>
                    <a:pt x="40" y="0"/>
                  </a:moveTo>
                  <a:lnTo>
                    <a:pt x="55" y="3"/>
                  </a:lnTo>
                  <a:lnTo>
                    <a:pt x="67" y="14"/>
                  </a:lnTo>
                  <a:lnTo>
                    <a:pt x="74" y="27"/>
                  </a:lnTo>
                  <a:lnTo>
                    <a:pt x="75" y="41"/>
                  </a:lnTo>
                  <a:lnTo>
                    <a:pt x="71" y="56"/>
                  </a:lnTo>
                  <a:lnTo>
                    <a:pt x="62" y="68"/>
                  </a:lnTo>
                  <a:lnTo>
                    <a:pt x="48" y="75"/>
                  </a:lnTo>
                  <a:lnTo>
                    <a:pt x="33" y="76"/>
                  </a:lnTo>
                  <a:lnTo>
                    <a:pt x="20" y="72"/>
                  </a:lnTo>
                  <a:lnTo>
                    <a:pt x="8" y="63"/>
                  </a:lnTo>
                  <a:lnTo>
                    <a:pt x="1" y="50"/>
                  </a:lnTo>
                  <a:lnTo>
                    <a:pt x="0" y="35"/>
                  </a:lnTo>
                  <a:lnTo>
                    <a:pt x="3" y="21"/>
                  </a:lnTo>
                  <a:lnTo>
                    <a:pt x="13" y="9"/>
                  </a:lnTo>
                  <a:lnTo>
                    <a:pt x="26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51" name="Freeform 15"/>
            <p:cNvSpPr>
              <a:spLocks/>
            </p:cNvSpPr>
            <p:nvPr userDrawn="1"/>
          </p:nvSpPr>
          <p:spPr bwMode="auto">
            <a:xfrm>
              <a:off x="3192" y="1011"/>
              <a:ext cx="47" cy="45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66" y="4"/>
                </a:cxn>
                <a:cxn ang="0">
                  <a:pos x="80" y="16"/>
                </a:cxn>
                <a:cxn ang="0">
                  <a:pos x="89" y="32"/>
                </a:cxn>
                <a:cxn ang="0">
                  <a:pos x="92" y="49"/>
                </a:cxn>
                <a:cxn ang="0">
                  <a:pos x="88" y="66"/>
                </a:cxn>
                <a:cxn ang="0">
                  <a:pos x="76" y="80"/>
                </a:cxn>
                <a:cxn ang="0">
                  <a:pos x="60" y="89"/>
                </a:cxn>
                <a:cxn ang="0">
                  <a:pos x="42" y="90"/>
                </a:cxn>
                <a:cxn ang="0">
                  <a:pos x="26" y="86"/>
                </a:cxn>
                <a:cxn ang="0">
                  <a:pos x="12" y="74"/>
                </a:cxn>
                <a:cxn ang="0">
                  <a:pos x="3" y="58"/>
                </a:cxn>
                <a:cxn ang="0">
                  <a:pos x="0" y="42"/>
                </a:cxn>
                <a:cxn ang="0">
                  <a:pos x="5" y="26"/>
                </a:cxn>
                <a:cxn ang="0">
                  <a:pos x="16" y="12"/>
                </a:cxn>
                <a:cxn ang="0">
                  <a:pos x="32" y="3"/>
                </a:cxn>
                <a:cxn ang="0">
                  <a:pos x="50" y="0"/>
                </a:cxn>
              </a:cxnLst>
              <a:rect l="0" t="0" r="r" b="b"/>
              <a:pathLst>
                <a:path w="92" h="90">
                  <a:moveTo>
                    <a:pt x="50" y="0"/>
                  </a:moveTo>
                  <a:lnTo>
                    <a:pt x="66" y="4"/>
                  </a:lnTo>
                  <a:lnTo>
                    <a:pt x="80" y="16"/>
                  </a:lnTo>
                  <a:lnTo>
                    <a:pt x="89" y="32"/>
                  </a:lnTo>
                  <a:lnTo>
                    <a:pt x="92" y="49"/>
                  </a:lnTo>
                  <a:lnTo>
                    <a:pt x="88" y="66"/>
                  </a:lnTo>
                  <a:lnTo>
                    <a:pt x="76" y="80"/>
                  </a:lnTo>
                  <a:lnTo>
                    <a:pt x="60" y="89"/>
                  </a:lnTo>
                  <a:lnTo>
                    <a:pt x="42" y="90"/>
                  </a:lnTo>
                  <a:lnTo>
                    <a:pt x="26" y="86"/>
                  </a:lnTo>
                  <a:lnTo>
                    <a:pt x="12" y="74"/>
                  </a:lnTo>
                  <a:lnTo>
                    <a:pt x="3" y="58"/>
                  </a:lnTo>
                  <a:lnTo>
                    <a:pt x="0" y="42"/>
                  </a:lnTo>
                  <a:lnTo>
                    <a:pt x="5" y="26"/>
                  </a:lnTo>
                  <a:lnTo>
                    <a:pt x="16" y="12"/>
                  </a:lnTo>
                  <a:lnTo>
                    <a:pt x="32" y="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52" name="Freeform 16"/>
            <p:cNvSpPr>
              <a:spLocks/>
            </p:cNvSpPr>
            <p:nvPr userDrawn="1"/>
          </p:nvSpPr>
          <p:spPr bwMode="auto">
            <a:xfrm>
              <a:off x="3209" y="1071"/>
              <a:ext cx="53" cy="54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67" y="1"/>
                </a:cxn>
                <a:cxn ang="0">
                  <a:pos x="81" y="9"/>
                </a:cxn>
                <a:cxn ang="0">
                  <a:pos x="94" y="19"/>
                </a:cxn>
                <a:cxn ang="0">
                  <a:pos x="103" y="33"/>
                </a:cxn>
                <a:cxn ang="0">
                  <a:pos x="106" y="50"/>
                </a:cxn>
                <a:cxn ang="0">
                  <a:pos x="104" y="67"/>
                </a:cxn>
                <a:cxn ang="0">
                  <a:pos x="99" y="82"/>
                </a:cxn>
                <a:cxn ang="0">
                  <a:pos x="87" y="95"/>
                </a:cxn>
                <a:cxn ang="0">
                  <a:pos x="72" y="103"/>
                </a:cxn>
                <a:cxn ang="0">
                  <a:pos x="56" y="106"/>
                </a:cxn>
                <a:cxn ang="0">
                  <a:pos x="40" y="105"/>
                </a:cxn>
                <a:cxn ang="0">
                  <a:pos x="26" y="99"/>
                </a:cxn>
                <a:cxn ang="0">
                  <a:pos x="13" y="87"/>
                </a:cxn>
                <a:cxn ang="0">
                  <a:pos x="4" y="73"/>
                </a:cxn>
                <a:cxn ang="0">
                  <a:pos x="0" y="57"/>
                </a:cxn>
                <a:cxn ang="0">
                  <a:pos x="1" y="41"/>
                </a:cxn>
                <a:cxn ang="0">
                  <a:pos x="8" y="26"/>
                </a:cxn>
                <a:cxn ang="0">
                  <a:pos x="19" y="13"/>
                </a:cxn>
                <a:cxn ang="0">
                  <a:pos x="33" y="4"/>
                </a:cxn>
                <a:cxn ang="0">
                  <a:pos x="49" y="0"/>
                </a:cxn>
              </a:cxnLst>
              <a:rect l="0" t="0" r="r" b="b"/>
              <a:pathLst>
                <a:path w="106" h="106">
                  <a:moveTo>
                    <a:pt x="49" y="0"/>
                  </a:moveTo>
                  <a:lnTo>
                    <a:pt x="67" y="1"/>
                  </a:lnTo>
                  <a:lnTo>
                    <a:pt x="81" y="9"/>
                  </a:lnTo>
                  <a:lnTo>
                    <a:pt x="94" y="19"/>
                  </a:lnTo>
                  <a:lnTo>
                    <a:pt x="103" y="33"/>
                  </a:lnTo>
                  <a:lnTo>
                    <a:pt x="106" y="50"/>
                  </a:lnTo>
                  <a:lnTo>
                    <a:pt x="104" y="67"/>
                  </a:lnTo>
                  <a:lnTo>
                    <a:pt x="99" y="82"/>
                  </a:lnTo>
                  <a:lnTo>
                    <a:pt x="87" y="95"/>
                  </a:lnTo>
                  <a:lnTo>
                    <a:pt x="72" y="103"/>
                  </a:lnTo>
                  <a:lnTo>
                    <a:pt x="56" y="106"/>
                  </a:lnTo>
                  <a:lnTo>
                    <a:pt x="40" y="105"/>
                  </a:lnTo>
                  <a:lnTo>
                    <a:pt x="26" y="99"/>
                  </a:lnTo>
                  <a:lnTo>
                    <a:pt x="13" y="87"/>
                  </a:lnTo>
                  <a:lnTo>
                    <a:pt x="4" y="73"/>
                  </a:lnTo>
                  <a:lnTo>
                    <a:pt x="0" y="57"/>
                  </a:lnTo>
                  <a:lnTo>
                    <a:pt x="1" y="41"/>
                  </a:lnTo>
                  <a:lnTo>
                    <a:pt x="8" y="26"/>
                  </a:lnTo>
                  <a:lnTo>
                    <a:pt x="19" y="13"/>
                  </a:lnTo>
                  <a:lnTo>
                    <a:pt x="33" y="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53" name="Freeform 17"/>
            <p:cNvSpPr>
              <a:spLocks/>
            </p:cNvSpPr>
            <p:nvPr userDrawn="1"/>
          </p:nvSpPr>
          <p:spPr bwMode="auto">
            <a:xfrm>
              <a:off x="2986" y="961"/>
              <a:ext cx="27" cy="31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8" y="0"/>
                </a:cxn>
                <a:cxn ang="0">
                  <a:pos x="49" y="6"/>
                </a:cxn>
                <a:cxn ang="0">
                  <a:pos x="58" y="14"/>
                </a:cxn>
                <a:cxn ang="0">
                  <a:pos x="61" y="26"/>
                </a:cxn>
                <a:cxn ang="0">
                  <a:pos x="61" y="38"/>
                </a:cxn>
                <a:cxn ang="0">
                  <a:pos x="57" y="49"/>
                </a:cxn>
                <a:cxn ang="0">
                  <a:pos x="48" y="58"/>
                </a:cxn>
                <a:cxn ang="0">
                  <a:pos x="36" y="62"/>
                </a:cxn>
                <a:cxn ang="0">
                  <a:pos x="25" y="62"/>
                </a:cxn>
                <a:cxn ang="0">
                  <a:pos x="13" y="58"/>
                </a:cxn>
                <a:cxn ang="0">
                  <a:pos x="4" y="49"/>
                </a:cxn>
                <a:cxn ang="0">
                  <a:pos x="0" y="38"/>
                </a:cxn>
                <a:cxn ang="0">
                  <a:pos x="0" y="25"/>
                </a:cxn>
                <a:cxn ang="0">
                  <a:pos x="4" y="13"/>
                </a:cxn>
                <a:cxn ang="0">
                  <a:pos x="13" y="4"/>
                </a:cxn>
                <a:cxn ang="0">
                  <a:pos x="25" y="0"/>
                </a:cxn>
              </a:cxnLst>
              <a:rect l="0" t="0" r="r" b="b"/>
              <a:pathLst>
                <a:path w="61" h="62">
                  <a:moveTo>
                    <a:pt x="25" y="0"/>
                  </a:moveTo>
                  <a:lnTo>
                    <a:pt x="38" y="0"/>
                  </a:lnTo>
                  <a:lnTo>
                    <a:pt x="49" y="6"/>
                  </a:lnTo>
                  <a:lnTo>
                    <a:pt x="58" y="14"/>
                  </a:lnTo>
                  <a:lnTo>
                    <a:pt x="61" y="26"/>
                  </a:lnTo>
                  <a:lnTo>
                    <a:pt x="61" y="38"/>
                  </a:lnTo>
                  <a:lnTo>
                    <a:pt x="57" y="49"/>
                  </a:lnTo>
                  <a:lnTo>
                    <a:pt x="48" y="58"/>
                  </a:lnTo>
                  <a:lnTo>
                    <a:pt x="36" y="62"/>
                  </a:lnTo>
                  <a:lnTo>
                    <a:pt x="25" y="62"/>
                  </a:lnTo>
                  <a:lnTo>
                    <a:pt x="13" y="58"/>
                  </a:lnTo>
                  <a:lnTo>
                    <a:pt x="4" y="49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4" y="13"/>
                  </a:lnTo>
                  <a:lnTo>
                    <a:pt x="13" y="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54" name="Freeform 18"/>
            <p:cNvSpPr>
              <a:spLocks/>
            </p:cNvSpPr>
            <p:nvPr userDrawn="1"/>
          </p:nvSpPr>
          <p:spPr bwMode="auto">
            <a:xfrm>
              <a:off x="3028" y="957"/>
              <a:ext cx="23" cy="2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2" y="4"/>
                </a:cxn>
                <a:cxn ang="0">
                  <a:pos x="39" y="12"/>
                </a:cxn>
                <a:cxn ang="0">
                  <a:pos x="41" y="22"/>
                </a:cxn>
                <a:cxn ang="0">
                  <a:pos x="36" y="32"/>
                </a:cxn>
                <a:cxn ang="0">
                  <a:pos x="29" y="39"/>
                </a:cxn>
                <a:cxn ang="0">
                  <a:pos x="19" y="41"/>
                </a:cxn>
                <a:cxn ang="0">
                  <a:pos x="9" y="38"/>
                </a:cxn>
                <a:cxn ang="0">
                  <a:pos x="1" y="31"/>
                </a:cxn>
                <a:cxn ang="0">
                  <a:pos x="0" y="19"/>
                </a:cxn>
                <a:cxn ang="0">
                  <a:pos x="3" y="9"/>
                </a:cxn>
                <a:cxn ang="0">
                  <a:pos x="11" y="1"/>
                </a:cxn>
                <a:cxn ang="0">
                  <a:pos x="22" y="0"/>
                </a:cxn>
              </a:cxnLst>
              <a:rect l="0" t="0" r="r" b="b"/>
              <a:pathLst>
                <a:path w="41" h="41">
                  <a:moveTo>
                    <a:pt x="22" y="0"/>
                  </a:moveTo>
                  <a:lnTo>
                    <a:pt x="32" y="4"/>
                  </a:lnTo>
                  <a:lnTo>
                    <a:pt x="39" y="12"/>
                  </a:lnTo>
                  <a:lnTo>
                    <a:pt x="41" y="22"/>
                  </a:lnTo>
                  <a:lnTo>
                    <a:pt x="36" y="32"/>
                  </a:lnTo>
                  <a:lnTo>
                    <a:pt x="29" y="39"/>
                  </a:lnTo>
                  <a:lnTo>
                    <a:pt x="19" y="41"/>
                  </a:lnTo>
                  <a:lnTo>
                    <a:pt x="9" y="38"/>
                  </a:lnTo>
                  <a:lnTo>
                    <a:pt x="1" y="31"/>
                  </a:lnTo>
                  <a:lnTo>
                    <a:pt x="0" y="19"/>
                  </a:lnTo>
                  <a:lnTo>
                    <a:pt x="3" y="9"/>
                  </a:lnTo>
                  <a:lnTo>
                    <a:pt x="11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55" name="Freeform 19"/>
            <p:cNvSpPr>
              <a:spLocks/>
            </p:cNvSpPr>
            <p:nvPr userDrawn="1"/>
          </p:nvSpPr>
          <p:spPr bwMode="auto">
            <a:xfrm>
              <a:off x="2931" y="956"/>
              <a:ext cx="38" cy="36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5" y="0"/>
                </a:cxn>
                <a:cxn ang="0">
                  <a:pos x="60" y="6"/>
                </a:cxn>
                <a:cxn ang="0">
                  <a:pos x="70" y="18"/>
                </a:cxn>
                <a:cxn ang="0">
                  <a:pos x="76" y="31"/>
                </a:cxn>
                <a:cxn ang="0">
                  <a:pos x="76" y="45"/>
                </a:cxn>
                <a:cxn ang="0">
                  <a:pos x="68" y="60"/>
                </a:cxn>
                <a:cxn ang="0">
                  <a:pos x="58" y="70"/>
                </a:cxn>
                <a:cxn ang="0">
                  <a:pos x="44" y="76"/>
                </a:cxn>
                <a:cxn ang="0">
                  <a:pos x="30" y="76"/>
                </a:cxn>
                <a:cxn ang="0">
                  <a:pos x="16" y="70"/>
                </a:cxn>
                <a:cxn ang="0">
                  <a:pos x="6" y="60"/>
                </a:cxn>
                <a:cxn ang="0">
                  <a:pos x="0" y="45"/>
                </a:cxn>
                <a:cxn ang="0">
                  <a:pos x="0" y="31"/>
                </a:cxn>
                <a:cxn ang="0">
                  <a:pos x="6" y="16"/>
                </a:cxn>
                <a:cxn ang="0">
                  <a:pos x="16" y="6"/>
                </a:cxn>
                <a:cxn ang="0">
                  <a:pos x="30" y="0"/>
                </a:cxn>
              </a:cxnLst>
              <a:rect l="0" t="0" r="r" b="b"/>
              <a:pathLst>
                <a:path w="76" h="76">
                  <a:moveTo>
                    <a:pt x="30" y="0"/>
                  </a:moveTo>
                  <a:lnTo>
                    <a:pt x="45" y="0"/>
                  </a:lnTo>
                  <a:lnTo>
                    <a:pt x="60" y="6"/>
                  </a:lnTo>
                  <a:lnTo>
                    <a:pt x="70" y="18"/>
                  </a:lnTo>
                  <a:lnTo>
                    <a:pt x="76" y="31"/>
                  </a:lnTo>
                  <a:lnTo>
                    <a:pt x="76" y="45"/>
                  </a:lnTo>
                  <a:lnTo>
                    <a:pt x="68" y="60"/>
                  </a:lnTo>
                  <a:lnTo>
                    <a:pt x="58" y="70"/>
                  </a:lnTo>
                  <a:lnTo>
                    <a:pt x="44" y="76"/>
                  </a:lnTo>
                  <a:lnTo>
                    <a:pt x="30" y="76"/>
                  </a:lnTo>
                  <a:lnTo>
                    <a:pt x="16" y="70"/>
                  </a:lnTo>
                  <a:lnTo>
                    <a:pt x="6" y="60"/>
                  </a:lnTo>
                  <a:lnTo>
                    <a:pt x="0" y="45"/>
                  </a:lnTo>
                  <a:lnTo>
                    <a:pt x="0" y="31"/>
                  </a:lnTo>
                  <a:lnTo>
                    <a:pt x="6" y="16"/>
                  </a:lnTo>
                  <a:lnTo>
                    <a:pt x="16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56" name="Freeform 20"/>
            <p:cNvSpPr>
              <a:spLocks/>
            </p:cNvSpPr>
            <p:nvPr userDrawn="1"/>
          </p:nvSpPr>
          <p:spPr bwMode="auto">
            <a:xfrm>
              <a:off x="2873" y="926"/>
              <a:ext cx="45" cy="45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4" y="0"/>
                </a:cxn>
                <a:cxn ang="0">
                  <a:pos x="70" y="8"/>
                </a:cxn>
                <a:cxn ang="0">
                  <a:pos x="83" y="21"/>
                </a:cxn>
                <a:cxn ang="0">
                  <a:pos x="89" y="37"/>
                </a:cxn>
                <a:cxn ang="0">
                  <a:pos x="89" y="56"/>
                </a:cxn>
                <a:cxn ang="0">
                  <a:pos x="81" y="72"/>
                </a:cxn>
                <a:cxn ang="0">
                  <a:pos x="68" y="85"/>
                </a:cxn>
                <a:cxn ang="0">
                  <a:pos x="52" y="91"/>
                </a:cxn>
                <a:cxn ang="0">
                  <a:pos x="35" y="91"/>
                </a:cxn>
                <a:cxn ang="0">
                  <a:pos x="19" y="83"/>
                </a:cxn>
                <a:cxn ang="0">
                  <a:pos x="6" y="70"/>
                </a:cxn>
                <a:cxn ang="0">
                  <a:pos x="0" y="54"/>
                </a:cxn>
                <a:cxn ang="0">
                  <a:pos x="0" y="37"/>
                </a:cxn>
                <a:cxn ang="0">
                  <a:pos x="7" y="19"/>
                </a:cxn>
                <a:cxn ang="0">
                  <a:pos x="20" y="8"/>
                </a:cxn>
                <a:cxn ang="0">
                  <a:pos x="36" y="0"/>
                </a:cxn>
              </a:cxnLst>
              <a:rect l="0" t="0" r="r" b="b"/>
              <a:pathLst>
                <a:path w="89" h="91">
                  <a:moveTo>
                    <a:pt x="36" y="0"/>
                  </a:moveTo>
                  <a:lnTo>
                    <a:pt x="54" y="0"/>
                  </a:lnTo>
                  <a:lnTo>
                    <a:pt x="70" y="8"/>
                  </a:lnTo>
                  <a:lnTo>
                    <a:pt x="83" y="21"/>
                  </a:lnTo>
                  <a:lnTo>
                    <a:pt x="89" y="37"/>
                  </a:lnTo>
                  <a:lnTo>
                    <a:pt x="89" y="56"/>
                  </a:lnTo>
                  <a:lnTo>
                    <a:pt x="81" y="72"/>
                  </a:lnTo>
                  <a:lnTo>
                    <a:pt x="68" y="85"/>
                  </a:lnTo>
                  <a:lnTo>
                    <a:pt x="52" y="91"/>
                  </a:lnTo>
                  <a:lnTo>
                    <a:pt x="35" y="91"/>
                  </a:lnTo>
                  <a:lnTo>
                    <a:pt x="19" y="83"/>
                  </a:lnTo>
                  <a:lnTo>
                    <a:pt x="6" y="70"/>
                  </a:lnTo>
                  <a:lnTo>
                    <a:pt x="0" y="54"/>
                  </a:lnTo>
                  <a:lnTo>
                    <a:pt x="0" y="37"/>
                  </a:lnTo>
                  <a:lnTo>
                    <a:pt x="7" y="19"/>
                  </a:lnTo>
                  <a:lnTo>
                    <a:pt x="20" y="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57" name="Freeform 21"/>
            <p:cNvSpPr>
              <a:spLocks/>
            </p:cNvSpPr>
            <p:nvPr userDrawn="1"/>
          </p:nvSpPr>
          <p:spPr bwMode="auto">
            <a:xfrm>
              <a:off x="2832" y="866"/>
              <a:ext cx="53" cy="54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68" y="2"/>
                </a:cxn>
                <a:cxn ang="0">
                  <a:pos x="83" y="9"/>
                </a:cxn>
                <a:cxn ang="0">
                  <a:pos x="96" y="21"/>
                </a:cxn>
                <a:cxn ang="0">
                  <a:pos x="103" y="37"/>
                </a:cxn>
                <a:cxn ang="0">
                  <a:pos x="106" y="53"/>
                </a:cxn>
                <a:cxn ang="0">
                  <a:pos x="105" y="69"/>
                </a:cxn>
                <a:cxn ang="0">
                  <a:pos x="97" y="83"/>
                </a:cxn>
                <a:cxn ang="0">
                  <a:pos x="86" y="96"/>
                </a:cxn>
                <a:cxn ang="0">
                  <a:pos x="70" y="104"/>
                </a:cxn>
                <a:cxn ang="0">
                  <a:pos x="54" y="107"/>
                </a:cxn>
                <a:cxn ang="0">
                  <a:pos x="38" y="105"/>
                </a:cxn>
                <a:cxn ang="0">
                  <a:pos x="23" y="98"/>
                </a:cxn>
                <a:cxn ang="0">
                  <a:pos x="10" y="86"/>
                </a:cxn>
                <a:cxn ang="0">
                  <a:pos x="3" y="72"/>
                </a:cxn>
                <a:cxn ang="0">
                  <a:pos x="0" y="56"/>
                </a:cxn>
                <a:cxn ang="0">
                  <a:pos x="1" y="40"/>
                </a:cxn>
                <a:cxn ang="0">
                  <a:pos x="9" y="24"/>
                </a:cxn>
                <a:cxn ang="0">
                  <a:pos x="20" y="10"/>
                </a:cxn>
                <a:cxn ang="0">
                  <a:pos x="36" y="3"/>
                </a:cxn>
                <a:cxn ang="0">
                  <a:pos x="52" y="0"/>
                </a:cxn>
              </a:cxnLst>
              <a:rect l="0" t="0" r="r" b="b"/>
              <a:pathLst>
                <a:path w="106" h="107">
                  <a:moveTo>
                    <a:pt x="52" y="0"/>
                  </a:moveTo>
                  <a:lnTo>
                    <a:pt x="68" y="2"/>
                  </a:lnTo>
                  <a:lnTo>
                    <a:pt x="83" y="9"/>
                  </a:lnTo>
                  <a:lnTo>
                    <a:pt x="96" y="21"/>
                  </a:lnTo>
                  <a:lnTo>
                    <a:pt x="103" y="37"/>
                  </a:lnTo>
                  <a:lnTo>
                    <a:pt x="106" y="53"/>
                  </a:lnTo>
                  <a:lnTo>
                    <a:pt x="105" y="69"/>
                  </a:lnTo>
                  <a:lnTo>
                    <a:pt x="97" y="83"/>
                  </a:lnTo>
                  <a:lnTo>
                    <a:pt x="86" y="96"/>
                  </a:lnTo>
                  <a:lnTo>
                    <a:pt x="70" y="104"/>
                  </a:lnTo>
                  <a:lnTo>
                    <a:pt x="54" y="107"/>
                  </a:lnTo>
                  <a:lnTo>
                    <a:pt x="38" y="105"/>
                  </a:lnTo>
                  <a:lnTo>
                    <a:pt x="23" y="98"/>
                  </a:lnTo>
                  <a:lnTo>
                    <a:pt x="10" y="86"/>
                  </a:lnTo>
                  <a:lnTo>
                    <a:pt x="3" y="72"/>
                  </a:lnTo>
                  <a:lnTo>
                    <a:pt x="0" y="56"/>
                  </a:lnTo>
                  <a:lnTo>
                    <a:pt x="1" y="40"/>
                  </a:lnTo>
                  <a:lnTo>
                    <a:pt x="9" y="24"/>
                  </a:lnTo>
                  <a:lnTo>
                    <a:pt x="20" y="10"/>
                  </a:lnTo>
                  <a:lnTo>
                    <a:pt x="36" y="3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58" name="Freeform 22"/>
            <p:cNvSpPr>
              <a:spLocks/>
            </p:cNvSpPr>
            <p:nvPr userDrawn="1"/>
          </p:nvSpPr>
          <p:spPr bwMode="auto">
            <a:xfrm>
              <a:off x="3011" y="897"/>
              <a:ext cx="27" cy="33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8" y="0"/>
                </a:cxn>
                <a:cxn ang="0">
                  <a:pos x="49" y="6"/>
                </a:cxn>
                <a:cxn ang="0">
                  <a:pos x="58" y="15"/>
                </a:cxn>
                <a:cxn ang="0">
                  <a:pos x="61" y="27"/>
                </a:cxn>
                <a:cxn ang="0">
                  <a:pos x="61" y="38"/>
                </a:cxn>
                <a:cxn ang="0">
                  <a:pos x="57" y="50"/>
                </a:cxn>
                <a:cxn ang="0">
                  <a:pos x="48" y="59"/>
                </a:cxn>
                <a:cxn ang="0">
                  <a:pos x="36" y="63"/>
                </a:cxn>
                <a:cxn ang="0">
                  <a:pos x="23" y="63"/>
                </a:cxn>
                <a:cxn ang="0">
                  <a:pos x="12" y="57"/>
                </a:cxn>
                <a:cxn ang="0">
                  <a:pos x="4" y="49"/>
                </a:cxn>
                <a:cxn ang="0">
                  <a:pos x="0" y="37"/>
                </a:cxn>
                <a:cxn ang="0">
                  <a:pos x="0" y="25"/>
                </a:cxn>
                <a:cxn ang="0">
                  <a:pos x="6" y="14"/>
                </a:cxn>
                <a:cxn ang="0">
                  <a:pos x="14" y="5"/>
                </a:cxn>
                <a:cxn ang="0">
                  <a:pos x="25" y="0"/>
                </a:cxn>
              </a:cxnLst>
              <a:rect l="0" t="0" r="r" b="b"/>
              <a:pathLst>
                <a:path w="61" h="63">
                  <a:moveTo>
                    <a:pt x="25" y="0"/>
                  </a:moveTo>
                  <a:lnTo>
                    <a:pt x="38" y="0"/>
                  </a:lnTo>
                  <a:lnTo>
                    <a:pt x="49" y="6"/>
                  </a:lnTo>
                  <a:lnTo>
                    <a:pt x="58" y="15"/>
                  </a:lnTo>
                  <a:lnTo>
                    <a:pt x="61" y="27"/>
                  </a:lnTo>
                  <a:lnTo>
                    <a:pt x="61" y="38"/>
                  </a:lnTo>
                  <a:lnTo>
                    <a:pt x="57" y="50"/>
                  </a:lnTo>
                  <a:lnTo>
                    <a:pt x="48" y="59"/>
                  </a:lnTo>
                  <a:lnTo>
                    <a:pt x="36" y="63"/>
                  </a:lnTo>
                  <a:lnTo>
                    <a:pt x="23" y="63"/>
                  </a:lnTo>
                  <a:lnTo>
                    <a:pt x="12" y="57"/>
                  </a:lnTo>
                  <a:lnTo>
                    <a:pt x="4" y="49"/>
                  </a:lnTo>
                  <a:lnTo>
                    <a:pt x="0" y="37"/>
                  </a:lnTo>
                  <a:lnTo>
                    <a:pt x="0" y="25"/>
                  </a:lnTo>
                  <a:lnTo>
                    <a:pt x="6" y="14"/>
                  </a:lnTo>
                  <a:lnTo>
                    <a:pt x="1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59" name="Freeform 23"/>
            <p:cNvSpPr>
              <a:spLocks/>
            </p:cNvSpPr>
            <p:nvPr userDrawn="1"/>
          </p:nvSpPr>
          <p:spPr bwMode="auto">
            <a:xfrm>
              <a:off x="3039" y="933"/>
              <a:ext cx="24" cy="20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4" y="0"/>
                </a:cxn>
                <a:cxn ang="0">
                  <a:pos x="33" y="6"/>
                </a:cxn>
                <a:cxn ang="0">
                  <a:pos x="39" y="13"/>
                </a:cxn>
                <a:cxn ang="0">
                  <a:pos x="39" y="25"/>
                </a:cxn>
                <a:cxn ang="0">
                  <a:pos x="35" y="33"/>
                </a:cxn>
                <a:cxn ang="0">
                  <a:pos x="26" y="39"/>
                </a:cxn>
                <a:cxn ang="0">
                  <a:pos x="16" y="39"/>
                </a:cxn>
                <a:cxn ang="0">
                  <a:pos x="5" y="33"/>
                </a:cxn>
                <a:cxn ang="0">
                  <a:pos x="0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3" y="0"/>
                </a:cxn>
              </a:cxnLst>
              <a:rect l="0" t="0" r="r" b="b"/>
              <a:pathLst>
                <a:path w="39" h="39">
                  <a:moveTo>
                    <a:pt x="13" y="0"/>
                  </a:moveTo>
                  <a:lnTo>
                    <a:pt x="24" y="0"/>
                  </a:lnTo>
                  <a:lnTo>
                    <a:pt x="33" y="6"/>
                  </a:lnTo>
                  <a:lnTo>
                    <a:pt x="39" y="13"/>
                  </a:lnTo>
                  <a:lnTo>
                    <a:pt x="39" y="25"/>
                  </a:lnTo>
                  <a:lnTo>
                    <a:pt x="35" y="33"/>
                  </a:lnTo>
                  <a:lnTo>
                    <a:pt x="26" y="39"/>
                  </a:lnTo>
                  <a:lnTo>
                    <a:pt x="16" y="39"/>
                  </a:lnTo>
                  <a:lnTo>
                    <a:pt x="5" y="33"/>
                  </a:lnTo>
                  <a:lnTo>
                    <a:pt x="0" y="26"/>
                  </a:lnTo>
                  <a:lnTo>
                    <a:pt x="0" y="14"/>
                  </a:lnTo>
                  <a:lnTo>
                    <a:pt x="5" y="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60" name="Freeform 24"/>
            <p:cNvSpPr>
              <a:spLocks/>
            </p:cNvSpPr>
            <p:nvPr userDrawn="1"/>
          </p:nvSpPr>
          <p:spPr bwMode="auto">
            <a:xfrm>
              <a:off x="2991" y="846"/>
              <a:ext cx="38" cy="39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6" y="0"/>
                </a:cxn>
                <a:cxn ang="0">
                  <a:pos x="59" y="6"/>
                </a:cxn>
                <a:cxn ang="0">
                  <a:pos x="69" y="16"/>
                </a:cxn>
                <a:cxn ang="0">
                  <a:pos x="75" y="30"/>
                </a:cxn>
                <a:cxn ang="0">
                  <a:pos x="74" y="47"/>
                </a:cxn>
                <a:cxn ang="0">
                  <a:pos x="68" y="60"/>
                </a:cxn>
                <a:cxn ang="0">
                  <a:pos x="58" y="70"/>
                </a:cxn>
                <a:cxn ang="0">
                  <a:pos x="43" y="76"/>
                </a:cxn>
                <a:cxn ang="0">
                  <a:pos x="29" y="74"/>
                </a:cxn>
                <a:cxn ang="0">
                  <a:pos x="16" y="68"/>
                </a:cxn>
                <a:cxn ang="0">
                  <a:pos x="5" y="58"/>
                </a:cxn>
                <a:cxn ang="0">
                  <a:pos x="0" y="44"/>
                </a:cxn>
                <a:cxn ang="0">
                  <a:pos x="0" y="29"/>
                </a:cxn>
                <a:cxn ang="0">
                  <a:pos x="5" y="16"/>
                </a:cxn>
                <a:cxn ang="0">
                  <a:pos x="16" y="6"/>
                </a:cxn>
                <a:cxn ang="0">
                  <a:pos x="30" y="0"/>
                </a:cxn>
              </a:cxnLst>
              <a:rect l="0" t="0" r="r" b="b"/>
              <a:pathLst>
                <a:path w="75" h="76">
                  <a:moveTo>
                    <a:pt x="30" y="0"/>
                  </a:moveTo>
                  <a:lnTo>
                    <a:pt x="46" y="0"/>
                  </a:lnTo>
                  <a:lnTo>
                    <a:pt x="59" y="6"/>
                  </a:lnTo>
                  <a:lnTo>
                    <a:pt x="69" y="16"/>
                  </a:lnTo>
                  <a:lnTo>
                    <a:pt x="75" y="30"/>
                  </a:lnTo>
                  <a:lnTo>
                    <a:pt x="74" y="47"/>
                  </a:lnTo>
                  <a:lnTo>
                    <a:pt x="68" y="60"/>
                  </a:lnTo>
                  <a:lnTo>
                    <a:pt x="58" y="70"/>
                  </a:lnTo>
                  <a:lnTo>
                    <a:pt x="43" y="76"/>
                  </a:lnTo>
                  <a:lnTo>
                    <a:pt x="29" y="74"/>
                  </a:lnTo>
                  <a:lnTo>
                    <a:pt x="16" y="68"/>
                  </a:lnTo>
                  <a:lnTo>
                    <a:pt x="5" y="58"/>
                  </a:lnTo>
                  <a:lnTo>
                    <a:pt x="0" y="44"/>
                  </a:lnTo>
                  <a:lnTo>
                    <a:pt x="0" y="29"/>
                  </a:lnTo>
                  <a:lnTo>
                    <a:pt x="5" y="16"/>
                  </a:lnTo>
                  <a:lnTo>
                    <a:pt x="16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61" name="Freeform 25"/>
            <p:cNvSpPr>
              <a:spLocks/>
            </p:cNvSpPr>
            <p:nvPr userDrawn="1"/>
          </p:nvSpPr>
          <p:spPr bwMode="auto">
            <a:xfrm>
              <a:off x="2992" y="782"/>
              <a:ext cx="47" cy="44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0"/>
                </a:cxn>
                <a:cxn ang="0">
                  <a:pos x="71" y="7"/>
                </a:cxn>
                <a:cxn ang="0">
                  <a:pos x="83" y="20"/>
                </a:cxn>
                <a:cxn ang="0">
                  <a:pos x="89" y="36"/>
                </a:cxn>
                <a:cxn ang="0">
                  <a:pos x="89" y="54"/>
                </a:cxn>
                <a:cxn ang="0">
                  <a:pos x="82" y="70"/>
                </a:cxn>
                <a:cxn ang="0">
                  <a:pos x="68" y="83"/>
                </a:cxn>
                <a:cxn ang="0">
                  <a:pos x="52" y="89"/>
                </a:cxn>
                <a:cxn ang="0">
                  <a:pos x="35" y="89"/>
                </a:cxn>
                <a:cxn ang="0">
                  <a:pos x="19" y="82"/>
                </a:cxn>
                <a:cxn ang="0">
                  <a:pos x="6" y="69"/>
                </a:cxn>
                <a:cxn ang="0">
                  <a:pos x="0" y="52"/>
                </a:cxn>
                <a:cxn ang="0">
                  <a:pos x="0" y="34"/>
                </a:cxn>
                <a:cxn ang="0">
                  <a:pos x="7" y="17"/>
                </a:cxn>
                <a:cxn ang="0">
                  <a:pos x="20" y="6"/>
                </a:cxn>
                <a:cxn ang="0">
                  <a:pos x="36" y="0"/>
                </a:cxn>
              </a:cxnLst>
              <a:rect l="0" t="0" r="r" b="b"/>
              <a:pathLst>
                <a:path w="89" h="89">
                  <a:moveTo>
                    <a:pt x="36" y="0"/>
                  </a:moveTo>
                  <a:lnTo>
                    <a:pt x="55" y="0"/>
                  </a:lnTo>
                  <a:lnTo>
                    <a:pt x="71" y="7"/>
                  </a:lnTo>
                  <a:lnTo>
                    <a:pt x="83" y="20"/>
                  </a:lnTo>
                  <a:lnTo>
                    <a:pt x="89" y="36"/>
                  </a:lnTo>
                  <a:lnTo>
                    <a:pt x="89" y="54"/>
                  </a:lnTo>
                  <a:lnTo>
                    <a:pt x="82" y="70"/>
                  </a:lnTo>
                  <a:lnTo>
                    <a:pt x="68" y="83"/>
                  </a:lnTo>
                  <a:lnTo>
                    <a:pt x="52" y="89"/>
                  </a:lnTo>
                  <a:lnTo>
                    <a:pt x="35" y="89"/>
                  </a:lnTo>
                  <a:lnTo>
                    <a:pt x="19" y="82"/>
                  </a:lnTo>
                  <a:lnTo>
                    <a:pt x="6" y="69"/>
                  </a:lnTo>
                  <a:lnTo>
                    <a:pt x="0" y="52"/>
                  </a:lnTo>
                  <a:lnTo>
                    <a:pt x="0" y="34"/>
                  </a:lnTo>
                  <a:lnTo>
                    <a:pt x="7" y="17"/>
                  </a:lnTo>
                  <a:lnTo>
                    <a:pt x="20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62" name="Freeform 26"/>
            <p:cNvSpPr>
              <a:spLocks/>
            </p:cNvSpPr>
            <p:nvPr userDrawn="1"/>
          </p:nvSpPr>
          <p:spPr bwMode="auto">
            <a:xfrm>
              <a:off x="3025" y="723"/>
              <a:ext cx="51" cy="54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66" y="2"/>
                </a:cxn>
                <a:cxn ang="0">
                  <a:pos x="82" y="8"/>
                </a:cxn>
                <a:cxn ang="0">
                  <a:pos x="95" y="18"/>
                </a:cxn>
                <a:cxn ang="0">
                  <a:pos x="104" y="32"/>
                </a:cxn>
                <a:cxn ang="0">
                  <a:pos x="108" y="49"/>
                </a:cxn>
                <a:cxn ang="0">
                  <a:pos x="107" y="66"/>
                </a:cxn>
                <a:cxn ang="0">
                  <a:pos x="98" y="85"/>
                </a:cxn>
                <a:cxn ang="0">
                  <a:pos x="83" y="98"/>
                </a:cxn>
                <a:cxn ang="0">
                  <a:pos x="65" y="107"/>
                </a:cxn>
                <a:cxn ang="0">
                  <a:pos x="43" y="105"/>
                </a:cxn>
                <a:cxn ang="0">
                  <a:pos x="27" y="100"/>
                </a:cxn>
                <a:cxn ang="0">
                  <a:pos x="14" y="89"/>
                </a:cxn>
                <a:cxn ang="0">
                  <a:pos x="5" y="75"/>
                </a:cxn>
                <a:cxn ang="0">
                  <a:pos x="0" y="59"/>
                </a:cxn>
                <a:cxn ang="0">
                  <a:pos x="2" y="41"/>
                </a:cxn>
                <a:cxn ang="0">
                  <a:pos x="11" y="22"/>
                </a:cxn>
                <a:cxn ang="0">
                  <a:pos x="25" y="8"/>
                </a:cxn>
                <a:cxn ang="0">
                  <a:pos x="44" y="0"/>
                </a:cxn>
              </a:cxnLst>
              <a:rect l="0" t="0" r="r" b="b"/>
              <a:pathLst>
                <a:path w="108" h="107">
                  <a:moveTo>
                    <a:pt x="44" y="0"/>
                  </a:moveTo>
                  <a:lnTo>
                    <a:pt x="66" y="2"/>
                  </a:lnTo>
                  <a:lnTo>
                    <a:pt x="82" y="8"/>
                  </a:lnTo>
                  <a:lnTo>
                    <a:pt x="95" y="18"/>
                  </a:lnTo>
                  <a:lnTo>
                    <a:pt x="104" y="32"/>
                  </a:lnTo>
                  <a:lnTo>
                    <a:pt x="108" y="49"/>
                  </a:lnTo>
                  <a:lnTo>
                    <a:pt x="107" y="66"/>
                  </a:lnTo>
                  <a:lnTo>
                    <a:pt x="98" y="85"/>
                  </a:lnTo>
                  <a:lnTo>
                    <a:pt x="83" y="98"/>
                  </a:lnTo>
                  <a:lnTo>
                    <a:pt x="65" y="107"/>
                  </a:lnTo>
                  <a:lnTo>
                    <a:pt x="43" y="105"/>
                  </a:lnTo>
                  <a:lnTo>
                    <a:pt x="27" y="100"/>
                  </a:lnTo>
                  <a:lnTo>
                    <a:pt x="14" y="89"/>
                  </a:lnTo>
                  <a:lnTo>
                    <a:pt x="5" y="75"/>
                  </a:lnTo>
                  <a:lnTo>
                    <a:pt x="0" y="59"/>
                  </a:lnTo>
                  <a:lnTo>
                    <a:pt x="2" y="41"/>
                  </a:lnTo>
                  <a:lnTo>
                    <a:pt x="11" y="22"/>
                  </a:lnTo>
                  <a:lnTo>
                    <a:pt x="25" y="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63" name="Freeform 27"/>
            <p:cNvSpPr>
              <a:spLocks/>
            </p:cNvSpPr>
            <p:nvPr userDrawn="1"/>
          </p:nvSpPr>
          <p:spPr bwMode="auto">
            <a:xfrm>
              <a:off x="3052" y="1010"/>
              <a:ext cx="36" cy="3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48" y="5"/>
                </a:cxn>
                <a:cxn ang="0">
                  <a:pos x="57" y="14"/>
                </a:cxn>
                <a:cxn ang="0">
                  <a:pos x="62" y="24"/>
                </a:cxn>
                <a:cxn ang="0">
                  <a:pos x="64" y="37"/>
                </a:cxn>
                <a:cxn ang="0">
                  <a:pos x="60" y="49"/>
                </a:cxn>
                <a:cxn ang="0">
                  <a:pos x="51" y="57"/>
                </a:cxn>
                <a:cxn ang="0">
                  <a:pos x="41" y="63"/>
                </a:cxn>
                <a:cxn ang="0">
                  <a:pos x="28" y="65"/>
                </a:cxn>
                <a:cxn ang="0">
                  <a:pos x="16" y="60"/>
                </a:cxn>
                <a:cxn ang="0">
                  <a:pos x="7" y="51"/>
                </a:cxn>
                <a:cxn ang="0">
                  <a:pos x="1" y="41"/>
                </a:cxn>
                <a:cxn ang="0">
                  <a:pos x="0" y="28"/>
                </a:cxn>
                <a:cxn ang="0">
                  <a:pos x="4" y="16"/>
                </a:cxn>
                <a:cxn ang="0">
                  <a:pos x="13" y="8"/>
                </a:cxn>
                <a:cxn ang="0">
                  <a:pos x="23" y="2"/>
                </a:cxn>
                <a:cxn ang="0">
                  <a:pos x="36" y="0"/>
                </a:cxn>
              </a:cxnLst>
              <a:rect l="0" t="0" r="r" b="b"/>
              <a:pathLst>
                <a:path w="64" h="65">
                  <a:moveTo>
                    <a:pt x="36" y="0"/>
                  </a:moveTo>
                  <a:lnTo>
                    <a:pt x="48" y="5"/>
                  </a:lnTo>
                  <a:lnTo>
                    <a:pt x="57" y="14"/>
                  </a:lnTo>
                  <a:lnTo>
                    <a:pt x="62" y="24"/>
                  </a:lnTo>
                  <a:lnTo>
                    <a:pt x="64" y="37"/>
                  </a:lnTo>
                  <a:lnTo>
                    <a:pt x="60" y="49"/>
                  </a:lnTo>
                  <a:lnTo>
                    <a:pt x="51" y="57"/>
                  </a:lnTo>
                  <a:lnTo>
                    <a:pt x="41" y="63"/>
                  </a:lnTo>
                  <a:lnTo>
                    <a:pt x="28" y="65"/>
                  </a:lnTo>
                  <a:lnTo>
                    <a:pt x="16" y="60"/>
                  </a:lnTo>
                  <a:lnTo>
                    <a:pt x="7" y="51"/>
                  </a:lnTo>
                  <a:lnTo>
                    <a:pt x="1" y="41"/>
                  </a:lnTo>
                  <a:lnTo>
                    <a:pt x="0" y="28"/>
                  </a:lnTo>
                  <a:lnTo>
                    <a:pt x="4" y="16"/>
                  </a:lnTo>
                  <a:lnTo>
                    <a:pt x="13" y="8"/>
                  </a:lnTo>
                  <a:lnTo>
                    <a:pt x="23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64" name="Freeform 28"/>
            <p:cNvSpPr>
              <a:spLocks/>
            </p:cNvSpPr>
            <p:nvPr userDrawn="1"/>
          </p:nvSpPr>
          <p:spPr bwMode="auto">
            <a:xfrm>
              <a:off x="3046" y="980"/>
              <a:ext cx="20" cy="2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30" y="3"/>
                </a:cxn>
                <a:cxn ang="0">
                  <a:pos x="38" y="10"/>
                </a:cxn>
                <a:cxn ang="0">
                  <a:pos x="41" y="21"/>
                </a:cxn>
                <a:cxn ang="0">
                  <a:pos x="38" y="31"/>
                </a:cxn>
                <a:cxn ang="0">
                  <a:pos x="30" y="38"/>
                </a:cxn>
                <a:cxn ang="0">
                  <a:pos x="20" y="41"/>
                </a:cxn>
                <a:cxn ang="0">
                  <a:pos x="10" y="38"/>
                </a:cxn>
                <a:cxn ang="0">
                  <a:pos x="3" y="31"/>
                </a:cxn>
                <a:cxn ang="0">
                  <a:pos x="0" y="21"/>
                </a:cxn>
                <a:cxn ang="0">
                  <a:pos x="3" y="10"/>
                </a:cxn>
                <a:cxn ang="0">
                  <a:pos x="10" y="3"/>
                </a:cxn>
                <a:cxn ang="0">
                  <a:pos x="20" y="0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30" y="3"/>
                  </a:lnTo>
                  <a:lnTo>
                    <a:pt x="38" y="10"/>
                  </a:lnTo>
                  <a:lnTo>
                    <a:pt x="41" y="21"/>
                  </a:lnTo>
                  <a:lnTo>
                    <a:pt x="38" y="31"/>
                  </a:lnTo>
                  <a:lnTo>
                    <a:pt x="30" y="38"/>
                  </a:lnTo>
                  <a:lnTo>
                    <a:pt x="20" y="41"/>
                  </a:lnTo>
                  <a:lnTo>
                    <a:pt x="10" y="38"/>
                  </a:lnTo>
                  <a:lnTo>
                    <a:pt x="3" y="31"/>
                  </a:lnTo>
                  <a:lnTo>
                    <a:pt x="0" y="21"/>
                  </a:lnTo>
                  <a:lnTo>
                    <a:pt x="3" y="10"/>
                  </a:lnTo>
                  <a:lnTo>
                    <a:pt x="10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65" name="Freeform 29"/>
            <p:cNvSpPr>
              <a:spLocks/>
            </p:cNvSpPr>
            <p:nvPr userDrawn="1"/>
          </p:nvSpPr>
          <p:spPr bwMode="auto">
            <a:xfrm>
              <a:off x="3050" y="1058"/>
              <a:ext cx="38" cy="3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57" y="6"/>
                </a:cxn>
                <a:cxn ang="0">
                  <a:pos x="68" y="16"/>
                </a:cxn>
                <a:cxn ang="0">
                  <a:pos x="74" y="29"/>
                </a:cxn>
                <a:cxn ang="0">
                  <a:pos x="76" y="43"/>
                </a:cxn>
                <a:cxn ang="0">
                  <a:pos x="71" y="58"/>
                </a:cxn>
                <a:cxn ang="0">
                  <a:pos x="61" y="68"/>
                </a:cxn>
                <a:cxn ang="0">
                  <a:pos x="48" y="76"/>
                </a:cxn>
                <a:cxn ang="0">
                  <a:pos x="33" y="76"/>
                </a:cxn>
                <a:cxn ang="0">
                  <a:pos x="19" y="71"/>
                </a:cxn>
                <a:cxn ang="0">
                  <a:pos x="7" y="61"/>
                </a:cxn>
                <a:cxn ang="0">
                  <a:pos x="0" y="48"/>
                </a:cxn>
                <a:cxn ang="0">
                  <a:pos x="0" y="33"/>
                </a:cxn>
                <a:cxn ang="0">
                  <a:pos x="4" y="19"/>
                </a:cxn>
                <a:cxn ang="0">
                  <a:pos x="15" y="7"/>
                </a:cxn>
                <a:cxn ang="0">
                  <a:pos x="28" y="1"/>
                </a:cxn>
                <a:cxn ang="0">
                  <a:pos x="42" y="0"/>
                </a:cxn>
              </a:cxnLst>
              <a:rect l="0" t="0" r="r" b="b"/>
              <a:pathLst>
                <a:path w="76" h="76">
                  <a:moveTo>
                    <a:pt x="42" y="0"/>
                  </a:moveTo>
                  <a:lnTo>
                    <a:pt x="57" y="6"/>
                  </a:lnTo>
                  <a:lnTo>
                    <a:pt x="68" y="16"/>
                  </a:lnTo>
                  <a:lnTo>
                    <a:pt x="74" y="29"/>
                  </a:lnTo>
                  <a:lnTo>
                    <a:pt x="76" y="43"/>
                  </a:lnTo>
                  <a:lnTo>
                    <a:pt x="71" y="58"/>
                  </a:lnTo>
                  <a:lnTo>
                    <a:pt x="61" y="68"/>
                  </a:lnTo>
                  <a:lnTo>
                    <a:pt x="48" y="76"/>
                  </a:lnTo>
                  <a:lnTo>
                    <a:pt x="33" y="76"/>
                  </a:lnTo>
                  <a:lnTo>
                    <a:pt x="19" y="71"/>
                  </a:lnTo>
                  <a:lnTo>
                    <a:pt x="7" y="61"/>
                  </a:lnTo>
                  <a:lnTo>
                    <a:pt x="0" y="48"/>
                  </a:lnTo>
                  <a:lnTo>
                    <a:pt x="0" y="33"/>
                  </a:lnTo>
                  <a:lnTo>
                    <a:pt x="4" y="19"/>
                  </a:lnTo>
                  <a:lnTo>
                    <a:pt x="15" y="7"/>
                  </a:lnTo>
                  <a:lnTo>
                    <a:pt x="28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66" name="Freeform 30"/>
            <p:cNvSpPr>
              <a:spLocks/>
            </p:cNvSpPr>
            <p:nvPr userDrawn="1"/>
          </p:nvSpPr>
          <p:spPr bwMode="auto">
            <a:xfrm>
              <a:off x="3025" y="1112"/>
              <a:ext cx="46" cy="44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68" y="6"/>
                </a:cxn>
                <a:cxn ang="0">
                  <a:pos x="82" y="17"/>
                </a:cxn>
                <a:cxn ang="0">
                  <a:pos x="89" y="33"/>
                </a:cxn>
                <a:cxn ang="0">
                  <a:pos x="90" y="51"/>
                </a:cxn>
                <a:cxn ang="0">
                  <a:pos x="84" y="68"/>
                </a:cxn>
                <a:cxn ang="0">
                  <a:pos x="76" y="80"/>
                </a:cxn>
                <a:cxn ang="0">
                  <a:pos x="64" y="87"/>
                </a:cxn>
                <a:cxn ang="0">
                  <a:pos x="51" y="90"/>
                </a:cxn>
                <a:cxn ang="0">
                  <a:pos x="36" y="90"/>
                </a:cxn>
                <a:cxn ang="0">
                  <a:pos x="23" y="84"/>
                </a:cxn>
                <a:cxn ang="0">
                  <a:pos x="10" y="73"/>
                </a:cxn>
                <a:cxn ang="0">
                  <a:pos x="1" y="58"/>
                </a:cxn>
                <a:cxn ang="0">
                  <a:pos x="0" y="41"/>
                </a:cxn>
                <a:cxn ang="0">
                  <a:pos x="6" y="23"/>
                </a:cxn>
                <a:cxn ang="0">
                  <a:pos x="17" y="10"/>
                </a:cxn>
                <a:cxn ang="0">
                  <a:pos x="33" y="1"/>
                </a:cxn>
                <a:cxn ang="0">
                  <a:pos x="51" y="0"/>
                </a:cxn>
              </a:cxnLst>
              <a:rect l="0" t="0" r="r" b="b"/>
              <a:pathLst>
                <a:path w="90" h="90">
                  <a:moveTo>
                    <a:pt x="51" y="0"/>
                  </a:moveTo>
                  <a:lnTo>
                    <a:pt x="68" y="6"/>
                  </a:lnTo>
                  <a:lnTo>
                    <a:pt x="82" y="17"/>
                  </a:lnTo>
                  <a:lnTo>
                    <a:pt x="89" y="33"/>
                  </a:lnTo>
                  <a:lnTo>
                    <a:pt x="90" y="51"/>
                  </a:lnTo>
                  <a:lnTo>
                    <a:pt x="84" y="68"/>
                  </a:lnTo>
                  <a:lnTo>
                    <a:pt x="76" y="80"/>
                  </a:lnTo>
                  <a:lnTo>
                    <a:pt x="64" y="87"/>
                  </a:lnTo>
                  <a:lnTo>
                    <a:pt x="51" y="90"/>
                  </a:lnTo>
                  <a:lnTo>
                    <a:pt x="36" y="90"/>
                  </a:lnTo>
                  <a:lnTo>
                    <a:pt x="23" y="84"/>
                  </a:lnTo>
                  <a:lnTo>
                    <a:pt x="10" y="73"/>
                  </a:lnTo>
                  <a:lnTo>
                    <a:pt x="1" y="58"/>
                  </a:lnTo>
                  <a:lnTo>
                    <a:pt x="0" y="41"/>
                  </a:lnTo>
                  <a:lnTo>
                    <a:pt x="6" y="23"/>
                  </a:lnTo>
                  <a:lnTo>
                    <a:pt x="17" y="10"/>
                  </a:lnTo>
                  <a:lnTo>
                    <a:pt x="33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67" name="Freeform 31"/>
            <p:cNvSpPr>
              <a:spLocks/>
            </p:cNvSpPr>
            <p:nvPr userDrawn="1"/>
          </p:nvSpPr>
          <p:spPr bwMode="auto">
            <a:xfrm>
              <a:off x="2968" y="1149"/>
              <a:ext cx="54" cy="53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64" y="1"/>
                </a:cxn>
                <a:cxn ang="0">
                  <a:pos x="80" y="7"/>
                </a:cxn>
                <a:cxn ang="0">
                  <a:pos x="93" y="17"/>
                </a:cxn>
                <a:cxn ang="0">
                  <a:pos x="103" y="32"/>
                </a:cxn>
                <a:cxn ang="0">
                  <a:pos x="108" y="48"/>
                </a:cxn>
                <a:cxn ang="0">
                  <a:pos x="106" y="64"/>
                </a:cxn>
                <a:cxn ang="0">
                  <a:pos x="100" y="80"/>
                </a:cxn>
                <a:cxn ang="0">
                  <a:pos x="90" y="93"/>
                </a:cxn>
                <a:cxn ang="0">
                  <a:pos x="76" y="102"/>
                </a:cxn>
                <a:cxn ang="0">
                  <a:pos x="60" y="106"/>
                </a:cxn>
                <a:cxn ang="0">
                  <a:pos x="44" y="105"/>
                </a:cxn>
                <a:cxn ang="0">
                  <a:pos x="28" y="99"/>
                </a:cxn>
                <a:cxn ang="0">
                  <a:pos x="15" y="88"/>
                </a:cxn>
                <a:cxn ang="0">
                  <a:pos x="4" y="74"/>
                </a:cxn>
                <a:cxn ang="0">
                  <a:pos x="0" y="58"/>
                </a:cxn>
                <a:cxn ang="0">
                  <a:pos x="2" y="42"/>
                </a:cxn>
                <a:cxn ang="0">
                  <a:pos x="7" y="26"/>
                </a:cxn>
                <a:cxn ang="0">
                  <a:pos x="18" y="13"/>
                </a:cxn>
                <a:cxn ang="0">
                  <a:pos x="32" y="4"/>
                </a:cxn>
                <a:cxn ang="0">
                  <a:pos x="48" y="0"/>
                </a:cxn>
              </a:cxnLst>
              <a:rect l="0" t="0" r="r" b="b"/>
              <a:pathLst>
                <a:path w="108" h="106">
                  <a:moveTo>
                    <a:pt x="48" y="0"/>
                  </a:moveTo>
                  <a:lnTo>
                    <a:pt x="64" y="1"/>
                  </a:lnTo>
                  <a:lnTo>
                    <a:pt x="80" y="7"/>
                  </a:lnTo>
                  <a:lnTo>
                    <a:pt x="93" y="17"/>
                  </a:lnTo>
                  <a:lnTo>
                    <a:pt x="103" y="32"/>
                  </a:lnTo>
                  <a:lnTo>
                    <a:pt x="108" y="48"/>
                  </a:lnTo>
                  <a:lnTo>
                    <a:pt x="106" y="64"/>
                  </a:lnTo>
                  <a:lnTo>
                    <a:pt x="100" y="80"/>
                  </a:lnTo>
                  <a:lnTo>
                    <a:pt x="90" y="93"/>
                  </a:lnTo>
                  <a:lnTo>
                    <a:pt x="76" y="102"/>
                  </a:lnTo>
                  <a:lnTo>
                    <a:pt x="60" y="106"/>
                  </a:lnTo>
                  <a:lnTo>
                    <a:pt x="44" y="105"/>
                  </a:lnTo>
                  <a:lnTo>
                    <a:pt x="28" y="99"/>
                  </a:lnTo>
                  <a:lnTo>
                    <a:pt x="15" y="88"/>
                  </a:lnTo>
                  <a:lnTo>
                    <a:pt x="4" y="74"/>
                  </a:lnTo>
                  <a:lnTo>
                    <a:pt x="0" y="58"/>
                  </a:lnTo>
                  <a:lnTo>
                    <a:pt x="2" y="42"/>
                  </a:lnTo>
                  <a:lnTo>
                    <a:pt x="7" y="26"/>
                  </a:lnTo>
                  <a:lnTo>
                    <a:pt x="18" y="13"/>
                  </a:lnTo>
                  <a:lnTo>
                    <a:pt x="32" y="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68" name="Freeform 32"/>
            <p:cNvSpPr>
              <a:spLocks/>
            </p:cNvSpPr>
            <p:nvPr userDrawn="1"/>
          </p:nvSpPr>
          <p:spPr bwMode="auto">
            <a:xfrm>
              <a:off x="3121" y="933"/>
              <a:ext cx="15" cy="1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24" y="3"/>
                </a:cxn>
                <a:cxn ang="0">
                  <a:pos x="27" y="6"/>
                </a:cxn>
                <a:cxn ang="0">
                  <a:pos x="30" y="15"/>
                </a:cxn>
                <a:cxn ang="0">
                  <a:pos x="29" y="19"/>
                </a:cxn>
                <a:cxn ang="0">
                  <a:pos x="26" y="24"/>
                </a:cxn>
                <a:cxn ang="0">
                  <a:pos x="23" y="27"/>
                </a:cxn>
                <a:cxn ang="0">
                  <a:pos x="19" y="29"/>
                </a:cxn>
                <a:cxn ang="0">
                  <a:pos x="10" y="29"/>
                </a:cxn>
                <a:cxn ang="0">
                  <a:pos x="5" y="27"/>
                </a:cxn>
                <a:cxn ang="0">
                  <a:pos x="3" y="24"/>
                </a:cxn>
                <a:cxn ang="0">
                  <a:pos x="0" y="15"/>
                </a:cxn>
                <a:cxn ang="0">
                  <a:pos x="1" y="11"/>
                </a:cxn>
                <a:cxn ang="0">
                  <a:pos x="4" y="6"/>
                </a:cxn>
                <a:cxn ang="0">
                  <a:pos x="7" y="3"/>
                </a:cxn>
                <a:cxn ang="0">
                  <a:pos x="10" y="2"/>
                </a:cxn>
                <a:cxn ang="0">
                  <a:pos x="16" y="0"/>
                </a:cxn>
              </a:cxnLst>
              <a:rect l="0" t="0" r="r" b="b"/>
              <a:pathLst>
                <a:path w="30" h="29">
                  <a:moveTo>
                    <a:pt x="16" y="0"/>
                  </a:moveTo>
                  <a:lnTo>
                    <a:pt x="24" y="3"/>
                  </a:lnTo>
                  <a:lnTo>
                    <a:pt x="27" y="6"/>
                  </a:lnTo>
                  <a:lnTo>
                    <a:pt x="30" y="15"/>
                  </a:lnTo>
                  <a:lnTo>
                    <a:pt x="29" y="19"/>
                  </a:lnTo>
                  <a:lnTo>
                    <a:pt x="26" y="24"/>
                  </a:lnTo>
                  <a:lnTo>
                    <a:pt x="23" y="27"/>
                  </a:lnTo>
                  <a:lnTo>
                    <a:pt x="19" y="29"/>
                  </a:lnTo>
                  <a:lnTo>
                    <a:pt x="10" y="29"/>
                  </a:lnTo>
                  <a:lnTo>
                    <a:pt x="5" y="27"/>
                  </a:lnTo>
                  <a:lnTo>
                    <a:pt x="3" y="24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69" name="Freeform 33"/>
            <p:cNvSpPr>
              <a:spLocks/>
            </p:cNvSpPr>
            <p:nvPr userDrawn="1"/>
          </p:nvSpPr>
          <p:spPr bwMode="auto">
            <a:xfrm>
              <a:off x="3108" y="945"/>
              <a:ext cx="10" cy="1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2" y="0"/>
                </a:cxn>
                <a:cxn ang="0">
                  <a:pos x="16" y="3"/>
                </a:cxn>
                <a:cxn ang="0">
                  <a:pos x="19" y="8"/>
                </a:cxn>
                <a:cxn ang="0">
                  <a:pos x="17" y="13"/>
                </a:cxn>
                <a:cxn ang="0">
                  <a:pos x="16" y="16"/>
                </a:cxn>
                <a:cxn ang="0">
                  <a:pos x="10" y="19"/>
                </a:cxn>
                <a:cxn ang="0">
                  <a:pos x="6" y="19"/>
                </a:cxn>
                <a:cxn ang="0">
                  <a:pos x="0" y="13"/>
                </a:cxn>
                <a:cxn ang="0">
                  <a:pos x="0" y="5"/>
                </a:cxn>
                <a:cxn ang="0">
                  <a:pos x="1" y="3"/>
                </a:cxn>
                <a:cxn ang="0">
                  <a:pos x="4" y="0"/>
                </a:cxn>
              </a:cxnLst>
              <a:rect l="0" t="0" r="r" b="b"/>
              <a:pathLst>
                <a:path w="19" h="19">
                  <a:moveTo>
                    <a:pt x="4" y="0"/>
                  </a:moveTo>
                  <a:lnTo>
                    <a:pt x="12" y="0"/>
                  </a:lnTo>
                  <a:lnTo>
                    <a:pt x="16" y="3"/>
                  </a:lnTo>
                  <a:lnTo>
                    <a:pt x="19" y="8"/>
                  </a:lnTo>
                  <a:lnTo>
                    <a:pt x="17" y="13"/>
                  </a:lnTo>
                  <a:lnTo>
                    <a:pt x="16" y="16"/>
                  </a:lnTo>
                  <a:lnTo>
                    <a:pt x="10" y="19"/>
                  </a:lnTo>
                  <a:lnTo>
                    <a:pt x="6" y="19"/>
                  </a:lnTo>
                  <a:lnTo>
                    <a:pt x="0" y="13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70" name="Freeform 34"/>
            <p:cNvSpPr>
              <a:spLocks/>
            </p:cNvSpPr>
            <p:nvPr userDrawn="1"/>
          </p:nvSpPr>
          <p:spPr bwMode="auto">
            <a:xfrm>
              <a:off x="3143" y="926"/>
              <a:ext cx="17" cy="1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4" y="1"/>
                </a:cxn>
                <a:cxn ang="0">
                  <a:pos x="31" y="7"/>
                </a:cxn>
                <a:cxn ang="0">
                  <a:pos x="35" y="14"/>
                </a:cxn>
                <a:cxn ang="0">
                  <a:pos x="35" y="25"/>
                </a:cxn>
                <a:cxn ang="0">
                  <a:pos x="29" y="32"/>
                </a:cxn>
                <a:cxn ang="0">
                  <a:pos x="22" y="36"/>
                </a:cxn>
                <a:cxn ang="0">
                  <a:pos x="12" y="35"/>
                </a:cxn>
                <a:cxn ang="0">
                  <a:pos x="3" y="29"/>
                </a:cxn>
                <a:cxn ang="0">
                  <a:pos x="2" y="23"/>
                </a:cxn>
                <a:cxn ang="0">
                  <a:pos x="0" y="19"/>
                </a:cxn>
                <a:cxn ang="0">
                  <a:pos x="2" y="13"/>
                </a:cxn>
                <a:cxn ang="0">
                  <a:pos x="8" y="4"/>
                </a:cxn>
                <a:cxn ang="0">
                  <a:pos x="13" y="1"/>
                </a:cxn>
                <a:cxn ang="0">
                  <a:pos x="18" y="0"/>
                </a:cxn>
              </a:cxnLst>
              <a:rect l="0" t="0" r="r" b="b"/>
              <a:pathLst>
                <a:path w="35" h="36">
                  <a:moveTo>
                    <a:pt x="18" y="0"/>
                  </a:moveTo>
                  <a:lnTo>
                    <a:pt x="24" y="1"/>
                  </a:lnTo>
                  <a:lnTo>
                    <a:pt x="31" y="7"/>
                  </a:lnTo>
                  <a:lnTo>
                    <a:pt x="35" y="14"/>
                  </a:lnTo>
                  <a:lnTo>
                    <a:pt x="35" y="25"/>
                  </a:lnTo>
                  <a:lnTo>
                    <a:pt x="29" y="32"/>
                  </a:lnTo>
                  <a:lnTo>
                    <a:pt x="22" y="36"/>
                  </a:lnTo>
                  <a:lnTo>
                    <a:pt x="12" y="35"/>
                  </a:lnTo>
                  <a:lnTo>
                    <a:pt x="3" y="29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8" y="4"/>
                  </a:lnTo>
                  <a:lnTo>
                    <a:pt x="13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71" name="Freeform 35"/>
            <p:cNvSpPr>
              <a:spLocks/>
            </p:cNvSpPr>
            <p:nvPr userDrawn="1"/>
          </p:nvSpPr>
          <p:spPr bwMode="auto">
            <a:xfrm>
              <a:off x="3168" y="930"/>
              <a:ext cx="21" cy="2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8" y="1"/>
                </a:cxn>
                <a:cxn ang="0">
                  <a:pos x="38" y="7"/>
                </a:cxn>
                <a:cxn ang="0">
                  <a:pos x="42" y="18"/>
                </a:cxn>
                <a:cxn ang="0">
                  <a:pos x="41" y="28"/>
                </a:cxn>
                <a:cxn ang="0">
                  <a:pos x="35" y="38"/>
                </a:cxn>
                <a:cxn ang="0">
                  <a:pos x="25" y="42"/>
                </a:cxn>
                <a:cxn ang="0">
                  <a:pos x="15" y="41"/>
                </a:cxn>
                <a:cxn ang="0">
                  <a:pos x="5" y="35"/>
                </a:cxn>
                <a:cxn ang="0">
                  <a:pos x="0" y="26"/>
                </a:cxn>
                <a:cxn ang="0">
                  <a:pos x="2" y="15"/>
                </a:cxn>
                <a:cxn ang="0">
                  <a:pos x="7" y="4"/>
                </a:cxn>
                <a:cxn ang="0">
                  <a:pos x="18" y="0"/>
                </a:cxn>
              </a:cxnLst>
              <a:rect l="0" t="0" r="r" b="b"/>
              <a:pathLst>
                <a:path w="42" h="42">
                  <a:moveTo>
                    <a:pt x="18" y="0"/>
                  </a:moveTo>
                  <a:lnTo>
                    <a:pt x="28" y="1"/>
                  </a:lnTo>
                  <a:lnTo>
                    <a:pt x="38" y="7"/>
                  </a:lnTo>
                  <a:lnTo>
                    <a:pt x="42" y="18"/>
                  </a:lnTo>
                  <a:lnTo>
                    <a:pt x="41" y="28"/>
                  </a:lnTo>
                  <a:lnTo>
                    <a:pt x="35" y="38"/>
                  </a:lnTo>
                  <a:lnTo>
                    <a:pt x="25" y="42"/>
                  </a:lnTo>
                  <a:lnTo>
                    <a:pt x="15" y="41"/>
                  </a:lnTo>
                  <a:lnTo>
                    <a:pt x="5" y="35"/>
                  </a:lnTo>
                  <a:lnTo>
                    <a:pt x="0" y="26"/>
                  </a:lnTo>
                  <a:lnTo>
                    <a:pt x="2" y="15"/>
                  </a:lnTo>
                  <a:lnTo>
                    <a:pt x="7" y="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72" name="Freeform 36"/>
            <p:cNvSpPr>
              <a:spLocks/>
            </p:cNvSpPr>
            <p:nvPr userDrawn="1"/>
          </p:nvSpPr>
          <p:spPr bwMode="auto">
            <a:xfrm>
              <a:off x="3190" y="948"/>
              <a:ext cx="24" cy="25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32" y="1"/>
                </a:cxn>
                <a:cxn ang="0">
                  <a:pos x="44" y="9"/>
                </a:cxn>
                <a:cxn ang="0">
                  <a:pos x="48" y="19"/>
                </a:cxn>
                <a:cxn ang="0">
                  <a:pos x="48" y="32"/>
                </a:cxn>
                <a:cxn ang="0">
                  <a:pos x="44" y="41"/>
                </a:cxn>
                <a:cxn ang="0">
                  <a:pos x="35" y="47"/>
                </a:cxn>
                <a:cxn ang="0">
                  <a:pos x="26" y="48"/>
                </a:cxn>
                <a:cxn ang="0">
                  <a:pos x="16" y="47"/>
                </a:cxn>
                <a:cxn ang="0">
                  <a:pos x="6" y="39"/>
                </a:cxn>
                <a:cxn ang="0">
                  <a:pos x="0" y="29"/>
                </a:cxn>
                <a:cxn ang="0">
                  <a:pos x="1" y="16"/>
                </a:cxn>
                <a:cxn ang="0">
                  <a:pos x="9" y="6"/>
                </a:cxn>
                <a:cxn ang="0">
                  <a:pos x="19" y="0"/>
                </a:cxn>
              </a:cxnLst>
              <a:rect l="0" t="0" r="r" b="b"/>
              <a:pathLst>
                <a:path w="48" h="48">
                  <a:moveTo>
                    <a:pt x="19" y="0"/>
                  </a:moveTo>
                  <a:lnTo>
                    <a:pt x="32" y="1"/>
                  </a:lnTo>
                  <a:lnTo>
                    <a:pt x="44" y="9"/>
                  </a:lnTo>
                  <a:lnTo>
                    <a:pt x="48" y="19"/>
                  </a:lnTo>
                  <a:lnTo>
                    <a:pt x="48" y="32"/>
                  </a:lnTo>
                  <a:lnTo>
                    <a:pt x="44" y="41"/>
                  </a:lnTo>
                  <a:lnTo>
                    <a:pt x="35" y="47"/>
                  </a:lnTo>
                  <a:lnTo>
                    <a:pt x="26" y="48"/>
                  </a:lnTo>
                  <a:lnTo>
                    <a:pt x="16" y="47"/>
                  </a:lnTo>
                  <a:lnTo>
                    <a:pt x="6" y="39"/>
                  </a:lnTo>
                  <a:lnTo>
                    <a:pt x="0" y="29"/>
                  </a:lnTo>
                  <a:lnTo>
                    <a:pt x="1" y="16"/>
                  </a:lnTo>
                  <a:lnTo>
                    <a:pt x="9" y="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73" name="Freeform 37"/>
            <p:cNvSpPr>
              <a:spLocks/>
            </p:cNvSpPr>
            <p:nvPr userDrawn="1"/>
          </p:nvSpPr>
          <p:spPr bwMode="auto">
            <a:xfrm>
              <a:off x="3105" y="1010"/>
              <a:ext cx="14" cy="1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0" y="2"/>
                </a:cxn>
                <a:cxn ang="0">
                  <a:pos x="24" y="5"/>
                </a:cxn>
                <a:cxn ang="0">
                  <a:pos x="27" y="9"/>
                </a:cxn>
                <a:cxn ang="0">
                  <a:pos x="29" y="15"/>
                </a:cxn>
                <a:cxn ang="0">
                  <a:pos x="26" y="24"/>
                </a:cxn>
                <a:cxn ang="0">
                  <a:pos x="23" y="27"/>
                </a:cxn>
                <a:cxn ang="0">
                  <a:pos x="19" y="30"/>
                </a:cxn>
                <a:cxn ang="0">
                  <a:pos x="10" y="30"/>
                </a:cxn>
                <a:cxn ang="0">
                  <a:pos x="5" y="27"/>
                </a:cxn>
                <a:cxn ang="0">
                  <a:pos x="3" y="24"/>
                </a:cxn>
                <a:cxn ang="0">
                  <a:pos x="0" y="19"/>
                </a:cxn>
                <a:cxn ang="0">
                  <a:pos x="0" y="11"/>
                </a:cxn>
                <a:cxn ang="0">
                  <a:pos x="3" y="6"/>
                </a:cxn>
                <a:cxn ang="0">
                  <a:pos x="5" y="3"/>
                </a:cxn>
                <a:cxn ang="0">
                  <a:pos x="14" y="0"/>
                </a:cxn>
              </a:cxnLst>
              <a:rect l="0" t="0" r="r" b="b"/>
              <a:pathLst>
                <a:path w="29" h="30">
                  <a:moveTo>
                    <a:pt x="14" y="0"/>
                  </a:moveTo>
                  <a:lnTo>
                    <a:pt x="20" y="2"/>
                  </a:lnTo>
                  <a:lnTo>
                    <a:pt x="24" y="5"/>
                  </a:lnTo>
                  <a:lnTo>
                    <a:pt x="27" y="9"/>
                  </a:lnTo>
                  <a:lnTo>
                    <a:pt x="29" y="15"/>
                  </a:lnTo>
                  <a:lnTo>
                    <a:pt x="26" y="24"/>
                  </a:lnTo>
                  <a:lnTo>
                    <a:pt x="23" y="27"/>
                  </a:lnTo>
                  <a:lnTo>
                    <a:pt x="19" y="30"/>
                  </a:lnTo>
                  <a:lnTo>
                    <a:pt x="10" y="30"/>
                  </a:lnTo>
                  <a:lnTo>
                    <a:pt x="5" y="27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3" y="6"/>
                  </a:lnTo>
                  <a:lnTo>
                    <a:pt x="5" y="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74" name="Freeform 38"/>
            <p:cNvSpPr>
              <a:spLocks/>
            </p:cNvSpPr>
            <p:nvPr userDrawn="1"/>
          </p:nvSpPr>
          <p:spPr bwMode="auto">
            <a:xfrm>
              <a:off x="3094" y="1001"/>
              <a:ext cx="9" cy="10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3" y="1"/>
                </a:cxn>
                <a:cxn ang="0">
                  <a:pos x="16" y="3"/>
                </a:cxn>
                <a:cxn ang="0">
                  <a:pos x="19" y="9"/>
                </a:cxn>
                <a:cxn ang="0">
                  <a:pos x="17" y="13"/>
                </a:cxn>
                <a:cxn ang="0">
                  <a:pos x="16" y="16"/>
                </a:cxn>
                <a:cxn ang="0">
                  <a:pos x="13" y="17"/>
                </a:cxn>
                <a:cxn ang="0">
                  <a:pos x="9" y="19"/>
                </a:cxn>
                <a:cxn ang="0">
                  <a:pos x="3" y="16"/>
                </a:cxn>
                <a:cxn ang="0">
                  <a:pos x="1" y="13"/>
                </a:cxn>
                <a:cxn ang="0">
                  <a:pos x="0" y="9"/>
                </a:cxn>
                <a:cxn ang="0">
                  <a:pos x="3" y="3"/>
                </a:cxn>
                <a:cxn ang="0">
                  <a:pos x="9" y="0"/>
                </a:cxn>
              </a:cxnLst>
              <a:rect l="0" t="0" r="r" b="b"/>
              <a:pathLst>
                <a:path w="19" h="19">
                  <a:moveTo>
                    <a:pt x="9" y="0"/>
                  </a:moveTo>
                  <a:lnTo>
                    <a:pt x="13" y="1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7" y="13"/>
                  </a:lnTo>
                  <a:lnTo>
                    <a:pt x="16" y="16"/>
                  </a:lnTo>
                  <a:lnTo>
                    <a:pt x="13" y="17"/>
                  </a:lnTo>
                  <a:lnTo>
                    <a:pt x="9" y="19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9"/>
                  </a:lnTo>
                  <a:lnTo>
                    <a:pt x="3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75" name="Freeform 39"/>
            <p:cNvSpPr>
              <a:spLocks/>
            </p:cNvSpPr>
            <p:nvPr userDrawn="1"/>
          </p:nvSpPr>
          <p:spPr bwMode="auto">
            <a:xfrm>
              <a:off x="3116" y="1029"/>
              <a:ext cx="17" cy="19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4" y="2"/>
                </a:cxn>
                <a:cxn ang="0">
                  <a:pos x="28" y="3"/>
                </a:cxn>
                <a:cxn ang="0">
                  <a:pos x="32" y="8"/>
                </a:cxn>
                <a:cxn ang="0">
                  <a:pos x="34" y="12"/>
                </a:cxn>
                <a:cxn ang="0">
                  <a:pos x="35" y="18"/>
                </a:cxn>
                <a:cxn ang="0">
                  <a:pos x="34" y="24"/>
                </a:cxn>
                <a:cxn ang="0">
                  <a:pos x="32" y="28"/>
                </a:cxn>
                <a:cxn ang="0">
                  <a:pos x="28" y="32"/>
                </a:cxn>
                <a:cxn ang="0">
                  <a:pos x="24" y="34"/>
                </a:cxn>
                <a:cxn ang="0">
                  <a:pos x="18" y="35"/>
                </a:cxn>
                <a:cxn ang="0">
                  <a:pos x="12" y="34"/>
                </a:cxn>
                <a:cxn ang="0">
                  <a:pos x="8" y="32"/>
                </a:cxn>
                <a:cxn ang="0">
                  <a:pos x="3" y="28"/>
                </a:cxn>
                <a:cxn ang="0">
                  <a:pos x="2" y="24"/>
                </a:cxn>
                <a:cxn ang="0">
                  <a:pos x="0" y="18"/>
                </a:cxn>
                <a:cxn ang="0">
                  <a:pos x="2" y="12"/>
                </a:cxn>
                <a:cxn ang="0">
                  <a:pos x="3" y="8"/>
                </a:cxn>
                <a:cxn ang="0">
                  <a:pos x="8" y="3"/>
                </a:cxn>
                <a:cxn ang="0">
                  <a:pos x="12" y="2"/>
                </a:cxn>
                <a:cxn ang="0">
                  <a:pos x="18" y="0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lnTo>
                    <a:pt x="24" y="2"/>
                  </a:lnTo>
                  <a:lnTo>
                    <a:pt x="28" y="3"/>
                  </a:lnTo>
                  <a:lnTo>
                    <a:pt x="32" y="8"/>
                  </a:lnTo>
                  <a:lnTo>
                    <a:pt x="34" y="12"/>
                  </a:lnTo>
                  <a:lnTo>
                    <a:pt x="35" y="18"/>
                  </a:lnTo>
                  <a:lnTo>
                    <a:pt x="34" y="24"/>
                  </a:lnTo>
                  <a:lnTo>
                    <a:pt x="32" y="28"/>
                  </a:lnTo>
                  <a:lnTo>
                    <a:pt x="28" y="32"/>
                  </a:lnTo>
                  <a:lnTo>
                    <a:pt x="24" y="34"/>
                  </a:lnTo>
                  <a:lnTo>
                    <a:pt x="18" y="35"/>
                  </a:lnTo>
                  <a:lnTo>
                    <a:pt x="12" y="34"/>
                  </a:lnTo>
                  <a:lnTo>
                    <a:pt x="8" y="32"/>
                  </a:lnTo>
                  <a:lnTo>
                    <a:pt x="3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3" y="8"/>
                  </a:lnTo>
                  <a:lnTo>
                    <a:pt x="8" y="3"/>
                  </a:lnTo>
                  <a:lnTo>
                    <a:pt x="12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76" name="Freeform 40"/>
            <p:cNvSpPr>
              <a:spLocks/>
            </p:cNvSpPr>
            <p:nvPr userDrawn="1"/>
          </p:nvSpPr>
          <p:spPr bwMode="auto">
            <a:xfrm>
              <a:off x="3118" y="1055"/>
              <a:ext cx="21" cy="21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7" y="2"/>
                </a:cxn>
                <a:cxn ang="0">
                  <a:pos x="33" y="5"/>
                </a:cxn>
                <a:cxn ang="0">
                  <a:pos x="38" y="9"/>
                </a:cxn>
                <a:cxn ang="0">
                  <a:pos x="41" y="15"/>
                </a:cxn>
                <a:cxn ang="0">
                  <a:pos x="42" y="22"/>
                </a:cxn>
                <a:cxn ang="0">
                  <a:pos x="41" y="30"/>
                </a:cxn>
                <a:cxn ang="0">
                  <a:pos x="38" y="34"/>
                </a:cxn>
                <a:cxn ang="0">
                  <a:pos x="32" y="38"/>
                </a:cxn>
                <a:cxn ang="0">
                  <a:pos x="27" y="41"/>
                </a:cxn>
                <a:cxn ang="0">
                  <a:pos x="20" y="43"/>
                </a:cxn>
                <a:cxn ang="0">
                  <a:pos x="14" y="41"/>
                </a:cxn>
                <a:cxn ang="0">
                  <a:pos x="10" y="40"/>
                </a:cxn>
                <a:cxn ang="0">
                  <a:pos x="6" y="37"/>
                </a:cxn>
                <a:cxn ang="0">
                  <a:pos x="3" y="32"/>
                </a:cxn>
                <a:cxn ang="0">
                  <a:pos x="0" y="27"/>
                </a:cxn>
                <a:cxn ang="0">
                  <a:pos x="0" y="16"/>
                </a:cxn>
                <a:cxn ang="0">
                  <a:pos x="6" y="8"/>
                </a:cxn>
                <a:cxn ang="0">
                  <a:pos x="10" y="3"/>
                </a:cxn>
                <a:cxn ang="0">
                  <a:pos x="14" y="2"/>
                </a:cxn>
                <a:cxn ang="0">
                  <a:pos x="20" y="0"/>
                </a:cxn>
              </a:cxnLst>
              <a:rect l="0" t="0" r="r" b="b"/>
              <a:pathLst>
                <a:path w="42" h="43">
                  <a:moveTo>
                    <a:pt x="20" y="0"/>
                  </a:moveTo>
                  <a:lnTo>
                    <a:pt x="27" y="2"/>
                  </a:lnTo>
                  <a:lnTo>
                    <a:pt x="33" y="5"/>
                  </a:lnTo>
                  <a:lnTo>
                    <a:pt x="38" y="9"/>
                  </a:lnTo>
                  <a:lnTo>
                    <a:pt x="41" y="15"/>
                  </a:lnTo>
                  <a:lnTo>
                    <a:pt x="42" y="22"/>
                  </a:lnTo>
                  <a:lnTo>
                    <a:pt x="41" y="30"/>
                  </a:lnTo>
                  <a:lnTo>
                    <a:pt x="38" y="34"/>
                  </a:lnTo>
                  <a:lnTo>
                    <a:pt x="32" y="38"/>
                  </a:lnTo>
                  <a:lnTo>
                    <a:pt x="27" y="41"/>
                  </a:lnTo>
                  <a:lnTo>
                    <a:pt x="20" y="43"/>
                  </a:lnTo>
                  <a:lnTo>
                    <a:pt x="14" y="41"/>
                  </a:lnTo>
                  <a:lnTo>
                    <a:pt x="10" y="40"/>
                  </a:lnTo>
                  <a:lnTo>
                    <a:pt x="6" y="37"/>
                  </a:lnTo>
                  <a:lnTo>
                    <a:pt x="3" y="32"/>
                  </a:lnTo>
                  <a:lnTo>
                    <a:pt x="0" y="27"/>
                  </a:lnTo>
                  <a:lnTo>
                    <a:pt x="0" y="16"/>
                  </a:lnTo>
                  <a:lnTo>
                    <a:pt x="6" y="8"/>
                  </a:lnTo>
                  <a:lnTo>
                    <a:pt x="10" y="3"/>
                  </a:lnTo>
                  <a:lnTo>
                    <a:pt x="14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77" name="Freeform 41"/>
            <p:cNvSpPr>
              <a:spLocks/>
            </p:cNvSpPr>
            <p:nvPr userDrawn="1"/>
          </p:nvSpPr>
          <p:spPr bwMode="auto">
            <a:xfrm>
              <a:off x="3104" y="1082"/>
              <a:ext cx="25" cy="25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37" y="3"/>
                </a:cxn>
                <a:cxn ang="0">
                  <a:pos x="47" y="13"/>
                </a:cxn>
                <a:cxn ang="0">
                  <a:pos x="50" y="25"/>
                </a:cxn>
                <a:cxn ang="0">
                  <a:pos x="47" y="37"/>
                </a:cxn>
                <a:cxn ang="0">
                  <a:pos x="37" y="47"/>
                </a:cxn>
                <a:cxn ang="0">
                  <a:pos x="25" y="50"/>
                </a:cxn>
                <a:cxn ang="0">
                  <a:pos x="13" y="47"/>
                </a:cxn>
                <a:cxn ang="0">
                  <a:pos x="3" y="37"/>
                </a:cxn>
                <a:cxn ang="0">
                  <a:pos x="0" y="25"/>
                </a:cxn>
                <a:cxn ang="0">
                  <a:pos x="3" y="13"/>
                </a:cxn>
                <a:cxn ang="0">
                  <a:pos x="13" y="3"/>
                </a:cxn>
                <a:cxn ang="0">
                  <a:pos x="25" y="0"/>
                </a:cxn>
              </a:cxnLst>
              <a:rect l="0" t="0" r="r" b="b"/>
              <a:pathLst>
                <a:path w="50" h="50">
                  <a:moveTo>
                    <a:pt x="25" y="0"/>
                  </a:moveTo>
                  <a:lnTo>
                    <a:pt x="37" y="3"/>
                  </a:lnTo>
                  <a:lnTo>
                    <a:pt x="47" y="13"/>
                  </a:lnTo>
                  <a:lnTo>
                    <a:pt x="50" y="25"/>
                  </a:lnTo>
                  <a:lnTo>
                    <a:pt x="47" y="37"/>
                  </a:lnTo>
                  <a:lnTo>
                    <a:pt x="37" y="47"/>
                  </a:lnTo>
                  <a:lnTo>
                    <a:pt x="25" y="50"/>
                  </a:lnTo>
                  <a:lnTo>
                    <a:pt x="13" y="47"/>
                  </a:lnTo>
                  <a:lnTo>
                    <a:pt x="3" y="37"/>
                  </a:lnTo>
                  <a:lnTo>
                    <a:pt x="0" y="25"/>
                  </a:lnTo>
                  <a:lnTo>
                    <a:pt x="3" y="13"/>
                  </a:lnTo>
                  <a:lnTo>
                    <a:pt x="13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78" name="Freeform 42"/>
            <p:cNvSpPr>
              <a:spLocks/>
            </p:cNvSpPr>
            <p:nvPr userDrawn="1"/>
          </p:nvSpPr>
          <p:spPr bwMode="auto">
            <a:xfrm>
              <a:off x="3019" y="1010"/>
              <a:ext cx="15" cy="1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7" y="0"/>
                </a:cxn>
                <a:cxn ang="0">
                  <a:pos x="22" y="2"/>
                </a:cxn>
                <a:cxn ang="0">
                  <a:pos x="26" y="5"/>
                </a:cxn>
                <a:cxn ang="0">
                  <a:pos x="29" y="9"/>
                </a:cxn>
                <a:cxn ang="0">
                  <a:pos x="30" y="14"/>
                </a:cxn>
                <a:cxn ang="0">
                  <a:pos x="30" y="18"/>
                </a:cxn>
                <a:cxn ang="0">
                  <a:pos x="28" y="22"/>
                </a:cxn>
                <a:cxn ang="0">
                  <a:pos x="26" y="25"/>
                </a:cxn>
                <a:cxn ang="0">
                  <a:pos x="22" y="28"/>
                </a:cxn>
                <a:cxn ang="0">
                  <a:pos x="17" y="30"/>
                </a:cxn>
                <a:cxn ang="0">
                  <a:pos x="13" y="30"/>
                </a:cxn>
                <a:cxn ang="0">
                  <a:pos x="9" y="27"/>
                </a:cxn>
                <a:cxn ang="0">
                  <a:pos x="4" y="25"/>
                </a:cxn>
                <a:cxn ang="0">
                  <a:pos x="1" y="21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3" y="8"/>
                </a:cxn>
                <a:cxn ang="0">
                  <a:pos x="4" y="5"/>
                </a:cxn>
                <a:cxn ang="0">
                  <a:pos x="9" y="2"/>
                </a:cxn>
                <a:cxn ang="0">
                  <a:pos x="13" y="0"/>
                </a:cxn>
              </a:cxnLst>
              <a:rect l="0" t="0" r="r" b="b"/>
              <a:pathLst>
                <a:path w="30" h="30">
                  <a:moveTo>
                    <a:pt x="13" y="0"/>
                  </a:moveTo>
                  <a:lnTo>
                    <a:pt x="17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4"/>
                  </a:lnTo>
                  <a:lnTo>
                    <a:pt x="30" y="18"/>
                  </a:lnTo>
                  <a:lnTo>
                    <a:pt x="28" y="22"/>
                  </a:lnTo>
                  <a:lnTo>
                    <a:pt x="26" y="25"/>
                  </a:lnTo>
                  <a:lnTo>
                    <a:pt x="22" y="28"/>
                  </a:lnTo>
                  <a:lnTo>
                    <a:pt x="17" y="30"/>
                  </a:lnTo>
                  <a:lnTo>
                    <a:pt x="13" y="30"/>
                  </a:lnTo>
                  <a:lnTo>
                    <a:pt x="9" y="27"/>
                  </a:lnTo>
                  <a:lnTo>
                    <a:pt x="4" y="25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79" name="Freeform 43"/>
            <p:cNvSpPr>
              <a:spLocks/>
            </p:cNvSpPr>
            <p:nvPr userDrawn="1"/>
          </p:nvSpPr>
          <p:spPr bwMode="auto">
            <a:xfrm>
              <a:off x="3027" y="996"/>
              <a:ext cx="12" cy="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2" y="0"/>
                </a:cxn>
                <a:cxn ang="0">
                  <a:pos x="17" y="6"/>
                </a:cxn>
                <a:cxn ang="0">
                  <a:pos x="17" y="13"/>
                </a:cxn>
                <a:cxn ang="0">
                  <a:pos x="16" y="16"/>
                </a:cxn>
                <a:cxn ang="0">
                  <a:pos x="10" y="19"/>
                </a:cxn>
                <a:cxn ang="0">
                  <a:pos x="6" y="18"/>
                </a:cxn>
                <a:cxn ang="0">
                  <a:pos x="3" y="16"/>
                </a:cxn>
                <a:cxn ang="0">
                  <a:pos x="0" y="13"/>
                </a:cxn>
                <a:cxn ang="0">
                  <a:pos x="0" y="6"/>
                </a:cxn>
                <a:cxn ang="0">
                  <a:pos x="1" y="3"/>
                </a:cxn>
                <a:cxn ang="0">
                  <a:pos x="7" y="0"/>
                </a:cxn>
              </a:cxnLst>
              <a:rect l="0" t="0" r="r" b="b"/>
              <a:pathLst>
                <a:path w="17" h="19">
                  <a:moveTo>
                    <a:pt x="7" y="0"/>
                  </a:moveTo>
                  <a:lnTo>
                    <a:pt x="12" y="0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16" y="16"/>
                  </a:lnTo>
                  <a:lnTo>
                    <a:pt x="10" y="19"/>
                  </a:lnTo>
                  <a:lnTo>
                    <a:pt x="6" y="18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0" y="6"/>
                  </a:lnTo>
                  <a:lnTo>
                    <a:pt x="1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80" name="Freeform 44"/>
            <p:cNvSpPr>
              <a:spLocks/>
            </p:cNvSpPr>
            <p:nvPr userDrawn="1"/>
          </p:nvSpPr>
          <p:spPr bwMode="auto">
            <a:xfrm>
              <a:off x="3005" y="1028"/>
              <a:ext cx="18" cy="20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8" y="3"/>
                </a:cxn>
                <a:cxn ang="0">
                  <a:pos x="34" y="10"/>
                </a:cxn>
                <a:cxn ang="0">
                  <a:pos x="35" y="19"/>
                </a:cxn>
                <a:cxn ang="0">
                  <a:pos x="32" y="28"/>
                </a:cxn>
                <a:cxn ang="0">
                  <a:pos x="25" y="33"/>
                </a:cxn>
                <a:cxn ang="0">
                  <a:pos x="16" y="35"/>
                </a:cxn>
                <a:cxn ang="0">
                  <a:pos x="8" y="32"/>
                </a:cxn>
                <a:cxn ang="0">
                  <a:pos x="2" y="25"/>
                </a:cxn>
                <a:cxn ang="0">
                  <a:pos x="0" y="16"/>
                </a:cxn>
                <a:cxn ang="0">
                  <a:pos x="3" y="7"/>
                </a:cxn>
                <a:cxn ang="0">
                  <a:pos x="10" y="1"/>
                </a:cxn>
                <a:cxn ang="0">
                  <a:pos x="19" y="0"/>
                </a:cxn>
              </a:cxnLst>
              <a:rect l="0" t="0" r="r" b="b"/>
              <a:pathLst>
                <a:path w="35" h="35">
                  <a:moveTo>
                    <a:pt x="19" y="0"/>
                  </a:moveTo>
                  <a:lnTo>
                    <a:pt x="28" y="3"/>
                  </a:lnTo>
                  <a:lnTo>
                    <a:pt x="34" y="10"/>
                  </a:lnTo>
                  <a:lnTo>
                    <a:pt x="35" y="19"/>
                  </a:lnTo>
                  <a:lnTo>
                    <a:pt x="32" y="28"/>
                  </a:lnTo>
                  <a:lnTo>
                    <a:pt x="25" y="33"/>
                  </a:lnTo>
                  <a:lnTo>
                    <a:pt x="16" y="35"/>
                  </a:lnTo>
                  <a:lnTo>
                    <a:pt x="8" y="32"/>
                  </a:lnTo>
                  <a:lnTo>
                    <a:pt x="2" y="25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0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81" name="Freeform 45"/>
            <p:cNvSpPr>
              <a:spLocks/>
            </p:cNvSpPr>
            <p:nvPr userDrawn="1"/>
          </p:nvSpPr>
          <p:spPr bwMode="auto">
            <a:xfrm>
              <a:off x="2980" y="1043"/>
              <a:ext cx="22" cy="2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2" y="3"/>
                </a:cxn>
                <a:cxn ang="0">
                  <a:pos x="39" y="11"/>
                </a:cxn>
                <a:cxn ang="0">
                  <a:pos x="42" y="21"/>
                </a:cxn>
                <a:cxn ang="0">
                  <a:pos x="39" y="32"/>
                </a:cxn>
                <a:cxn ang="0">
                  <a:pos x="30" y="39"/>
                </a:cxn>
                <a:cxn ang="0">
                  <a:pos x="19" y="42"/>
                </a:cxn>
                <a:cxn ang="0">
                  <a:pos x="9" y="39"/>
                </a:cxn>
                <a:cxn ang="0">
                  <a:pos x="1" y="30"/>
                </a:cxn>
                <a:cxn ang="0">
                  <a:pos x="0" y="20"/>
                </a:cxn>
                <a:cxn ang="0">
                  <a:pos x="3" y="10"/>
                </a:cxn>
                <a:cxn ang="0">
                  <a:pos x="11" y="3"/>
                </a:cxn>
                <a:cxn ang="0">
                  <a:pos x="22" y="0"/>
                </a:cxn>
              </a:cxnLst>
              <a:rect l="0" t="0" r="r" b="b"/>
              <a:pathLst>
                <a:path w="42" h="42">
                  <a:moveTo>
                    <a:pt x="22" y="0"/>
                  </a:moveTo>
                  <a:lnTo>
                    <a:pt x="32" y="3"/>
                  </a:lnTo>
                  <a:lnTo>
                    <a:pt x="39" y="11"/>
                  </a:lnTo>
                  <a:lnTo>
                    <a:pt x="42" y="21"/>
                  </a:lnTo>
                  <a:lnTo>
                    <a:pt x="39" y="32"/>
                  </a:lnTo>
                  <a:lnTo>
                    <a:pt x="30" y="39"/>
                  </a:lnTo>
                  <a:lnTo>
                    <a:pt x="19" y="42"/>
                  </a:lnTo>
                  <a:lnTo>
                    <a:pt x="9" y="39"/>
                  </a:lnTo>
                  <a:lnTo>
                    <a:pt x="1" y="30"/>
                  </a:lnTo>
                  <a:lnTo>
                    <a:pt x="0" y="20"/>
                  </a:lnTo>
                  <a:lnTo>
                    <a:pt x="3" y="10"/>
                  </a:lnTo>
                  <a:lnTo>
                    <a:pt x="11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82" name="Freeform 46"/>
            <p:cNvSpPr>
              <a:spLocks/>
            </p:cNvSpPr>
            <p:nvPr userDrawn="1"/>
          </p:nvSpPr>
          <p:spPr bwMode="auto">
            <a:xfrm>
              <a:off x="2948" y="1043"/>
              <a:ext cx="24" cy="24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32" y="1"/>
                </a:cxn>
                <a:cxn ang="0">
                  <a:pos x="41" y="5"/>
                </a:cxn>
                <a:cxn ang="0">
                  <a:pos x="47" y="14"/>
                </a:cxn>
                <a:cxn ang="0">
                  <a:pos x="48" y="26"/>
                </a:cxn>
                <a:cxn ang="0">
                  <a:pos x="45" y="38"/>
                </a:cxn>
                <a:cxn ang="0">
                  <a:pos x="35" y="46"/>
                </a:cxn>
                <a:cxn ang="0">
                  <a:pos x="27" y="49"/>
                </a:cxn>
                <a:cxn ang="0">
                  <a:pos x="16" y="48"/>
                </a:cxn>
                <a:cxn ang="0">
                  <a:pos x="9" y="43"/>
                </a:cxn>
                <a:cxn ang="0">
                  <a:pos x="3" y="35"/>
                </a:cxn>
                <a:cxn ang="0">
                  <a:pos x="0" y="26"/>
                </a:cxn>
                <a:cxn ang="0">
                  <a:pos x="2" y="17"/>
                </a:cxn>
                <a:cxn ang="0">
                  <a:pos x="6" y="8"/>
                </a:cxn>
                <a:cxn ang="0">
                  <a:pos x="15" y="3"/>
                </a:cxn>
                <a:cxn ang="0">
                  <a:pos x="24" y="0"/>
                </a:cxn>
              </a:cxnLst>
              <a:rect l="0" t="0" r="r" b="b"/>
              <a:pathLst>
                <a:path w="48" h="49">
                  <a:moveTo>
                    <a:pt x="24" y="0"/>
                  </a:moveTo>
                  <a:lnTo>
                    <a:pt x="32" y="1"/>
                  </a:lnTo>
                  <a:lnTo>
                    <a:pt x="41" y="5"/>
                  </a:lnTo>
                  <a:lnTo>
                    <a:pt x="47" y="14"/>
                  </a:lnTo>
                  <a:lnTo>
                    <a:pt x="48" y="26"/>
                  </a:lnTo>
                  <a:lnTo>
                    <a:pt x="45" y="38"/>
                  </a:lnTo>
                  <a:lnTo>
                    <a:pt x="35" y="46"/>
                  </a:lnTo>
                  <a:lnTo>
                    <a:pt x="27" y="49"/>
                  </a:lnTo>
                  <a:lnTo>
                    <a:pt x="16" y="48"/>
                  </a:lnTo>
                  <a:lnTo>
                    <a:pt x="9" y="43"/>
                  </a:lnTo>
                  <a:lnTo>
                    <a:pt x="3" y="35"/>
                  </a:lnTo>
                  <a:lnTo>
                    <a:pt x="0" y="26"/>
                  </a:lnTo>
                  <a:lnTo>
                    <a:pt x="2" y="17"/>
                  </a:lnTo>
                  <a:lnTo>
                    <a:pt x="6" y="8"/>
                  </a:lnTo>
                  <a:lnTo>
                    <a:pt x="15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83" name="Freeform 47"/>
            <p:cNvSpPr>
              <a:spLocks/>
            </p:cNvSpPr>
            <p:nvPr userDrawn="1"/>
          </p:nvSpPr>
          <p:spPr bwMode="auto">
            <a:xfrm>
              <a:off x="2989" y="935"/>
              <a:ext cx="13" cy="1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6" y="0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7" y="8"/>
                </a:cxn>
                <a:cxn ang="0">
                  <a:pos x="28" y="12"/>
                </a:cxn>
                <a:cxn ang="0">
                  <a:pos x="28" y="16"/>
                </a:cxn>
                <a:cxn ang="0">
                  <a:pos x="27" y="21"/>
                </a:cxn>
                <a:cxn ang="0">
                  <a:pos x="25" y="24"/>
                </a:cxn>
                <a:cxn ang="0">
                  <a:pos x="21" y="26"/>
                </a:cxn>
                <a:cxn ang="0">
                  <a:pos x="16" y="28"/>
                </a:cxn>
                <a:cxn ang="0">
                  <a:pos x="12" y="28"/>
                </a:cxn>
                <a:cxn ang="0">
                  <a:pos x="8" y="26"/>
                </a:cxn>
                <a:cxn ang="0">
                  <a:pos x="5" y="25"/>
                </a:cxn>
                <a:cxn ang="0">
                  <a:pos x="2" y="21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3" y="5"/>
                </a:cxn>
                <a:cxn ang="0">
                  <a:pos x="8" y="2"/>
                </a:cxn>
                <a:cxn ang="0">
                  <a:pos x="12" y="0"/>
                </a:cxn>
              </a:cxnLst>
              <a:rect l="0" t="0" r="r" b="b"/>
              <a:pathLst>
                <a:path w="28" h="28">
                  <a:moveTo>
                    <a:pt x="12" y="0"/>
                  </a:moveTo>
                  <a:lnTo>
                    <a:pt x="16" y="0"/>
                  </a:lnTo>
                  <a:lnTo>
                    <a:pt x="21" y="2"/>
                  </a:lnTo>
                  <a:lnTo>
                    <a:pt x="24" y="3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7" y="21"/>
                  </a:lnTo>
                  <a:lnTo>
                    <a:pt x="25" y="24"/>
                  </a:lnTo>
                  <a:lnTo>
                    <a:pt x="21" y="26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8" y="26"/>
                  </a:lnTo>
                  <a:lnTo>
                    <a:pt x="5" y="25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84" name="Freeform 48"/>
            <p:cNvSpPr>
              <a:spLocks/>
            </p:cNvSpPr>
            <p:nvPr userDrawn="1"/>
          </p:nvSpPr>
          <p:spPr bwMode="auto">
            <a:xfrm>
              <a:off x="3007" y="941"/>
              <a:ext cx="10" cy="9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4" y="3"/>
                </a:cxn>
                <a:cxn ang="0">
                  <a:pos x="17" y="6"/>
                </a:cxn>
                <a:cxn ang="0">
                  <a:pos x="19" y="9"/>
                </a:cxn>
                <a:cxn ang="0">
                  <a:pos x="19" y="13"/>
                </a:cxn>
                <a:cxn ang="0">
                  <a:pos x="17" y="16"/>
                </a:cxn>
                <a:cxn ang="0">
                  <a:pos x="14" y="17"/>
                </a:cxn>
                <a:cxn ang="0">
                  <a:pos x="10" y="19"/>
                </a:cxn>
                <a:cxn ang="0">
                  <a:pos x="7" y="19"/>
                </a:cxn>
                <a:cxn ang="0">
                  <a:pos x="4" y="17"/>
                </a:cxn>
                <a:cxn ang="0">
                  <a:pos x="1" y="14"/>
                </a:cxn>
                <a:cxn ang="0">
                  <a:pos x="0" y="12"/>
                </a:cxn>
                <a:cxn ang="0">
                  <a:pos x="0" y="7"/>
                </a:cxn>
                <a:cxn ang="0">
                  <a:pos x="1" y="4"/>
                </a:cxn>
                <a:cxn ang="0">
                  <a:pos x="4" y="1"/>
                </a:cxn>
                <a:cxn ang="0">
                  <a:pos x="8" y="0"/>
                </a:cxn>
              </a:cxnLst>
              <a:rect l="0" t="0" r="r" b="b"/>
              <a:pathLst>
                <a:path w="19" h="19">
                  <a:moveTo>
                    <a:pt x="8" y="0"/>
                  </a:moveTo>
                  <a:lnTo>
                    <a:pt x="14" y="3"/>
                  </a:lnTo>
                  <a:lnTo>
                    <a:pt x="17" y="6"/>
                  </a:lnTo>
                  <a:lnTo>
                    <a:pt x="19" y="9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4" y="17"/>
                  </a:lnTo>
                  <a:lnTo>
                    <a:pt x="10" y="19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1" y="1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4"/>
                  </a:lnTo>
                  <a:lnTo>
                    <a:pt x="4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85" name="Freeform 49"/>
            <p:cNvSpPr>
              <a:spLocks/>
            </p:cNvSpPr>
            <p:nvPr userDrawn="1"/>
          </p:nvSpPr>
          <p:spPr bwMode="auto">
            <a:xfrm>
              <a:off x="2966" y="921"/>
              <a:ext cx="17" cy="18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6" y="1"/>
                </a:cxn>
                <a:cxn ang="0">
                  <a:pos x="32" y="8"/>
                </a:cxn>
                <a:cxn ang="0">
                  <a:pos x="33" y="17"/>
                </a:cxn>
                <a:cxn ang="0">
                  <a:pos x="32" y="27"/>
                </a:cxn>
                <a:cxn ang="0">
                  <a:pos x="24" y="33"/>
                </a:cxn>
                <a:cxn ang="0">
                  <a:pos x="16" y="35"/>
                </a:cxn>
                <a:cxn ang="0">
                  <a:pos x="7" y="33"/>
                </a:cxn>
                <a:cxn ang="0">
                  <a:pos x="1" y="26"/>
                </a:cxn>
                <a:cxn ang="0">
                  <a:pos x="0" y="17"/>
                </a:cxn>
                <a:cxn ang="0">
                  <a:pos x="1" y="8"/>
                </a:cxn>
                <a:cxn ang="0">
                  <a:pos x="8" y="1"/>
                </a:cxn>
                <a:cxn ang="0">
                  <a:pos x="17" y="0"/>
                </a:cxn>
              </a:cxnLst>
              <a:rect l="0" t="0" r="r" b="b"/>
              <a:pathLst>
                <a:path w="33" h="35">
                  <a:moveTo>
                    <a:pt x="17" y="0"/>
                  </a:moveTo>
                  <a:lnTo>
                    <a:pt x="26" y="1"/>
                  </a:lnTo>
                  <a:lnTo>
                    <a:pt x="32" y="8"/>
                  </a:lnTo>
                  <a:lnTo>
                    <a:pt x="33" y="17"/>
                  </a:lnTo>
                  <a:lnTo>
                    <a:pt x="32" y="27"/>
                  </a:lnTo>
                  <a:lnTo>
                    <a:pt x="24" y="33"/>
                  </a:lnTo>
                  <a:lnTo>
                    <a:pt x="16" y="35"/>
                  </a:lnTo>
                  <a:lnTo>
                    <a:pt x="7" y="33"/>
                  </a:lnTo>
                  <a:lnTo>
                    <a:pt x="1" y="26"/>
                  </a:lnTo>
                  <a:lnTo>
                    <a:pt x="0" y="17"/>
                  </a:lnTo>
                  <a:lnTo>
                    <a:pt x="1" y="8"/>
                  </a:lnTo>
                  <a:lnTo>
                    <a:pt x="8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86" name="Freeform 50"/>
            <p:cNvSpPr>
              <a:spLocks/>
            </p:cNvSpPr>
            <p:nvPr userDrawn="1"/>
          </p:nvSpPr>
          <p:spPr bwMode="auto">
            <a:xfrm>
              <a:off x="2947" y="897"/>
              <a:ext cx="21" cy="21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2" y="3"/>
                </a:cxn>
                <a:cxn ang="0">
                  <a:pos x="39" y="12"/>
                </a:cxn>
                <a:cxn ang="0">
                  <a:pos x="42" y="22"/>
                </a:cxn>
                <a:cxn ang="0">
                  <a:pos x="39" y="32"/>
                </a:cxn>
                <a:cxn ang="0">
                  <a:pos x="32" y="40"/>
                </a:cxn>
                <a:cxn ang="0">
                  <a:pos x="22" y="43"/>
                </a:cxn>
                <a:cxn ang="0">
                  <a:pos x="10" y="40"/>
                </a:cxn>
                <a:cxn ang="0">
                  <a:pos x="3" y="32"/>
                </a:cxn>
                <a:cxn ang="0">
                  <a:pos x="0" y="22"/>
                </a:cxn>
                <a:cxn ang="0">
                  <a:pos x="3" y="11"/>
                </a:cxn>
                <a:cxn ang="0">
                  <a:pos x="12" y="3"/>
                </a:cxn>
                <a:cxn ang="0">
                  <a:pos x="22" y="0"/>
                </a:cxn>
              </a:cxnLst>
              <a:rect l="0" t="0" r="r" b="b"/>
              <a:pathLst>
                <a:path w="42" h="43">
                  <a:moveTo>
                    <a:pt x="22" y="0"/>
                  </a:moveTo>
                  <a:lnTo>
                    <a:pt x="32" y="3"/>
                  </a:lnTo>
                  <a:lnTo>
                    <a:pt x="39" y="12"/>
                  </a:lnTo>
                  <a:lnTo>
                    <a:pt x="42" y="22"/>
                  </a:lnTo>
                  <a:lnTo>
                    <a:pt x="39" y="32"/>
                  </a:lnTo>
                  <a:lnTo>
                    <a:pt x="32" y="40"/>
                  </a:lnTo>
                  <a:lnTo>
                    <a:pt x="22" y="43"/>
                  </a:lnTo>
                  <a:lnTo>
                    <a:pt x="10" y="40"/>
                  </a:lnTo>
                  <a:lnTo>
                    <a:pt x="3" y="32"/>
                  </a:lnTo>
                  <a:lnTo>
                    <a:pt x="0" y="22"/>
                  </a:lnTo>
                  <a:lnTo>
                    <a:pt x="3" y="11"/>
                  </a:lnTo>
                  <a:lnTo>
                    <a:pt x="12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87" name="Freeform 51"/>
            <p:cNvSpPr>
              <a:spLocks/>
            </p:cNvSpPr>
            <p:nvPr userDrawn="1"/>
          </p:nvSpPr>
          <p:spPr bwMode="auto">
            <a:xfrm>
              <a:off x="2942" y="864"/>
              <a:ext cx="25" cy="2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2" y="1"/>
                </a:cxn>
                <a:cxn ang="0">
                  <a:pos x="40" y="6"/>
                </a:cxn>
                <a:cxn ang="0">
                  <a:pos x="46" y="13"/>
                </a:cxn>
                <a:cxn ang="0">
                  <a:pos x="49" y="22"/>
                </a:cxn>
                <a:cxn ang="0">
                  <a:pos x="48" y="32"/>
                </a:cxn>
                <a:cxn ang="0">
                  <a:pos x="43" y="41"/>
                </a:cxn>
                <a:cxn ang="0">
                  <a:pos x="36" y="46"/>
                </a:cxn>
                <a:cxn ang="0">
                  <a:pos x="24" y="49"/>
                </a:cxn>
                <a:cxn ang="0">
                  <a:pos x="11" y="45"/>
                </a:cxn>
                <a:cxn ang="0">
                  <a:pos x="3" y="36"/>
                </a:cxn>
                <a:cxn ang="0">
                  <a:pos x="0" y="25"/>
                </a:cxn>
                <a:cxn ang="0">
                  <a:pos x="4" y="11"/>
                </a:cxn>
                <a:cxn ang="0">
                  <a:pos x="13" y="3"/>
                </a:cxn>
                <a:cxn ang="0">
                  <a:pos x="22" y="0"/>
                </a:cxn>
              </a:cxnLst>
              <a:rect l="0" t="0" r="r" b="b"/>
              <a:pathLst>
                <a:path w="49" h="49">
                  <a:moveTo>
                    <a:pt x="22" y="0"/>
                  </a:moveTo>
                  <a:lnTo>
                    <a:pt x="32" y="1"/>
                  </a:lnTo>
                  <a:lnTo>
                    <a:pt x="40" y="6"/>
                  </a:lnTo>
                  <a:lnTo>
                    <a:pt x="46" y="13"/>
                  </a:lnTo>
                  <a:lnTo>
                    <a:pt x="49" y="22"/>
                  </a:lnTo>
                  <a:lnTo>
                    <a:pt x="48" y="32"/>
                  </a:lnTo>
                  <a:lnTo>
                    <a:pt x="43" y="41"/>
                  </a:lnTo>
                  <a:lnTo>
                    <a:pt x="36" y="46"/>
                  </a:lnTo>
                  <a:lnTo>
                    <a:pt x="24" y="49"/>
                  </a:lnTo>
                  <a:lnTo>
                    <a:pt x="11" y="45"/>
                  </a:lnTo>
                  <a:lnTo>
                    <a:pt x="3" y="36"/>
                  </a:lnTo>
                  <a:lnTo>
                    <a:pt x="0" y="25"/>
                  </a:lnTo>
                  <a:lnTo>
                    <a:pt x="4" y="11"/>
                  </a:lnTo>
                  <a:lnTo>
                    <a:pt x="13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88" name="Freeform 52"/>
            <p:cNvSpPr>
              <a:spLocks/>
            </p:cNvSpPr>
            <p:nvPr userDrawn="1"/>
          </p:nvSpPr>
          <p:spPr bwMode="auto">
            <a:xfrm>
              <a:off x="3055" y="892"/>
              <a:ext cx="15" cy="1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6" y="0"/>
                </a:cxn>
                <a:cxn ang="0">
                  <a:pos x="20" y="2"/>
                </a:cxn>
                <a:cxn ang="0">
                  <a:pos x="24" y="5"/>
                </a:cxn>
                <a:cxn ang="0">
                  <a:pos x="27" y="7"/>
                </a:cxn>
                <a:cxn ang="0">
                  <a:pos x="29" y="12"/>
                </a:cxn>
                <a:cxn ang="0">
                  <a:pos x="29" y="16"/>
                </a:cxn>
                <a:cxn ang="0">
                  <a:pos x="27" y="21"/>
                </a:cxn>
                <a:cxn ang="0">
                  <a:pos x="24" y="25"/>
                </a:cxn>
                <a:cxn ang="0">
                  <a:pos x="22" y="28"/>
                </a:cxn>
                <a:cxn ang="0">
                  <a:pos x="17" y="29"/>
                </a:cxn>
                <a:cxn ang="0">
                  <a:pos x="13" y="29"/>
                </a:cxn>
                <a:cxn ang="0">
                  <a:pos x="4" y="26"/>
                </a:cxn>
                <a:cxn ang="0">
                  <a:pos x="1" y="22"/>
                </a:cxn>
                <a:cxn ang="0">
                  <a:pos x="0" y="18"/>
                </a:cxn>
                <a:cxn ang="0">
                  <a:pos x="0" y="13"/>
                </a:cxn>
                <a:cxn ang="0">
                  <a:pos x="3" y="5"/>
                </a:cxn>
                <a:cxn ang="0">
                  <a:pos x="7" y="2"/>
                </a:cxn>
                <a:cxn ang="0">
                  <a:pos x="11" y="0"/>
                </a:cxn>
              </a:cxnLst>
              <a:rect l="0" t="0" r="r" b="b"/>
              <a:pathLst>
                <a:path w="29" h="29">
                  <a:moveTo>
                    <a:pt x="11" y="0"/>
                  </a:moveTo>
                  <a:lnTo>
                    <a:pt x="16" y="0"/>
                  </a:lnTo>
                  <a:lnTo>
                    <a:pt x="20" y="2"/>
                  </a:lnTo>
                  <a:lnTo>
                    <a:pt x="24" y="5"/>
                  </a:lnTo>
                  <a:lnTo>
                    <a:pt x="27" y="7"/>
                  </a:lnTo>
                  <a:lnTo>
                    <a:pt x="29" y="12"/>
                  </a:lnTo>
                  <a:lnTo>
                    <a:pt x="29" y="16"/>
                  </a:lnTo>
                  <a:lnTo>
                    <a:pt x="27" y="21"/>
                  </a:lnTo>
                  <a:lnTo>
                    <a:pt x="24" y="25"/>
                  </a:lnTo>
                  <a:lnTo>
                    <a:pt x="22" y="28"/>
                  </a:lnTo>
                  <a:lnTo>
                    <a:pt x="17" y="29"/>
                  </a:lnTo>
                  <a:lnTo>
                    <a:pt x="13" y="29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3" y="5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89" name="Freeform 53"/>
            <p:cNvSpPr>
              <a:spLocks/>
            </p:cNvSpPr>
            <p:nvPr userDrawn="1"/>
          </p:nvSpPr>
          <p:spPr bwMode="auto">
            <a:xfrm>
              <a:off x="3060" y="913"/>
              <a:ext cx="9" cy="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2" y="0"/>
                </a:cxn>
                <a:cxn ang="0">
                  <a:pos x="17" y="6"/>
                </a:cxn>
                <a:cxn ang="0">
                  <a:pos x="17" y="13"/>
                </a:cxn>
                <a:cxn ang="0">
                  <a:pos x="16" y="16"/>
                </a:cxn>
                <a:cxn ang="0">
                  <a:pos x="13" y="18"/>
                </a:cxn>
                <a:cxn ang="0">
                  <a:pos x="6" y="18"/>
                </a:cxn>
                <a:cxn ang="0">
                  <a:pos x="3" y="16"/>
                </a:cxn>
                <a:cxn ang="0">
                  <a:pos x="0" y="13"/>
                </a:cxn>
                <a:cxn ang="0">
                  <a:pos x="0" y="6"/>
                </a:cxn>
                <a:cxn ang="0">
                  <a:pos x="1" y="3"/>
                </a:cxn>
                <a:cxn ang="0">
                  <a:pos x="4" y="0"/>
                </a:cxn>
              </a:cxnLst>
              <a:rect l="0" t="0" r="r" b="b"/>
              <a:pathLst>
                <a:path w="17" h="18">
                  <a:moveTo>
                    <a:pt x="4" y="0"/>
                  </a:moveTo>
                  <a:lnTo>
                    <a:pt x="12" y="0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16" y="16"/>
                  </a:lnTo>
                  <a:lnTo>
                    <a:pt x="13" y="18"/>
                  </a:lnTo>
                  <a:lnTo>
                    <a:pt x="6" y="18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90" name="Freeform 54"/>
            <p:cNvSpPr>
              <a:spLocks/>
            </p:cNvSpPr>
            <p:nvPr userDrawn="1"/>
          </p:nvSpPr>
          <p:spPr bwMode="auto">
            <a:xfrm>
              <a:off x="3058" y="867"/>
              <a:ext cx="17" cy="1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9" y="4"/>
                </a:cxn>
                <a:cxn ang="0">
                  <a:pos x="33" y="11"/>
                </a:cxn>
                <a:cxn ang="0">
                  <a:pos x="34" y="20"/>
                </a:cxn>
                <a:cxn ang="0">
                  <a:pos x="30" y="29"/>
                </a:cxn>
                <a:cxn ang="0">
                  <a:pos x="21" y="35"/>
                </a:cxn>
                <a:cxn ang="0">
                  <a:pos x="14" y="35"/>
                </a:cxn>
                <a:cxn ang="0">
                  <a:pos x="5" y="30"/>
                </a:cxn>
                <a:cxn ang="0">
                  <a:pos x="0" y="23"/>
                </a:cxn>
                <a:cxn ang="0">
                  <a:pos x="0" y="14"/>
                </a:cxn>
                <a:cxn ang="0">
                  <a:pos x="4" y="5"/>
                </a:cxn>
                <a:cxn ang="0">
                  <a:pos x="11" y="1"/>
                </a:cxn>
                <a:cxn ang="0">
                  <a:pos x="20" y="0"/>
                </a:cxn>
              </a:cxnLst>
              <a:rect l="0" t="0" r="r" b="b"/>
              <a:pathLst>
                <a:path w="34" h="35">
                  <a:moveTo>
                    <a:pt x="20" y="0"/>
                  </a:moveTo>
                  <a:lnTo>
                    <a:pt x="29" y="4"/>
                  </a:lnTo>
                  <a:lnTo>
                    <a:pt x="33" y="11"/>
                  </a:lnTo>
                  <a:lnTo>
                    <a:pt x="34" y="20"/>
                  </a:lnTo>
                  <a:lnTo>
                    <a:pt x="30" y="29"/>
                  </a:lnTo>
                  <a:lnTo>
                    <a:pt x="21" y="35"/>
                  </a:lnTo>
                  <a:lnTo>
                    <a:pt x="14" y="35"/>
                  </a:lnTo>
                  <a:lnTo>
                    <a:pt x="5" y="30"/>
                  </a:lnTo>
                  <a:lnTo>
                    <a:pt x="0" y="23"/>
                  </a:lnTo>
                  <a:lnTo>
                    <a:pt x="0" y="14"/>
                  </a:lnTo>
                  <a:lnTo>
                    <a:pt x="4" y="5"/>
                  </a:lnTo>
                  <a:lnTo>
                    <a:pt x="11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91" name="Freeform 55"/>
            <p:cNvSpPr>
              <a:spLocks/>
            </p:cNvSpPr>
            <p:nvPr userDrawn="1"/>
          </p:nvSpPr>
          <p:spPr bwMode="auto">
            <a:xfrm>
              <a:off x="3071" y="843"/>
              <a:ext cx="21" cy="2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35" y="6"/>
                </a:cxn>
                <a:cxn ang="0">
                  <a:pos x="40" y="15"/>
                </a:cxn>
                <a:cxn ang="0">
                  <a:pos x="40" y="25"/>
                </a:cxn>
                <a:cxn ang="0">
                  <a:pos x="36" y="35"/>
                </a:cxn>
                <a:cxn ang="0">
                  <a:pos x="27" y="41"/>
                </a:cxn>
                <a:cxn ang="0">
                  <a:pos x="17" y="41"/>
                </a:cxn>
                <a:cxn ang="0">
                  <a:pos x="7" y="36"/>
                </a:cxn>
                <a:cxn ang="0">
                  <a:pos x="1" y="28"/>
                </a:cxn>
                <a:cxn ang="0">
                  <a:pos x="0" y="18"/>
                </a:cxn>
                <a:cxn ang="0">
                  <a:pos x="6" y="7"/>
                </a:cxn>
                <a:cxn ang="0">
                  <a:pos x="14" y="1"/>
                </a:cxn>
                <a:cxn ang="0">
                  <a:pos x="24" y="0"/>
                </a:cxn>
              </a:cxnLst>
              <a:rect l="0" t="0" r="r" b="b"/>
              <a:pathLst>
                <a:path w="40" h="41">
                  <a:moveTo>
                    <a:pt x="24" y="0"/>
                  </a:moveTo>
                  <a:lnTo>
                    <a:pt x="35" y="6"/>
                  </a:lnTo>
                  <a:lnTo>
                    <a:pt x="40" y="15"/>
                  </a:lnTo>
                  <a:lnTo>
                    <a:pt x="40" y="25"/>
                  </a:lnTo>
                  <a:lnTo>
                    <a:pt x="36" y="35"/>
                  </a:lnTo>
                  <a:lnTo>
                    <a:pt x="27" y="41"/>
                  </a:lnTo>
                  <a:lnTo>
                    <a:pt x="17" y="41"/>
                  </a:lnTo>
                  <a:lnTo>
                    <a:pt x="7" y="36"/>
                  </a:lnTo>
                  <a:lnTo>
                    <a:pt x="1" y="28"/>
                  </a:lnTo>
                  <a:lnTo>
                    <a:pt x="0" y="18"/>
                  </a:lnTo>
                  <a:lnTo>
                    <a:pt x="6" y="7"/>
                  </a:lnTo>
                  <a:lnTo>
                    <a:pt x="14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4392" name="Freeform 56"/>
            <p:cNvSpPr>
              <a:spLocks/>
            </p:cNvSpPr>
            <p:nvPr userDrawn="1"/>
          </p:nvSpPr>
          <p:spPr bwMode="auto">
            <a:xfrm>
              <a:off x="3098" y="827"/>
              <a:ext cx="24" cy="24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32" y="2"/>
                </a:cxn>
                <a:cxn ang="0">
                  <a:pos x="41" y="6"/>
                </a:cxn>
                <a:cxn ang="0">
                  <a:pos x="47" y="14"/>
                </a:cxn>
                <a:cxn ang="0">
                  <a:pos x="48" y="24"/>
                </a:cxn>
                <a:cxn ang="0">
                  <a:pos x="47" y="32"/>
                </a:cxn>
                <a:cxn ang="0">
                  <a:pos x="42" y="41"/>
                </a:cxn>
                <a:cxn ang="0">
                  <a:pos x="35" y="47"/>
                </a:cxn>
                <a:cxn ang="0">
                  <a:pos x="25" y="49"/>
                </a:cxn>
                <a:cxn ang="0">
                  <a:pos x="16" y="47"/>
                </a:cxn>
                <a:cxn ang="0">
                  <a:pos x="7" y="43"/>
                </a:cxn>
                <a:cxn ang="0">
                  <a:pos x="2" y="32"/>
                </a:cxn>
                <a:cxn ang="0">
                  <a:pos x="0" y="19"/>
                </a:cxn>
                <a:cxn ang="0">
                  <a:pos x="6" y="8"/>
                </a:cxn>
                <a:cxn ang="0">
                  <a:pos x="13" y="2"/>
                </a:cxn>
                <a:cxn ang="0">
                  <a:pos x="23" y="0"/>
                </a:cxn>
              </a:cxnLst>
              <a:rect l="0" t="0" r="r" b="b"/>
              <a:pathLst>
                <a:path w="48" h="49">
                  <a:moveTo>
                    <a:pt x="23" y="0"/>
                  </a:moveTo>
                  <a:lnTo>
                    <a:pt x="32" y="2"/>
                  </a:lnTo>
                  <a:lnTo>
                    <a:pt x="41" y="6"/>
                  </a:lnTo>
                  <a:lnTo>
                    <a:pt x="47" y="14"/>
                  </a:lnTo>
                  <a:lnTo>
                    <a:pt x="48" y="24"/>
                  </a:lnTo>
                  <a:lnTo>
                    <a:pt x="47" y="32"/>
                  </a:lnTo>
                  <a:lnTo>
                    <a:pt x="42" y="41"/>
                  </a:lnTo>
                  <a:lnTo>
                    <a:pt x="35" y="47"/>
                  </a:lnTo>
                  <a:lnTo>
                    <a:pt x="25" y="49"/>
                  </a:lnTo>
                  <a:lnTo>
                    <a:pt x="16" y="47"/>
                  </a:lnTo>
                  <a:lnTo>
                    <a:pt x="7" y="43"/>
                  </a:lnTo>
                  <a:lnTo>
                    <a:pt x="2" y="32"/>
                  </a:lnTo>
                  <a:lnTo>
                    <a:pt x="0" y="19"/>
                  </a:lnTo>
                  <a:lnTo>
                    <a:pt x="6" y="8"/>
                  </a:lnTo>
                  <a:lnTo>
                    <a:pt x="13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sz="1800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8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8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8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fld id="{76BB318A-FFA4-4A3E-978D-229F1B7CB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6.xml"/><Relationship Id="rId1" Type="http://schemas.openxmlformats.org/officeDocument/2006/relationships/video" Target="file:///C:\Documents%20and%20Settings\athoma\Desktop\Classes\2009\Navisworks\trade%20show%20demo\Rio%20Library%20louvres%20with%20RPC-Animator.avi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6.xml"/><Relationship Id="rId1" Type="http://schemas.openxmlformats.org/officeDocument/2006/relationships/video" Target="file:///C:\Documents%20and%20Settings\athoma\Desktop\Classes\2009\Navisworks\trade%20show%20demo\Navisworks_Clash%20detective.avi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6.xml"/><Relationship Id="rId1" Type="http://schemas.openxmlformats.org/officeDocument/2006/relationships/video" Target="file:///C:\Documents%20and%20Settings\athoma\Desktop\Classes\2009\Navisworks\trade%20show%20demo\Navisworks_Clash%20detective2.avi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6.xml"/><Relationship Id="rId1" Type="http://schemas.openxmlformats.org/officeDocument/2006/relationships/video" Target="file:///C:\Documents%20and%20Settings\athoma\Desktop\Classes\2009\Navisworks\trade%20show%20demo\Navis_Construction.avi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5105400"/>
            <a:ext cx="7543800" cy="1371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Andy Thoma</a:t>
            </a:r>
          </a:p>
          <a:p>
            <a:pPr algn="ctr">
              <a:buFontTx/>
              <a:buNone/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Technical Specialist: Civil Engineering</a:t>
            </a:r>
          </a:p>
          <a:p>
            <a:pPr algn="ctr"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Athoma@Microdesk.com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762000"/>
            <a:ext cx="10287000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S413</a:t>
            </a:r>
            <a:endParaRPr lang="en-US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Navisworks: Managing Collision Detection &amp; Construction Sequencing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0" y="2057400"/>
            <a:ext cx="9031288" cy="2901950"/>
            <a:chOff x="457" y="2119"/>
            <a:chExt cx="4667" cy="1461"/>
          </a:xfrm>
        </p:grpSpPr>
        <p:pic>
          <p:nvPicPr>
            <p:cNvPr id="9" name="Picture 8" descr="naviswkrw09_flexshot3d_24b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" y="2119"/>
              <a:ext cx="1557" cy="14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 descr="naviswksim09_flexshot3d_24b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4" y="2121"/>
              <a:ext cx="1557" cy="14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 descr="naviswkmg09_flexshot3d_24p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7" y="2120"/>
              <a:ext cx="1557" cy="14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56388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Product Family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07"/>
          <p:cNvSpPr txBox="1">
            <a:spLocks noChangeArrowheads="1"/>
          </p:cNvSpPr>
          <p:nvPr/>
        </p:nvSpPr>
        <p:spPr bwMode="auto">
          <a:xfrm>
            <a:off x="533400" y="4959350"/>
            <a:ext cx="1828800" cy="13849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171450" defTabSz="342900">
              <a:spcBef>
                <a:spcPct val="0"/>
              </a:spcBef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Review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indent="171450" defTabSz="342900">
              <a:spcBef>
                <a:spcPct val="0"/>
              </a:spcBef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indent="171450" defTabSz="342900">
              <a:spcBef>
                <a:spcPct val="0"/>
              </a:spcBef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6200" y="4959350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Simulate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10400" y="4959350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Manage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895372" y="5882680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Freedom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56388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Manage Design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58"/>
          <p:cNvSpPr txBox="1">
            <a:spLocks noChangeArrowheads="1"/>
          </p:cNvSpPr>
          <p:nvPr/>
        </p:nvSpPr>
        <p:spPr bwMode="auto">
          <a:xfrm>
            <a:off x="76200" y="2757488"/>
            <a:ext cx="5715000" cy="27392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>
            <a:spAutoFit/>
          </a:bodyPr>
          <a:lstStyle/>
          <a:p>
            <a:pPr defTabSz="342900">
              <a:spcBef>
                <a:spcPct val="0"/>
              </a:spcBef>
              <a:buFontTx/>
              <a:buNone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Open, Convert,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Attach, Export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indent="171450" defTabSz="342900">
              <a:spcBef>
                <a:spcPct val="0"/>
              </a:spcBef>
              <a:buFontTx/>
              <a:buNone/>
            </a:pP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 defTabSz="342900">
              <a:spcBef>
                <a:spcPct val="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Multiple CAD formats</a:t>
            </a:r>
          </a:p>
          <a:p>
            <a:pPr indent="171450" defTabSz="342900">
              <a:spcBef>
                <a:spcPct val="0"/>
              </a:spcBef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lvl="1" defTabSz="342900">
              <a:spcBef>
                <a:spcPct val="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Streamlined Cohesion</a:t>
            </a:r>
          </a:p>
          <a:p>
            <a:pPr lvl="3" defTabSz="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.NWD</a:t>
            </a:r>
          </a:p>
          <a:p>
            <a:pPr lvl="3" defTabSz="342900">
              <a:spcBef>
                <a:spcPct val="0"/>
              </a:spcBef>
              <a:buFont typeface="Wingdings" pitchFamily="2" charset="2"/>
              <a:buChar char="ü"/>
            </a:pPr>
            <a:r>
              <a:rPr lang="en-US" dirty="0">
                <a:latin typeface="Arial" pitchFamily="34" charset="0"/>
                <a:cs typeface="Arial" pitchFamily="34" charset="0"/>
              </a:rPr>
              <a:t>.NWF</a:t>
            </a:r>
          </a:p>
        </p:txBody>
      </p:sp>
      <p:pic>
        <p:nvPicPr>
          <p:cNvPr id="16" name="Picture 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163638"/>
            <a:ext cx="3675063" cy="5072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56388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Visualize Project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KLM sliding door hotspot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93" y="1163638"/>
            <a:ext cx="6705600" cy="538943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56388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Present Ideas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Rio Library louvres with RPC-Animator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38200" y="1163638"/>
            <a:ext cx="7304160" cy="5478462"/>
          </a:xfrm>
          <a:noFill/>
          <a:ln>
            <a:miter lim="800000"/>
            <a:headEnd/>
            <a:tailEnd/>
          </a:ln>
          <a:effectLst>
            <a:outerShdw blurRad="292100" dist="139700" dir="2700000" algn="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56388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Detect Problems 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5"/>
          <p:cNvSpPr txBox="1">
            <a:spLocks noChangeArrowheads="1"/>
          </p:cNvSpPr>
          <p:nvPr/>
        </p:nvSpPr>
        <p:spPr bwMode="auto">
          <a:xfrm>
            <a:off x="0" y="2514600"/>
            <a:ext cx="3657600" cy="20005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171450" defTabSz="342900">
              <a:spcBef>
                <a:spcPct val="0"/>
              </a:spcBef>
              <a:buFontTx/>
              <a:buNone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Conflict Reduction</a:t>
            </a:r>
          </a:p>
          <a:p>
            <a:pPr indent="171450" defTabSz="342900">
              <a:spcBef>
                <a:spcPct val="0"/>
              </a:spcBef>
              <a:buFontTx/>
              <a:buNone/>
            </a:pP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 defTabSz="342900">
              <a:spcBef>
                <a:spcPct val="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Visualization</a:t>
            </a:r>
          </a:p>
          <a:p>
            <a:pPr indent="171450" defTabSz="342900">
              <a:spcBef>
                <a:spcPct val="0"/>
              </a:spcBef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lvl="1" defTabSz="342900">
              <a:spcBef>
                <a:spcPct val="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Resolution</a:t>
            </a:r>
          </a:p>
        </p:txBody>
      </p:sp>
      <p:pic>
        <p:nvPicPr>
          <p:cNvPr id="8" name="Picture 7" descr="Manage (Clash)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676400"/>
            <a:ext cx="5562600" cy="4175125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56388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Clash Detection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Navisworks_Clash detective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04813" y="1282700"/>
            <a:ext cx="8281987" cy="4962525"/>
          </a:xfrm>
          <a:noFill/>
          <a:ln>
            <a:miter lim="800000"/>
            <a:headEnd/>
            <a:tailEnd/>
          </a:ln>
          <a:effectLst>
            <a:outerShdw blurRad="292100" dist="139700" dir="2700000" algn="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56388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Tolerance 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Navisworks_Clash detective2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38200" y="1291215"/>
            <a:ext cx="7239000" cy="5430260"/>
          </a:xfrm>
          <a:noFill/>
          <a:ln>
            <a:miter lim="800000"/>
            <a:headEnd/>
            <a:tailEnd/>
          </a:ln>
          <a:effectLst>
            <a:outerShdw blurRad="292100" dist="139700" dir="2700000" algn="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56388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Simulate Ideas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5"/>
          <p:cNvSpPr txBox="1">
            <a:spLocks noChangeArrowheads="1"/>
          </p:cNvSpPr>
          <p:nvPr/>
        </p:nvSpPr>
        <p:spPr bwMode="auto">
          <a:xfrm>
            <a:off x="0" y="2757488"/>
            <a:ext cx="3962400" cy="20005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indent="171450" defTabSz="342900">
              <a:spcBef>
                <a:spcPct val="0"/>
              </a:spcBef>
              <a:buFontTx/>
              <a:buNone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Time Lining </a:t>
            </a:r>
          </a:p>
          <a:p>
            <a:pPr indent="171450" defTabSz="342900">
              <a:spcBef>
                <a:spcPct val="0"/>
              </a:spcBef>
              <a:buFontTx/>
              <a:buNone/>
            </a:pP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 defTabSz="342900">
              <a:spcBef>
                <a:spcPct val="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Construction Planning</a:t>
            </a:r>
          </a:p>
          <a:p>
            <a:pPr indent="171450" defTabSz="342900">
              <a:spcBef>
                <a:spcPct val="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 lvl="1" defTabSz="342900">
              <a:spcBef>
                <a:spcPct val="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Progress Assessment</a:t>
            </a:r>
          </a:p>
        </p:txBody>
      </p:sp>
      <p:pic>
        <p:nvPicPr>
          <p:cNvPr id="7" name="Picture 6" descr="VISTA Manage screenshot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600200"/>
            <a:ext cx="5181600" cy="394493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64770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Visualize the Sequence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Navis_Construction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38200" y="1371600"/>
            <a:ext cx="7349895" cy="5225887"/>
          </a:xfrm>
          <a:noFill/>
          <a:ln>
            <a:miter lim="800000"/>
            <a:headEnd/>
            <a:tailEnd/>
          </a:ln>
          <a:effectLst>
            <a:outerShdw blurRad="292100" dist="139700" dir="2700000" algn="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64770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Create a Process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990600" y="1163638"/>
            <a:ext cx="7290806" cy="5430838"/>
            <a:chOff x="0" y="0"/>
            <a:chExt cx="5760" cy="4320"/>
          </a:xfrm>
          <a:effectLst>
            <a:outerShdw blurRad="292100" dist="139700" dir="2700000" algn="l" rotWithShape="0">
              <a:prstClr val="black">
                <a:alpha val="65000"/>
              </a:prstClr>
            </a:outerShdw>
          </a:effectLst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 descr="Conf Center Crane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" y="672"/>
              <a:ext cx="4896" cy="3330"/>
            </a:xfrm>
            <a:prstGeom prst="rect">
              <a:avLst/>
            </a:prstGeom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2456"/>
            <a:ext cx="4572000" cy="5468344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WHO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ARE:</a:t>
            </a:r>
            <a:r>
              <a:rPr lang="en-US" sz="115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15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Autodesk</a:t>
            </a:r>
            <a: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Software Partner – </a:t>
            </a:r>
            <a: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PSP</a:t>
            </a:r>
            <a:b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Google </a:t>
            </a: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Training </a:t>
            </a:r>
            <a: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Partner</a:t>
            </a:r>
            <a:b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ESRI</a:t>
            </a:r>
            <a: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Training and Development </a:t>
            </a:r>
            <a: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Partner</a:t>
            </a:r>
            <a:b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AEC Consultants</a:t>
            </a:r>
            <a: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Software Developers </a:t>
            </a:r>
            <a: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b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WHAT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 DO:</a:t>
            </a:r>
            <a:r>
              <a:rPr 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1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Autodesk </a:t>
            </a:r>
            <a:r>
              <a:rPr lang="en-US" sz="11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Software </a:t>
            </a:r>
            <a:r>
              <a:rPr lang="en-US" sz="11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Sales </a:t>
            </a:r>
            <a: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Revit</a:t>
            </a:r>
            <a: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| </a:t>
            </a:r>
            <a:r>
              <a:rPr lang="en-US" sz="11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Navisworks </a:t>
            </a:r>
            <a: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en-US" sz="11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AutoCAD </a:t>
            </a:r>
            <a: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| </a:t>
            </a:r>
            <a:r>
              <a:rPr lang="en-US" sz="11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1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ivil 3D &amp; More</a:t>
            </a: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b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Autodesk Training </a:t>
            </a: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ATC and Custom Implementation Training Services </a:t>
            </a:r>
            <a:b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b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Google Training </a:t>
            </a: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Google Earth and Sketch-Up Training Classes </a:t>
            </a:r>
            <a:b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b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BIM, LEED, GIS and FM Consulting </a:t>
            </a: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Training, Business Process Engineering, and Custom Application Development</a:t>
            </a:r>
            <a:b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b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11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 Support Helpdesk </a:t>
            </a:r>
            <a:r>
              <a:rPr lang="en-US" sz="11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for </a:t>
            </a:r>
            <a:r>
              <a:rPr lang="en-US" sz="11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Autodesk, ESRI, Google and general IT related inquiries</a:t>
            </a:r>
            <a:r>
              <a:rPr lang="en-US" sz="1100" dirty="0">
                <a:solidFill>
                  <a:schemeClr val="tx1"/>
                </a:solidFill>
              </a:rPr>
              <a:t/>
            </a:r>
            <a:br>
              <a:rPr lang="en-US" sz="1100" dirty="0">
                <a:solidFill>
                  <a:schemeClr val="tx1"/>
                </a:solidFill>
              </a:rPr>
            </a:b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"/>
            <a:ext cx="3505200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28600" y="6324600"/>
            <a:ext cx="8915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    MASSACHUSETTS | NEW HAMPSHIRE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|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NEW YORK | NEW JERSEY | CONNITECUT | PHILADELPHIA | WASHINGTON, DC | CALIFORNIA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447800"/>
            <a:ext cx="4088822" cy="40846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64770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The Idea …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Intersectionothercorner_1"/>
          <p:cNvPicPr>
            <a:picLocks noChangeAspect="1" noChangeArrowheads="1"/>
          </p:cNvPicPr>
          <p:nvPr/>
        </p:nvPicPr>
        <p:blipFill>
          <a:blip r:embed="rId4"/>
          <a:srcRect t="7281"/>
          <a:stretch>
            <a:fillRect/>
          </a:stretch>
        </p:blipFill>
        <p:spPr bwMode="auto">
          <a:xfrm>
            <a:off x="4495800" y="3276600"/>
            <a:ext cx="428625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l" rotWithShape="0">
              <a:prstClr val="black">
                <a:alpha val="65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321594"/>
            <a:ext cx="4095748" cy="307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l" rotWithShape="0">
              <a:prstClr val="black">
                <a:alpha val="65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343400" y="1219200"/>
            <a:ext cx="4040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1450" defTabSz="342900">
              <a:spcBef>
                <a:spcPct val="0"/>
              </a:spcBef>
              <a:buFontTx/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Think and Visualize in 3D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12443" y="5715000"/>
            <a:ext cx="2154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1450" defTabSz="342900">
              <a:spcBef>
                <a:spcPct val="0"/>
              </a:spcBef>
              <a:buFontTx/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Create in 3D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64770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Collaborate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 l="951" t="1408" r="3024"/>
          <a:stretch>
            <a:fillRect/>
          </a:stretch>
        </p:blipFill>
        <p:spPr bwMode="auto">
          <a:xfrm>
            <a:off x="5157787" y="1163638"/>
            <a:ext cx="3529013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INTEROP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227089"/>
            <a:ext cx="4962924" cy="32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Perspective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476" y="4456113"/>
            <a:ext cx="4962924" cy="23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64770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Present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Lobb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858" y="1264753"/>
            <a:ext cx="3850142" cy="268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Lorcom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666" y="3962400"/>
            <a:ext cx="3919534" cy="267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Lorc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1264754"/>
            <a:ext cx="4020035" cy="273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Renderi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3962400"/>
            <a:ext cx="4020035" cy="271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64770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Look for Problems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244600"/>
            <a:ext cx="8001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l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64770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Create Order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163638"/>
            <a:ext cx="3614507" cy="316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8260" y="3200400"/>
            <a:ext cx="4578415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18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17411" name="Group 13"/>
          <p:cNvGrpSpPr>
            <a:grpSpLocks noChangeAspect="1"/>
          </p:cNvGrpSpPr>
          <p:nvPr/>
        </p:nvGrpSpPr>
        <p:grpSpPr bwMode="auto">
          <a:xfrm>
            <a:off x="2197100" y="2952750"/>
            <a:ext cx="4749800" cy="952500"/>
            <a:chOff x="1384" y="1860"/>
            <a:chExt cx="2992" cy="600"/>
          </a:xfrm>
        </p:grpSpPr>
        <p:sp>
          <p:nvSpPr>
            <p:cNvPr id="17412" name="AutoShape 12"/>
            <p:cNvSpPr>
              <a:spLocks noChangeAspect="1" noChangeArrowheads="1" noTextEdit="1"/>
            </p:cNvSpPr>
            <p:nvPr/>
          </p:nvSpPr>
          <p:spPr bwMode="auto">
            <a:xfrm>
              <a:off x="1384" y="1860"/>
              <a:ext cx="2992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3" name="Rectangle 14"/>
            <p:cNvSpPr>
              <a:spLocks noChangeArrowheads="1"/>
            </p:cNvSpPr>
            <p:nvPr/>
          </p:nvSpPr>
          <p:spPr bwMode="auto">
            <a:xfrm>
              <a:off x="1384" y="1860"/>
              <a:ext cx="2992" cy="599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14" name="Freeform 15"/>
            <p:cNvSpPr>
              <a:spLocks noEditPoints="1"/>
            </p:cNvSpPr>
            <p:nvPr/>
          </p:nvSpPr>
          <p:spPr bwMode="auto">
            <a:xfrm>
              <a:off x="2089" y="2091"/>
              <a:ext cx="2282" cy="248"/>
            </a:xfrm>
            <a:custGeom>
              <a:avLst/>
              <a:gdLst>
                <a:gd name="T0" fmla="*/ 1437 w 4564"/>
                <a:gd name="T1" fmla="*/ 199 h 496"/>
                <a:gd name="T2" fmla="*/ 1474 w 4564"/>
                <a:gd name="T3" fmla="*/ 106 h 496"/>
                <a:gd name="T4" fmla="*/ 1402 w 4564"/>
                <a:gd name="T5" fmla="*/ 36 h 496"/>
                <a:gd name="T6" fmla="*/ 837 w 4564"/>
                <a:gd name="T7" fmla="*/ 122 h 496"/>
                <a:gd name="T8" fmla="*/ 877 w 4564"/>
                <a:gd name="T9" fmla="*/ 66 h 496"/>
                <a:gd name="T10" fmla="*/ 751 w 4564"/>
                <a:gd name="T11" fmla="*/ 34 h 496"/>
                <a:gd name="T12" fmla="*/ 1018 w 4564"/>
                <a:gd name="T13" fmla="*/ 82 h 496"/>
                <a:gd name="T14" fmla="*/ 1043 w 4564"/>
                <a:gd name="T15" fmla="*/ 198 h 496"/>
                <a:gd name="T16" fmla="*/ 1156 w 4564"/>
                <a:gd name="T17" fmla="*/ 198 h 496"/>
                <a:gd name="T18" fmla="*/ 1180 w 4564"/>
                <a:gd name="T19" fmla="*/ 83 h 496"/>
                <a:gd name="T20" fmla="*/ 2075 w 4564"/>
                <a:gd name="T21" fmla="*/ 4 h 496"/>
                <a:gd name="T22" fmla="*/ 2279 w 4564"/>
                <a:gd name="T23" fmla="*/ 240 h 496"/>
                <a:gd name="T24" fmla="*/ 2075 w 4564"/>
                <a:gd name="T25" fmla="*/ 244 h 496"/>
                <a:gd name="T26" fmla="*/ 1616 w 4564"/>
                <a:gd name="T27" fmla="*/ 108 h 496"/>
                <a:gd name="T28" fmla="*/ 1761 w 4564"/>
                <a:gd name="T29" fmla="*/ 244 h 496"/>
                <a:gd name="T30" fmla="*/ 1433 w 4564"/>
                <a:gd name="T31" fmla="*/ 13 h 496"/>
                <a:gd name="T32" fmla="*/ 1508 w 4564"/>
                <a:gd name="T33" fmla="*/ 124 h 496"/>
                <a:gd name="T34" fmla="*/ 1433 w 4564"/>
                <a:gd name="T35" fmla="*/ 235 h 496"/>
                <a:gd name="T36" fmla="*/ 823 w 4564"/>
                <a:gd name="T37" fmla="*/ 4 h 496"/>
                <a:gd name="T38" fmla="*/ 909 w 4564"/>
                <a:gd name="T39" fmla="*/ 58 h 496"/>
                <a:gd name="T40" fmla="*/ 866 w 4564"/>
                <a:gd name="T41" fmla="*/ 143 h 496"/>
                <a:gd name="T42" fmla="*/ 751 w 4564"/>
                <a:gd name="T43" fmla="*/ 244 h 496"/>
                <a:gd name="T44" fmla="*/ 318 w 4564"/>
                <a:gd name="T45" fmla="*/ 244 h 496"/>
                <a:gd name="T46" fmla="*/ 230 w 4564"/>
                <a:gd name="T47" fmla="*/ 4 h 496"/>
                <a:gd name="T48" fmla="*/ 112 w 4564"/>
                <a:gd name="T49" fmla="*/ 234 h 496"/>
                <a:gd name="T50" fmla="*/ 1933 w 4564"/>
                <a:gd name="T51" fmla="*/ 3 h 496"/>
                <a:gd name="T52" fmla="*/ 1973 w 4564"/>
                <a:gd name="T53" fmla="*/ 55 h 496"/>
                <a:gd name="T54" fmla="*/ 1877 w 4564"/>
                <a:gd name="T55" fmla="*/ 37 h 496"/>
                <a:gd name="T56" fmla="*/ 1872 w 4564"/>
                <a:gd name="T57" fmla="*/ 91 h 496"/>
                <a:gd name="T58" fmla="*/ 1975 w 4564"/>
                <a:gd name="T59" fmla="*/ 129 h 496"/>
                <a:gd name="T60" fmla="*/ 1992 w 4564"/>
                <a:gd name="T61" fmla="*/ 211 h 496"/>
                <a:gd name="T62" fmla="*/ 1895 w 4564"/>
                <a:gd name="T63" fmla="*/ 246 h 496"/>
                <a:gd name="T64" fmla="*/ 1837 w 4564"/>
                <a:gd name="T65" fmla="*/ 184 h 496"/>
                <a:gd name="T66" fmla="*/ 1935 w 4564"/>
                <a:gd name="T67" fmla="*/ 217 h 496"/>
                <a:gd name="T68" fmla="*/ 1963 w 4564"/>
                <a:gd name="T69" fmla="*/ 163 h 496"/>
                <a:gd name="T70" fmla="*/ 1855 w 4564"/>
                <a:gd name="T71" fmla="*/ 118 h 496"/>
                <a:gd name="T72" fmla="*/ 1837 w 4564"/>
                <a:gd name="T73" fmla="*/ 37 h 496"/>
                <a:gd name="T74" fmla="*/ 1100 w 4564"/>
                <a:gd name="T75" fmla="*/ 0 h 496"/>
                <a:gd name="T76" fmla="*/ 1205 w 4564"/>
                <a:gd name="T77" fmla="*/ 62 h 496"/>
                <a:gd name="T78" fmla="*/ 1205 w 4564"/>
                <a:gd name="T79" fmla="*/ 185 h 496"/>
                <a:gd name="T80" fmla="*/ 1099 w 4564"/>
                <a:gd name="T81" fmla="*/ 248 h 496"/>
                <a:gd name="T82" fmla="*/ 992 w 4564"/>
                <a:gd name="T83" fmla="*/ 186 h 496"/>
                <a:gd name="T84" fmla="*/ 992 w 4564"/>
                <a:gd name="T85" fmla="*/ 62 h 496"/>
                <a:gd name="T86" fmla="*/ 1100 w 4564"/>
                <a:gd name="T87" fmla="*/ 0 h 496"/>
                <a:gd name="T88" fmla="*/ 631 w 4564"/>
                <a:gd name="T89" fmla="*/ 27 h 496"/>
                <a:gd name="T90" fmla="*/ 597 w 4564"/>
                <a:gd name="T91" fmla="*/ 42 h 496"/>
                <a:gd name="T92" fmla="*/ 493 w 4564"/>
                <a:gd name="T93" fmla="*/ 50 h 496"/>
                <a:gd name="T94" fmla="*/ 471 w 4564"/>
                <a:gd name="T95" fmla="*/ 165 h 496"/>
                <a:gd name="T96" fmla="*/ 568 w 4564"/>
                <a:gd name="T97" fmla="*/ 217 h 496"/>
                <a:gd name="T98" fmla="*/ 647 w 4564"/>
                <a:gd name="T99" fmla="*/ 204 h 496"/>
                <a:gd name="T100" fmla="*/ 570 w 4564"/>
                <a:gd name="T101" fmla="*/ 247 h 496"/>
                <a:gd name="T102" fmla="*/ 449 w 4564"/>
                <a:gd name="T103" fmla="*/ 194 h 496"/>
                <a:gd name="T104" fmla="*/ 449 w 4564"/>
                <a:gd name="T105" fmla="*/ 56 h 4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564"/>
                <a:gd name="T160" fmla="*/ 0 h 496"/>
                <a:gd name="T161" fmla="*/ 4564 w 4564"/>
                <a:gd name="T162" fmla="*/ 496 h 49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564" h="496">
                  <a:moveTo>
                    <a:pt x="2658" y="67"/>
                  </a:moveTo>
                  <a:lnTo>
                    <a:pt x="2658" y="428"/>
                  </a:lnTo>
                  <a:lnTo>
                    <a:pt x="2763" y="428"/>
                  </a:lnTo>
                  <a:lnTo>
                    <a:pt x="2805" y="425"/>
                  </a:lnTo>
                  <a:lnTo>
                    <a:pt x="2841" y="414"/>
                  </a:lnTo>
                  <a:lnTo>
                    <a:pt x="2874" y="398"/>
                  </a:lnTo>
                  <a:lnTo>
                    <a:pt x="2901" y="378"/>
                  </a:lnTo>
                  <a:lnTo>
                    <a:pt x="2923" y="350"/>
                  </a:lnTo>
                  <a:lnTo>
                    <a:pt x="2939" y="319"/>
                  </a:lnTo>
                  <a:lnTo>
                    <a:pt x="2948" y="285"/>
                  </a:lnTo>
                  <a:lnTo>
                    <a:pt x="2952" y="249"/>
                  </a:lnTo>
                  <a:lnTo>
                    <a:pt x="2948" y="212"/>
                  </a:lnTo>
                  <a:lnTo>
                    <a:pt x="2939" y="178"/>
                  </a:lnTo>
                  <a:lnTo>
                    <a:pt x="2923" y="147"/>
                  </a:lnTo>
                  <a:lnTo>
                    <a:pt x="2901" y="120"/>
                  </a:lnTo>
                  <a:lnTo>
                    <a:pt x="2874" y="98"/>
                  </a:lnTo>
                  <a:lnTo>
                    <a:pt x="2841" y="82"/>
                  </a:lnTo>
                  <a:lnTo>
                    <a:pt x="2805" y="71"/>
                  </a:lnTo>
                  <a:lnTo>
                    <a:pt x="2763" y="67"/>
                  </a:lnTo>
                  <a:lnTo>
                    <a:pt x="2658" y="67"/>
                  </a:lnTo>
                  <a:close/>
                  <a:moveTo>
                    <a:pt x="1502" y="67"/>
                  </a:moveTo>
                  <a:lnTo>
                    <a:pt x="1502" y="247"/>
                  </a:lnTo>
                  <a:lnTo>
                    <a:pt x="1642" y="247"/>
                  </a:lnTo>
                  <a:lnTo>
                    <a:pt x="1675" y="243"/>
                  </a:lnTo>
                  <a:lnTo>
                    <a:pt x="1702" y="236"/>
                  </a:lnTo>
                  <a:lnTo>
                    <a:pt x="1725" y="223"/>
                  </a:lnTo>
                  <a:lnTo>
                    <a:pt x="1744" y="205"/>
                  </a:lnTo>
                  <a:lnTo>
                    <a:pt x="1754" y="181"/>
                  </a:lnTo>
                  <a:lnTo>
                    <a:pt x="1758" y="156"/>
                  </a:lnTo>
                  <a:lnTo>
                    <a:pt x="1754" y="131"/>
                  </a:lnTo>
                  <a:lnTo>
                    <a:pt x="1744" y="109"/>
                  </a:lnTo>
                  <a:lnTo>
                    <a:pt x="1727" y="91"/>
                  </a:lnTo>
                  <a:lnTo>
                    <a:pt x="1705" y="78"/>
                  </a:lnTo>
                  <a:lnTo>
                    <a:pt x="1676" y="69"/>
                  </a:lnTo>
                  <a:lnTo>
                    <a:pt x="1642" y="67"/>
                  </a:lnTo>
                  <a:lnTo>
                    <a:pt x="1502" y="67"/>
                  </a:lnTo>
                  <a:close/>
                  <a:moveTo>
                    <a:pt x="2197" y="60"/>
                  </a:moveTo>
                  <a:lnTo>
                    <a:pt x="2155" y="65"/>
                  </a:lnTo>
                  <a:lnTo>
                    <a:pt x="2117" y="78"/>
                  </a:lnTo>
                  <a:lnTo>
                    <a:pt x="2083" y="100"/>
                  </a:lnTo>
                  <a:lnTo>
                    <a:pt x="2057" y="129"/>
                  </a:lnTo>
                  <a:lnTo>
                    <a:pt x="2036" y="163"/>
                  </a:lnTo>
                  <a:lnTo>
                    <a:pt x="2023" y="203"/>
                  </a:lnTo>
                  <a:lnTo>
                    <a:pt x="2019" y="247"/>
                  </a:lnTo>
                  <a:lnTo>
                    <a:pt x="2023" y="290"/>
                  </a:lnTo>
                  <a:lnTo>
                    <a:pt x="2037" y="330"/>
                  </a:lnTo>
                  <a:lnTo>
                    <a:pt x="2057" y="365"/>
                  </a:lnTo>
                  <a:lnTo>
                    <a:pt x="2085" y="396"/>
                  </a:lnTo>
                  <a:lnTo>
                    <a:pt x="2117" y="417"/>
                  </a:lnTo>
                  <a:lnTo>
                    <a:pt x="2157" y="432"/>
                  </a:lnTo>
                  <a:lnTo>
                    <a:pt x="2199" y="437"/>
                  </a:lnTo>
                  <a:lnTo>
                    <a:pt x="2242" y="432"/>
                  </a:lnTo>
                  <a:lnTo>
                    <a:pt x="2280" y="417"/>
                  </a:lnTo>
                  <a:lnTo>
                    <a:pt x="2313" y="396"/>
                  </a:lnTo>
                  <a:lnTo>
                    <a:pt x="2340" y="367"/>
                  </a:lnTo>
                  <a:lnTo>
                    <a:pt x="2360" y="332"/>
                  </a:lnTo>
                  <a:lnTo>
                    <a:pt x="2373" y="292"/>
                  </a:lnTo>
                  <a:lnTo>
                    <a:pt x="2378" y="249"/>
                  </a:lnTo>
                  <a:lnTo>
                    <a:pt x="2375" y="205"/>
                  </a:lnTo>
                  <a:lnTo>
                    <a:pt x="2360" y="165"/>
                  </a:lnTo>
                  <a:lnTo>
                    <a:pt x="2340" y="131"/>
                  </a:lnTo>
                  <a:lnTo>
                    <a:pt x="2313" y="102"/>
                  </a:lnTo>
                  <a:lnTo>
                    <a:pt x="2279" y="78"/>
                  </a:lnTo>
                  <a:lnTo>
                    <a:pt x="2241" y="65"/>
                  </a:lnTo>
                  <a:lnTo>
                    <a:pt x="2197" y="60"/>
                  </a:lnTo>
                  <a:close/>
                  <a:moveTo>
                    <a:pt x="4149" y="7"/>
                  </a:moveTo>
                  <a:lnTo>
                    <a:pt x="4212" y="7"/>
                  </a:lnTo>
                  <a:lnTo>
                    <a:pt x="4212" y="281"/>
                  </a:lnTo>
                  <a:lnTo>
                    <a:pt x="4473" y="7"/>
                  </a:lnTo>
                  <a:lnTo>
                    <a:pt x="4557" y="7"/>
                  </a:lnTo>
                  <a:lnTo>
                    <a:pt x="4350" y="218"/>
                  </a:lnTo>
                  <a:lnTo>
                    <a:pt x="4557" y="479"/>
                  </a:lnTo>
                  <a:lnTo>
                    <a:pt x="4564" y="488"/>
                  </a:lnTo>
                  <a:lnTo>
                    <a:pt x="4484" y="488"/>
                  </a:lnTo>
                  <a:lnTo>
                    <a:pt x="4307" y="263"/>
                  </a:lnTo>
                  <a:lnTo>
                    <a:pt x="4212" y="359"/>
                  </a:lnTo>
                  <a:lnTo>
                    <a:pt x="4212" y="488"/>
                  </a:lnTo>
                  <a:lnTo>
                    <a:pt x="4149" y="488"/>
                  </a:lnTo>
                  <a:lnTo>
                    <a:pt x="4149" y="7"/>
                  </a:lnTo>
                  <a:close/>
                  <a:moveTo>
                    <a:pt x="3169" y="7"/>
                  </a:moveTo>
                  <a:lnTo>
                    <a:pt x="3519" y="7"/>
                  </a:lnTo>
                  <a:lnTo>
                    <a:pt x="3519" y="67"/>
                  </a:lnTo>
                  <a:lnTo>
                    <a:pt x="3233" y="67"/>
                  </a:lnTo>
                  <a:lnTo>
                    <a:pt x="3233" y="216"/>
                  </a:lnTo>
                  <a:lnTo>
                    <a:pt x="3488" y="216"/>
                  </a:lnTo>
                  <a:lnTo>
                    <a:pt x="3488" y="276"/>
                  </a:lnTo>
                  <a:lnTo>
                    <a:pt x="3233" y="276"/>
                  </a:lnTo>
                  <a:lnTo>
                    <a:pt x="3233" y="428"/>
                  </a:lnTo>
                  <a:lnTo>
                    <a:pt x="3523" y="428"/>
                  </a:lnTo>
                  <a:lnTo>
                    <a:pt x="3523" y="488"/>
                  </a:lnTo>
                  <a:lnTo>
                    <a:pt x="3169" y="488"/>
                  </a:lnTo>
                  <a:lnTo>
                    <a:pt x="3169" y="7"/>
                  </a:lnTo>
                  <a:close/>
                  <a:moveTo>
                    <a:pt x="2594" y="7"/>
                  </a:moveTo>
                  <a:lnTo>
                    <a:pt x="2763" y="7"/>
                  </a:lnTo>
                  <a:lnTo>
                    <a:pt x="2817" y="13"/>
                  </a:lnTo>
                  <a:lnTo>
                    <a:pt x="2866" y="25"/>
                  </a:lnTo>
                  <a:lnTo>
                    <a:pt x="2910" y="47"/>
                  </a:lnTo>
                  <a:lnTo>
                    <a:pt x="2946" y="76"/>
                  </a:lnTo>
                  <a:lnTo>
                    <a:pt x="2977" y="111"/>
                  </a:lnTo>
                  <a:lnTo>
                    <a:pt x="2999" y="152"/>
                  </a:lnTo>
                  <a:lnTo>
                    <a:pt x="3011" y="198"/>
                  </a:lnTo>
                  <a:lnTo>
                    <a:pt x="3017" y="247"/>
                  </a:lnTo>
                  <a:lnTo>
                    <a:pt x="3011" y="296"/>
                  </a:lnTo>
                  <a:lnTo>
                    <a:pt x="2999" y="341"/>
                  </a:lnTo>
                  <a:lnTo>
                    <a:pt x="2977" y="383"/>
                  </a:lnTo>
                  <a:lnTo>
                    <a:pt x="2946" y="419"/>
                  </a:lnTo>
                  <a:lnTo>
                    <a:pt x="2910" y="448"/>
                  </a:lnTo>
                  <a:lnTo>
                    <a:pt x="2866" y="470"/>
                  </a:lnTo>
                  <a:lnTo>
                    <a:pt x="2817" y="483"/>
                  </a:lnTo>
                  <a:lnTo>
                    <a:pt x="2763" y="488"/>
                  </a:lnTo>
                  <a:lnTo>
                    <a:pt x="2594" y="488"/>
                  </a:lnTo>
                  <a:lnTo>
                    <a:pt x="2594" y="7"/>
                  </a:lnTo>
                  <a:close/>
                  <a:moveTo>
                    <a:pt x="1439" y="7"/>
                  </a:moveTo>
                  <a:lnTo>
                    <a:pt x="1647" y="7"/>
                  </a:lnTo>
                  <a:lnTo>
                    <a:pt x="1689" y="11"/>
                  </a:lnTo>
                  <a:lnTo>
                    <a:pt x="1727" y="20"/>
                  </a:lnTo>
                  <a:lnTo>
                    <a:pt x="1760" y="36"/>
                  </a:lnTo>
                  <a:lnTo>
                    <a:pt x="1785" y="58"/>
                  </a:lnTo>
                  <a:lnTo>
                    <a:pt x="1805" y="85"/>
                  </a:lnTo>
                  <a:lnTo>
                    <a:pt x="1818" y="116"/>
                  </a:lnTo>
                  <a:lnTo>
                    <a:pt x="1822" y="152"/>
                  </a:lnTo>
                  <a:lnTo>
                    <a:pt x="1818" y="191"/>
                  </a:lnTo>
                  <a:lnTo>
                    <a:pt x="1805" y="221"/>
                  </a:lnTo>
                  <a:lnTo>
                    <a:pt x="1787" y="249"/>
                  </a:lnTo>
                  <a:lnTo>
                    <a:pt x="1762" y="269"/>
                  </a:lnTo>
                  <a:lnTo>
                    <a:pt x="1733" y="285"/>
                  </a:lnTo>
                  <a:lnTo>
                    <a:pt x="1698" y="294"/>
                  </a:lnTo>
                  <a:lnTo>
                    <a:pt x="1843" y="488"/>
                  </a:lnTo>
                  <a:lnTo>
                    <a:pt x="1765" y="488"/>
                  </a:lnTo>
                  <a:lnTo>
                    <a:pt x="1629" y="305"/>
                  </a:lnTo>
                  <a:lnTo>
                    <a:pt x="1502" y="305"/>
                  </a:lnTo>
                  <a:lnTo>
                    <a:pt x="1502" y="488"/>
                  </a:lnTo>
                  <a:lnTo>
                    <a:pt x="1439" y="488"/>
                  </a:lnTo>
                  <a:lnTo>
                    <a:pt x="1439" y="7"/>
                  </a:lnTo>
                  <a:close/>
                  <a:moveTo>
                    <a:pt x="637" y="7"/>
                  </a:moveTo>
                  <a:lnTo>
                    <a:pt x="701" y="7"/>
                  </a:lnTo>
                  <a:lnTo>
                    <a:pt x="701" y="488"/>
                  </a:lnTo>
                  <a:lnTo>
                    <a:pt x="637" y="488"/>
                  </a:lnTo>
                  <a:lnTo>
                    <a:pt x="637" y="7"/>
                  </a:lnTo>
                  <a:close/>
                  <a:moveTo>
                    <a:pt x="0" y="7"/>
                  </a:moveTo>
                  <a:lnTo>
                    <a:pt x="78" y="7"/>
                  </a:lnTo>
                  <a:lnTo>
                    <a:pt x="231" y="343"/>
                  </a:lnTo>
                  <a:lnTo>
                    <a:pt x="383" y="7"/>
                  </a:lnTo>
                  <a:lnTo>
                    <a:pt x="461" y="7"/>
                  </a:lnTo>
                  <a:lnTo>
                    <a:pt x="461" y="488"/>
                  </a:lnTo>
                  <a:lnTo>
                    <a:pt x="398" y="488"/>
                  </a:lnTo>
                  <a:lnTo>
                    <a:pt x="398" y="125"/>
                  </a:lnTo>
                  <a:lnTo>
                    <a:pt x="236" y="465"/>
                  </a:lnTo>
                  <a:lnTo>
                    <a:pt x="234" y="467"/>
                  </a:lnTo>
                  <a:lnTo>
                    <a:pt x="225" y="467"/>
                  </a:lnTo>
                  <a:lnTo>
                    <a:pt x="62" y="125"/>
                  </a:lnTo>
                  <a:lnTo>
                    <a:pt x="62" y="488"/>
                  </a:lnTo>
                  <a:lnTo>
                    <a:pt x="0" y="488"/>
                  </a:lnTo>
                  <a:lnTo>
                    <a:pt x="0" y="7"/>
                  </a:lnTo>
                  <a:close/>
                  <a:moveTo>
                    <a:pt x="3817" y="2"/>
                  </a:moveTo>
                  <a:lnTo>
                    <a:pt x="3866" y="5"/>
                  </a:lnTo>
                  <a:lnTo>
                    <a:pt x="3909" y="16"/>
                  </a:lnTo>
                  <a:lnTo>
                    <a:pt x="3947" y="34"/>
                  </a:lnTo>
                  <a:lnTo>
                    <a:pt x="3985" y="60"/>
                  </a:lnTo>
                  <a:lnTo>
                    <a:pt x="3989" y="63"/>
                  </a:lnTo>
                  <a:lnTo>
                    <a:pt x="3951" y="112"/>
                  </a:lnTo>
                  <a:lnTo>
                    <a:pt x="3947" y="109"/>
                  </a:lnTo>
                  <a:lnTo>
                    <a:pt x="3915" y="87"/>
                  </a:lnTo>
                  <a:lnTo>
                    <a:pt x="3882" y="71"/>
                  </a:lnTo>
                  <a:lnTo>
                    <a:pt x="3849" y="63"/>
                  </a:lnTo>
                  <a:lnTo>
                    <a:pt x="3815" y="60"/>
                  </a:lnTo>
                  <a:lnTo>
                    <a:pt x="3782" y="63"/>
                  </a:lnTo>
                  <a:lnTo>
                    <a:pt x="3755" y="73"/>
                  </a:lnTo>
                  <a:lnTo>
                    <a:pt x="3737" y="89"/>
                  </a:lnTo>
                  <a:lnTo>
                    <a:pt x="3724" y="107"/>
                  </a:lnTo>
                  <a:lnTo>
                    <a:pt x="3721" y="131"/>
                  </a:lnTo>
                  <a:lnTo>
                    <a:pt x="3722" y="151"/>
                  </a:lnTo>
                  <a:lnTo>
                    <a:pt x="3730" y="167"/>
                  </a:lnTo>
                  <a:lnTo>
                    <a:pt x="3744" y="181"/>
                  </a:lnTo>
                  <a:lnTo>
                    <a:pt x="3766" y="194"/>
                  </a:lnTo>
                  <a:lnTo>
                    <a:pt x="3799" y="207"/>
                  </a:lnTo>
                  <a:lnTo>
                    <a:pt x="3844" y="218"/>
                  </a:lnTo>
                  <a:lnTo>
                    <a:pt x="3886" y="229"/>
                  </a:lnTo>
                  <a:lnTo>
                    <a:pt x="3922" y="241"/>
                  </a:lnTo>
                  <a:lnTo>
                    <a:pt x="3951" y="258"/>
                  </a:lnTo>
                  <a:lnTo>
                    <a:pt x="3973" y="276"/>
                  </a:lnTo>
                  <a:lnTo>
                    <a:pt x="3989" y="299"/>
                  </a:lnTo>
                  <a:lnTo>
                    <a:pt x="3998" y="325"/>
                  </a:lnTo>
                  <a:lnTo>
                    <a:pt x="4000" y="356"/>
                  </a:lnTo>
                  <a:lnTo>
                    <a:pt x="3996" y="390"/>
                  </a:lnTo>
                  <a:lnTo>
                    <a:pt x="3984" y="421"/>
                  </a:lnTo>
                  <a:lnTo>
                    <a:pt x="3966" y="447"/>
                  </a:lnTo>
                  <a:lnTo>
                    <a:pt x="3940" y="467"/>
                  </a:lnTo>
                  <a:lnTo>
                    <a:pt x="3909" y="483"/>
                  </a:lnTo>
                  <a:lnTo>
                    <a:pt x="3873" y="492"/>
                  </a:lnTo>
                  <a:lnTo>
                    <a:pt x="3835" y="496"/>
                  </a:lnTo>
                  <a:lnTo>
                    <a:pt x="3791" y="492"/>
                  </a:lnTo>
                  <a:lnTo>
                    <a:pt x="3750" y="483"/>
                  </a:lnTo>
                  <a:lnTo>
                    <a:pt x="3712" y="467"/>
                  </a:lnTo>
                  <a:lnTo>
                    <a:pt x="3674" y="445"/>
                  </a:lnTo>
                  <a:lnTo>
                    <a:pt x="3639" y="417"/>
                  </a:lnTo>
                  <a:lnTo>
                    <a:pt x="3635" y="414"/>
                  </a:lnTo>
                  <a:lnTo>
                    <a:pt x="3675" y="368"/>
                  </a:lnTo>
                  <a:lnTo>
                    <a:pt x="3679" y="372"/>
                  </a:lnTo>
                  <a:lnTo>
                    <a:pt x="3715" y="401"/>
                  </a:lnTo>
                  <a:lnTo>
                    <a:pt x="3753" y="421"/>
                  </a:lnTo>
                  <a:lnTo>
                    <a:pt x="3791" y="432"/>
                  </a:lnTo>
                  <a:lnTo>
                    <a:pt x="3837" y="437"/>
                  </a:lnTo>
                  <a:lnTo>
                    <a:pt x="3871" y="434"/>
                  </a:lnTo>
                  <a:lnTo>
                    <a:pt x="3898" y="423"/>
                  </a:lnTo>
                  <a:lnTo>
                    <a:pt x="3918" y="407"/>
                  </a:lnTo>
                  <a:lnTo>
                    <a:pt x="3933" y="385"/>
                  </a:lnTo>
                  <a:lnTo>
                    <a:pt x="3937" y="361"/>
                  </a:lnTo>
                  <a:lnTo>
                    <a:pt x="3935" y="341"/>
                  </a:lnTo>
                  <a:lnTo>
                    <a:pt x="3927" y="325"/>
                  </a:lnTo>
                  <a:lnTo>
                    <a:pt x="3915" y="310"/>
                  </a:lnTo>
                  <a:lnTo>
                    <a:pt x="3893" y="298"/>
                  </a:lnTo>
                  <a:lnTo>
                    <a:pt x="3862" y="287"/>
                  </a:lnTo>
                  <a:lnTo>
                    <a:pt x="3775" y="265"/>
                  </a:lnTo>
                  <a:lnTo>
                    <a:pt x="3739" y="252"/>
                  </a:lnTo>
                  <a:lnTo>
                    <a:pt x="3710" y="236"/>
                  </a:lnTo>
                  <a:lnTo>
                    <a:pt x="3686" y="218"/>
                  </a:lnTo>
                  <a:lnTo>
                    <a:pt x="3670" y="194"/>
                  </a:lnTo>
                  <a:lnTo>
                    <a:pt x="3661" y="167"/>
                  </a:lnTo>
                  <a:lnTo>
                    <a:pt x="3657" y="134"/>
                  </a:lnTo>
                  <a:lnTo>
                    <a:pt x="3661" y="102"/>
                  </a:lnTo>
                  <a:lnTo>
                    <a:pt x="3674" y="74"/>
                  </a:lnTo>
                  <a:lnTo>
                    <a:pt x="3692" y="49"/>
                  </a:lnTo>
                  <a:lnTo>
                    <a:pt x="3715" y="29"/>
                  </a:lnTo>
                  <a:lnTo>
                    <a:pt x="3746" y="14"/>
                  </a:lnTo>
                  <a:lnTo>
                    <a:pt x="3779" y="5"/>
                  </a:lnTo>
                  <a:lnTo>
                    <a:pt x="3817" y="2"/>
                  </a:lnTo>
                  <a:close/>
                  <a:moveTo>
                    <a:pt x="2199" y="0"/>
                  </a:moveTo>
                  <a:lnTo>
                    <a:pt x="2246" y="4"/>
                  </a:lnTo>
                  <a:lnTo>
                    <a:pt x="2288" y="16"/>
                  </a:lnTo>
                  <a:lnTo>
                    <a:pt x="2326" y="34"/>
                  </a:lnTo>
                  <a:lnTo>
                    <a:pt x="2360" y="60"/>
                  </a:lnTo>
                  <a:lnTo>
                    <a:pt x="2389" y="89"/>
                  </a:lnTo>
                  <a:lnTo>
                    <a:pt x="2411" y="123"/>
                  </a:lnTo>
                  <a:lnTo>
                    <a:pt x="2429" y="162"/>
                  </a:lnTo>
                  <a:lnTo>
                    <a:pt x="2440" y="203"/>
                  </a:lnTo>
                  <a:lnTo>
                    <a:pt x="2444" y="247"/>
                  </a:lnTo>
                  <a:lnTo>
                    <a:pt x="2440" y="290"/>
                  </a:lnTo>
                  <a:lnTo>
                    <a:pt x="2429" y="332"/>
                  </a:lnTo>
                  <a:lnTo>
                    <a:pt x="2411" y="370"/>
                  </a:lnTo>
                  <a:lnTo>
                    <a:pt x="2389" y="405"/>
                  </a:lnTo>
                  <a:lnTo>
                    <a:pt x="2360" y="436"/>
                  </a:lnTo>
                  <a:lnTo>
                    <a:pt x="2326" y="461"/>
                  </a:lnTo>
                  <a:lnTo>
                    <a:pt x="2288" y="479"/>
                  </a:lnTo>
                  <a:lnTo>
                    <a:pt x="2244" y="492"/>
                  </a:lnTo>
                  <a:lnTo>
                    <a:pt x="2197" y="496"/>
                  </a:lnTo>
                  <a:lnTo>
                    <a:pt x="2150" y="492"/>
                  </a:lnTo>
                  <a:lnTo>
                    <a:pt x="2108" y="479"/>
                  </a:lnTo>
                  <a:lnTo>
                    <a:pt x="2070" y="461"/>
                  </a:lnTo>
                  <a:lnTo>
                    <a:pt x="2036" y="436"/>
                  </a:lnTo>
                  <a:lnTo>
                    <a:pt x="2008" y="407"/>
                  </a:lnTo>
                  <a:lnTo>
                    <a:pt x="1985" y="372"/>
                  </a:lnTo>
                  <a:lnTo>
                    <a:pt x="1968" y="334"/>
                  </a:lnTo>
                  <a:lnTo>
                    <a:pt x="1958" y="292"/>
                  </a:lnTo>
                  <a:lnTo>
                    <a:pt x="1954" y="249"/>
                  </a:lnTo>
                  <a:lnTo>
                    <a:pt x="1958" y="205"/>
                  </a:lnTo>
                  <a:lnTo>
                    <a:pt x="1968" y="163"/>
                  </a:lnTo>
                  <a:lnTo>
                    <a:pt x="1985" y="125"/>
                  </a:lnTo>
                  <a:lnTo>
                    <a:pt x="2008" y="91"/>
                  </a:lnTo>
                  <a:lnTo>
                    <a:pt x="2037" y="60"/>
                  </a:lnTo>
                  <a:lnTo>
                    <a:pt x="2070" y="34"/>
                  </a:lnTo>
                  <a:lnTo>
                    <a:pt x="2110" y="16"/>
                  </a:lnTo>
                  <a:lnTo>
                    <a:pt x="2152" y="4"/>
                  </a:lnTo>
                  <a:lnTo>
                    <a:pt x="2199" y="0"/>
                  </a:lnTo>
                  <a:close/>
                  <a:moveTo>
                    <a:pt x="1100" y="0"/>
                  </a:moveTo>
                  <a:lnTo>
                    <a:pt x="1140" y="2"/>
                  </a:lnTo>
                  <a:lnTo>
                    <a:pt x="1176" y="9"/>
                  </a:lnTo>
                  <a:lnTo>
                    <a:pt x="1208" y="22"/>
                  </a:lnTo>
                  <a:lnTo>
                    <a:pt x="1236" y="36"/>
                  </a:lnTo>
                  <a:lnTo>
                    <a:pt x="1263" y="54"/>
                  </a:lnTo>
                  <a:lnTo>
                    <a:pt x="1286" y="76"/>
                  </a:lnTo>
                  <a:lnTo>
                    <a:pt x="1290" y="80"/>
                  </a:lnTo>
                  <a:lnTo>
                    <a:pt x="1247" y="125"/>
                  </a:lnTo>
                  <a:lnTo>
                    <a:pt x="1243" y="122"/>
                  </a:lnTo>
                  <a:lnTo>
                    <a:pt x="1219" y="102"/>
                  </a:lnTo>
                  <a:lnTo>
                    <a:pt x="1194" y="83"/>
                  </a:lnTo>
                  <a:lnTo>
                    <a:pt x="1165" y="71"/>
                  </a:lnTo>
                  <a:lnTo>
                    <a:pt x="1134" y="63"/>
                  </a:lnTo>
                  <a:lnTo>
                    <a:pt x="1100" y="60"/>
                  </a:lnTo>
                  <a:lnTo>
                    <a:pt x="1058" y="65"/>
                  </a:lnTo>
                  <a:lnTo>
                    <a:pt x="1020" y="78"/>
                  </a:lnTo>
                  <a:lnTo>
                    <a:pt x="987" y="100"/>
                  </a:lnTo>
                  <a:lnTo>
                    <a:pt x="962" y="129"/>
                  </a:lnTo>
                  <a:lnTo>
                    <a:pt x="940" y="163"/>
                  </a:lnTo>
                  <a:lnTo>
                    <a:pt x="927" y="203"/>
                  </a:lnTo>
                  <a:lnTo>
                    <a:pt x="924" y="247"/>
                  </a:lnTo>
                  <a:lnTo>
                    <a:pt x="927" y="290"/>
                  </a:lnTo>
                  <a:lnTo>
                    <a:pt x="942" y="330"/>
                  </a:lnTo>
                  <a:lnTo>
                    <a:pt x="962" y="367"/>
                  </a:lnTo>
                  <a:lnTo>
                    <a:pt x="989" y="396"/>
                  </a:lnTo>
                  <a:lnTo>
                    <a:pt x="1022" y="417"/>
                  </a:lnTo>
                  <a:lnTo>
                    <a:pt x="1058" y="432"/>
                  </a:lnTo>
                  <a:lnTo>
                    <a:pt x="1100" y="437"/>
                  </a:lnTo>
                  <a:lnTo>
                    <a:pt x="1136" y="434"/>
                  </a:lnTo>
                  <a:lnTo>
                    <a:pt x="1167" y="425"/>
                  </a:lnTo>
                  <a:lnTo>
                    <a:pt x="1194" y="412"/>
                  </a:lnTo>
                  <a:lnTo>
                    <a:pt x="1221" y="394"/>
                  </a:lnTo>
                  <a:lnTo>
                    <a:pt x="1248" y="370"/>
                  </a:lnTo>
                  <a:lnTo>
                    <a:pt x="1252" y="367"/>
                  </a:lnTo>
                  <a:lnTo>
                    <a:pt x="1294" y="408"/>
                  </a:lnTo>
                  <a:lnTo>
                    <a:pt x="1290" y="412"/>
                  </a:lnTo>
                  <a:lnTo>
                    <a:pt x="1265" y="436"/>
                  </a:lnTo>
                  <a:lnTo>
                    <a:pt x="1237" y="456"/>
                  </a:lnTo>
                  <a:lnTo>
                    <a:pt x="1208" y="474"/>
                  </a:lnTo>
                  <a:lnTo>
                    <a:pt x="1176" y="485"/>
                  </a:lnTo>
                  <a:lnTo>
                    <a:pt x="1140" y="494"/>
                  </a:lnTo>
                  <a:lnTo>
                    <a:pt x="1098" y="496"/>
                  </a:lnTo>
                  <a:lnTo>
                    <a:pt x="1049" y="490"/>
                  </a:lnTo>
                  <a:lnTo>
                    <a:pt x="1002" y="476"/>
                  </a:lnTo>
                  <a:lnTo>
                    <a:pt x="962" y="454"/>
                  </a:lnTo>
                  <a:lnTo>
                    <a:pt x="925" y="425"/>
                  </a:lnTo>
                  <a:lnTo>
                    <a:pt x="898" y="387"/>
                  </a:lnTo>
                  <a:lnTo>
                    <a:pt x="876" y="345"/>
                  </a:lnTo>
                  <a:lnTo>
                    <a:pt x="864" y="299"/>
                  </a:lnTo>
                  <a:lnTo>
                    <a:pt x="858" y="249"/>
                  </a:lnTo>
                  <a:lnTo>
                    <a:pt x="864" y="200"/>
                  </a:lnTo>
                  <a:lnTo>
                    <a:pt x="876" y="152"/>
                  </a:lnTo>
                  <a:lnTo>
                    <a:pt x="898" y="111"/>
                  </a:lnTo>
                  <a:lnTo>
                    <a:pt x="927" y="73"/>
                  </a:lnTo>
                  <a:lnTo>
                    <a:pt x="962" y="44"/>
                  </a:lnTo>
                  <a:lnTo>
                    <a:pt x="1003" y="20"/>
                  </a:lnTo>
                  <a:lnTo>
                    <a:pt x="1049" y="5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15" name="Freeform 16"/>
            <p:cNvSpPr>
              <a:spLocks/>
            </p:cNvSpPr>
            <p:nvPr/>
          </p:nvSpPr>
          <p:spPr bwMode="auto">
            <a:xfrm>
              <a:off x="1703" y="2091"/>
              <a:ext cx="39" cy="39"/>
            </a:xfrm>
            <a:custGeom>
              <a:avLst/>
              <a:gdLst>
                <a:gd name="T0" fmla="*/ 20 w 78"/>
                <a:gd name="T1" fmla="*/ 0 h 80"/>
                <a:gd name="T2" fmla="*/ 26 w 78"/>
                <a:gd name="T3" fmla="*/ 2 h 80"/>
                <a:gd name="T4" fmla="*/ 33 w 78"/>
                <a:gd name="T5" fmla="*/ 5 h 80"/>
                <a:gd name="T6" fmla="*/ 38 w 78"/>
                <a:gd name="T7" fmla="*/ 12 h 80"/>
                <a:gd name="T8" fmla="*/ 39 w 78"/>
                <a:gd name="T9" fmla="*/ 20 h 80"/>
                <a:gd name="T10" fmla="*/ 38 w 78"/>
                <a:gd name="T11" fmla="*/ 27 h 80"/>
                <a:gd name="T12" fmla="*/ 33 w 78"/>
                <a:gd name="T13" fmla="*/ 33 h 80"/>
                <a:gd name="T14" fmla="*/ 26 w 78"/>
                <a:gd name="T15" fmla="*/ 37 h 80"/>
                <a:gd name="T16" fmla="*/ 20 w 78"/>
                <a:gd name="T17" fmla="*/ 39 h 80"/>
                <a:gd name="T18" fmla="*/ 12 w 78"/>
                <a:gd name="T19" fmla="*/ 37 h 80"/>
                <a:gd name="T20" fmla="*/ 5 w 78"/>
                <a:gd name="T21" fmla="*/ 33 h 80"/>
                <a:gd name="T22" fmla="*/ 2 w 78"/>
                <a:gd name="T23" fmla="*/ 27 h 80"/>
                <a:gd name="T24" fmla="*/ 0 w 78"/>
                <a:gd name="T25" fmla="*/ 20 h 80"/>
                <a:gd name="T26" fmla="*/ 2 w 78"/>
                <a:gd name="T27" fmla="*/ 12 h 80"/>
                <a:gd name="T28" fmla="*/ 5 w 78"/>
                <a:gd name="T29" fmla="*/ 5 h 80"/>
                <a:gd name="T30" fmla="*/ 12 w 78"/>
                <a:gd name="T31" fmla="*/ 2 h 80"/>
                <a:gd name="T32" fmla="*/ 20 w 78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80"/>
                <a:gd name="T53" fmla="*/ 78 w 78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80">
                  <a:moveTo>
                    <a:pt x="39" y="0"/>
                  </a:moveTo>
                  <a:lnTo>
                    <a:pt x="53" y="4"/>
                  </a:lnTo>
                  <a:lnTo>
                    <a:pt x="66" y="11"/>
                  </a:lnTo>
                  <a:lnTo>
                    <a:pt x="75" y="24"/>
                  </a:lnTo>
                  <a:lnTo>
                    <a:pt x="78" y="40"/>
                  </a:lnTo>
                  <a:lnTo>
                    <a:pt x="75" y="55"/>
                  </a:lnTo>
                  <a:lnTo>
                    <a:pt x="66" y="67"/>
                  </a:lnTo>
                  <a:lnTo>
                    <a:pt x="53" y="76"/>
                  </a:lnTo>
                  <a:lnTo>
                    <a:pt x="39" y="80"/>
                  </a:lnTo>
                  <a:lnTo>
                    <a:pt x="24" y="76"/>
                  </a:lnTo>
                  <a:lnTo>
                    <a:pt x="11" y="67"/>
                  </a:lnTo>
                  <a:lnTo>
                    <a:pt x="4" y="55"/>
                  </a:lnTo>
                  <a:lnTo>
                    <a:pt x="0" y="40"/>
                  </a:lnTo>
                  <a:lnTo>
                    <a:pt x="4" y="24"/>
                  </a:lnTo>
                  <a:lnTo>
                    <a:pt x="11" y="11"/>
                  </a:lnTo>
                  <a:lnTo>
                    <a:pt x="24" y="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16" name="Freeform 17"/>
            <p:cNvSpPr>
              <a:spLocks/>
            </p:cNvSpPr>
            <p:nvPr/>
          </p:nvSpPr>
          <p:spPr bwMode="auto">
            <a:xfrm>
              <a:off x="1679" y="2134"/>
              <a:ext cx="25" cy="26"/>
            </a:xfrm>
            <a:custGeom>
              <a:avLst/>
              <a:gdLst>
                <a:gd name="T0" fmla="*/ 13 w 50"/>
                <a:gd name="T1" fmla="*/ 0 h 51"/>
                <a:gd name="T2" fmla="*/ 15 w 50"/>
                <a:gd name="T3" fmla="*/ 0 h 51"/>
                <a:gd name="T4" fmla="*/ 19 w 50"/>
                <a:gd name="T5" fmla="*/ 2 h 51"/>
                <a:gd name="T6" fmla="*/ 22 w 50"/>
                <a:gd name="T7" fmla="*/ 4 h 51"/>
                <a:gd name="T8" fmla="*/ 24 w 50"/>
                <a:gd name="T9" fmla="*/ 7 h 51"/>
                <a:gd name="T10" fmla="*/ 24 w 50"/>
                <a:gd name="T11" fmla="*/ 9 h 51"/>
                <a:gd name="T12" fmla="*/ 25 w 50"/>
                <a:gd name="T13" fmla="*/ 13 h 51"/>
                <a:gd name="T14" fmla="*/ 24 w 50"/>
                <a:gd name="T15" fmla="*/ 17 h 51"/>
                <a:gd name="T16" fmla="*/ 24 w 50"/>
                <a:gd name="T17" fmla="*/ 19 h 51"/>
                <a:gd name="T18" fmla="*/ 22 w 50"/>
                <a:gd name="T19" fmla="*/ 22 h 51"/>
                <a:gd name="T20" fmla="*/ 19 w 50"/>
                <a:gd name="T21" fmla="*/ 24 h 51"/>
                <a:gd name="T22" fmla="*/ 15 w 50"/>
                <a:gd name="T23" fmla="*/ 25 h 51"/>
                <a:gd name="T24" fmla="*/ 13 w 50"/>
                <a:gd name="T25" fmla="*/ 26 h 51"/>
                <a:gd name="T26" fmla="*/ 8 w 50"/>
                <a:gd name="T27" fmla="*/ 25 h 51"/>
                <a:gd name="T28" fmla="*/ 5 w 50"/>
                <a:gd name="T29" fmla="*/ 23 h 51"/>
                <a:gd name="T30" fmla="*/ 3 w 50"/>
                <a:gd name="T31" fmla="*/ 20 h 51"/>
                <a:gd name="T32" fmla="*/ 1 w 50"/>
                <a:gd name="T33" fmla="*/ 18 h 51"/>
                <a:gd name="T34" fmla="*/ 0 w 50"/>
                <a:gd name="T35" fmla="*/ 13 h 51"/>
                <a:gd name="T36" fmla="*/ 1 w 50"/>
                <a:gd name="T37" fmla="*/ 9 h 51"/>
                <a:gd name="T38" fmla="*/ 3 w 50"/>
                <a:gd name="T39" fmla="*/ 6 h 51"/>
                <a:gd name="T40" fmla="*/ 5 w 50"/>
                <a:gd name="T41" fmla="*/ 3 h 51"/>
                <a:gd name="T42" fmla="*/ 8 w 50"/>
                <a:gd name="T43" fmla="*/ 1 h 51"/>
                <a:gd name="T44" fmla="*/ 13 w 50"/>
                <a:gd name="T45" fmla="*/ 0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"/>
                <a:gd name="T70" fmla="*/ 0 h 51"/>
                <a:gd name="T71" fmla="*/ 50 w 50"/>
                <a:gd name="T72" fmla="*/ 51 h 5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" h="51">
                  <a:moveTo>
                    <a:pt x="25" y="0"/>
                  </a:moveTo>
                  <a:lnTo>
                    <a:pt x="30" y="0"/>
                  </a:lnTo>
                  <a:lnTo>
                    <a:pt x="38" y="4"/>
                  </a:lnTo>
                  <a:lnTo>
                    <a:pt x="43" y="8"/>
                  </a:lnTo>
                  <a:lnTo>
                    <a:pt x="47" y="13"/>
                  </a:lnTo>
                  <a:lnTo>
                    <a:pt x="48" y="18"/>
                  </a:lnTo>
                  <a:lnTo>
                    <a:pt x="50" y="26"/>
                  </a:lnTo>
                  <a:lnTo>
                    <a:pt x="48" y="33"/>
                  </a:lnTo>
                  <a:lnTo>
                    <a:pt x="47" y="38"/>
                  </a:lnTo>
                  <a:lnTo>
                    <a:pt x="43" y="44"/>
                  </a:lnTo>
                  <a:lnTo>
                    <a:pt x="38" y="47"/>
                  </a:lnTo>
                  <a:lnTo>
                    <a:pt x="30" y="49"/>
                  </a:lnTo>
                  <a:lnTo>
                    <a:pt x="25" y="51"/>
                  </a:lnTo>
                  <a:lnTo>
                    <a:pt x="16" y="49"/>
                  </a:lnTo>
                  <a:lnTo>
                    <a:pt x="10" y="46"/>
                  </a:lnTo>
                  <a:lnTo>
                    <a:pt x="5" y="40"/>
                  </a:lnTo>
                  <a:lnTo>
                    <a:pt x="1" y="35"/>
                  </a:lnTo>
                  <a:lnTo>
                    <a:pt x="0" y="26"/>
                  </a:lnTo>
                  <a:lnTo>
                    <a:pt x="1" y="17"/>
                  </a:lnTo>
                  <a:lnTo>
                    <a:pt x="5" y="11"/>
                  </a:lnTo>
                  <a:lnTo>
                    <a:pt x="10" y="6"/>
                  </a:lnTo>
                  <a:lnTo>
                    <a:pt x="16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17" name="Freeform 18"/>
            <p:cNvSpPr>
              <a:spLocks/>
            </p:cNvSpPr>
            <p:nvPr/>
          </p:nvSpPr>
          <p:spPr bwMode="auto">
            <a:xfrm>
              <a:off x="1753" y="2053"/>
              <a:ext cx="48" cy="48"/>
            </a:xfrm>
            <a:custGeom>
              <a:avLst/>
              <a:gdLst>
                <a:gd name="T0" fmla="*/ 24 w 96"/>
                <a:gd name="T1" fmla="*/ 0 h 94"/>
                <a:gd name="T2" fmla="*/ 34 w 96"/>
                <a:gd name="T3" fmla="*/ 2 h 94"/>
                <a:gd name="T4" fmla="*/ 41 w 96"/>
                <a:gd name="T5" fmla="*/ 7 h 94"/>
                <a:gd name="T6" fmla="*/ 47 w 96"/>
                <a:gd name="T7" fmla="*/ 15 h 94"/>
                <a:gd name="T8" fmla="*/ 48 w 96"/>
                <a:gd name="T9" fmla="*/ 24 h 94"/>
                <a:gd name="T10" fmla="*/ 47 w 96"/>
                <a:gd name="T11" fmla="*/ 33 h 94"/>
                <a:gd name="T12" fmla="*/ 41 w 96"/>
                <a:gd name="T13" fmla="*/ 41 h 94"/>
                <a:gd name="T14" fmla="*/ 34 w 96"/>
                <a:gd name="T15" fmla="*/ 46 h 94"/>
                <a:gd name="T16" fmla="*/ 24 w 96"/>
                <a:gd name="T17" fmla="*/ 48 h 94"/>
                <a:gd name="T18" fmla="*/ 14 w 96"/>
                <a:gd name="T19" fmla="*/ 46 h 94"/>
                <a:gd name="T20" fmla="*/ 7 w 96"/>
                <a:gd name="T21" fmla="*/ 41 h 94"/>
                <a:gd name="T22" fmla="*/ 2 w 96"/>
                <a:gd name="T23" fmla="*/ 33 h 94"/>
                <a:gd name="T24" fmla="*/ 0 w 96"/>
                <a:gd name="T25" fmla="*/ 24 h 94"/>
                <a:gd name="T26" fmla="*/ 2 w 96"/>
                <a:gd name="T27" fmla="*/ 15 h 94"/>
                <a:gd name="T28" fmla="*/ 7 w 96"/>
                <a:gd name="T29" fmla="*/ 7 h 94"/>
                <a:gd name="T30" fmla="*/ 14 w 96"/>
                <a:gd name="T31" fmla="*/ 2 h 94"/>
                <a:gd name="T32" fmla="*/ 24 w 96"/>
                <a:gd name="T33" fmla="*/ 0 h 9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6"/>
                <a:gd name="T52" fmla="*/ 0 h 94"/>
                <a:gd name="T53" fmla="*/ 96 w 96"/>
                <a:gd name="T54" fmla="*/ 94 h 9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6" h="94">
                  <a:moveTo>
                    <a:pt x="49" y="0"/>
                  </a:moveTo>
                  <a:lnTo>
                    <a:pt x="67" y="3"/>
                  </a:lnTo>
                  <a:lnTo>
                    <a:pt x="82" y="14"/>
                  </a:lnTo>
                  <a:lnTo>
                    <a:pt x="93" y="29"/>
                  </a:lnTo>
                  <a:lnTo>
                    <a:pt x="96" y="47"/>
                  </a:lnTo>
                  <a:lnTo>
                    <a:pt x="93" y="65"/>
                  </a:lnTo>
                  <a:lnTo>
                    <a:pt x="82" y="81"/>
                  </a:lnTo>
                  <a:lnTo>
                    <a:pt x="67" y="90"/>
                  </a:lnTo>
                  <a:lnTo>
                    <a:pt x="49" y="94"/>
                  </a:lnTo>
                  <a:lnTo>
                    <a:pt x="29" y="90"/>
                  </a:lnTo>
                  <a:lnTo>
                    <a:pt x="15" y="81"/>
                  </a:lnTo>
                  <a:lnTo>
                    <a:pt x="4" y="65"/>
                  </a:lnTo>
                  <a:lnTo>
                    <a:pt x="0" y="47"/>
                  </a:lnTo>
                  <a:lnTo>
                    <a:pt x="4" y="29"/>
                  </a:lnTo>
                  <a:lnTo>
                    <a:pt x="15" y="14"/>
                  </a:lnTo>
                  <a:lnTo>
                    <a:pt x="29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18" name="Freeform 19"/>
            <p:cNvSpPr>
              <a:spLocks/>
            </p:cNvSpPr>
            <p:nvPr/>
          </p:nvSpPr>
          <p:spPr bwMode="auto">
            <a:xfrm>
              <a:off x="1823" y="2038"/>
              <a:ext cx="56" cy="56"/>
            </a:xfrm>
            <a:custGeom>
              <a:avLst/>
              <a:gdLst>
                <a:gd name="T0" fmla="*/ 28 w 112"/>
                <a:gd name="T1" fmla="*/ 0 h 112"/>
                <a:gd name="T2" fmla="*/ 39 w 112"/>
                <a:gd name="T3" fmla="*/ 2 h 112"/>
                <a:gd name="T4" fmla="*/ 48 w 112"/>
                <a:gd name="T5" fmla="*/ 8 h 112"/>
                <a:gd name="T6" fmla="*/ 55 w 112"/>
                <a:gd name="T7" fmla="*/ 17 h 112"/>
                <a:gd name="T8" fmla="*/ 56 w 112"/>
                <a:gd name="T9" fmla="*/ 28 h 112"/>
                <a:gd name="T10" fmla="*/ 55 w 112"/>
                <a:gd name="T11" fmla="*/ 39 h 112"/>
                <a:gd name="T12" fmla="*/ 48 w 112"/>
                <a:gd name="T13" fmla="*/ 48 h 112"/>
                <a:gd name="T14" fmla="*/ 39 w 112"/>
                <a:gd name="T15" fmla="*/ 55 h 112"/>
                <a:gd name="T16" fmla="*/ 28 w 112"/>
                <a:gd name="T17" fmla="*/ 56 h 112"/>
                <a:gd name="T18" fmla="*/ 17 w 112"/>
                <a:gd name="T19" fmla="*/ 55 h 112"/>
                <a:gd name="T20" fmla="*/ 8 w 112"/>
                <a:gd name="T21" fmla="*/ 48 h 112"/>
                <a:gd name="T22" fmla="*/ 2 w 112"/>
                <a:gd name="T23" fmla="*/ 39 h 112"/>
                <a:gd name="T24" fmla="*/ 0 w 112"/>
                <a:gd name="T25" fmla="*/ 28 h 112"/>
                <a:gd name="T26" fmla="*/ 2 w 112"/>
                <a:gd name="T27" fmla="*/ 17 h 112"/>
                <a:gd name="T28" fmla="*/ 8 w 112"/>
                <a:gd name="T29" fmla="*/ 8 h 112"/>
                <a:gd name="T30" fmla="*/ 17 w 112"/>
                <a:gd name="T31" fmla="*/ 2 h 112"/>
                <a:gd name="T32" fmla="*/ 28 w 112"/>
                <a:gd name="T33" fmla="*/ 0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2"/>
                <a:gd name="T52" fmla="*/ 0 h 112"/>
                <a:gd name="T53" fmla="*/ 112 w 112"/>
                <a:gd name="T54" fmla="*/ 112 h 1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2" h="112">
                  <a:moveTo>
                    <a:pt x="56" y="0"/>
                  </a:moveTo>
                  <a:lnTo>
                    <a:pt x="78" y="3"/>
                  </a:lnTo>
                  <a:lnTo>
                    <a:pt x="96" y="16"/>
                  </a:lnTo>
                  <a:lnTo>
                    <a:pt x="109" y="34"/>
                  </a:lnTo>
                  <a:lnTo>
                    <a:pt x="112" y="56"/>
                  </a:lnTo>
                  <a:lnTo>
                    <a:pt x="109" y="78"/>
                  </a:lnTo>
                  <a:lnTo>
                    <a:pt x="96" y="96"/>
                  </a:lnTo>
                  <a:lnTo>
                    <a:pt x="78" y="109"/>
                  </a:lnTo>
                  <a:lnTo>
                    <a:pt x="56" y="112"/>
                  </a:lnTo>
                  <a:lnTo>
                    <a:pt x="34" y="109"/>
                  </a:lnTo>
                  <a:lnTo>
                    <a:pt x="16" y="96"/>
                  </a:lnTo>
                  <a:lnTo>
                    <a:pt x="4" y="78"/>
                  </a:lnTo>
                  <a:lnTo>
                    <a:pt x="0" y="56"/>
                  </a:lnTo>
                  <a:lnTo>
                    <a:pt x="4" y="34"/>
                  </a:lnTo>
                  <a:lnTo>
                    <a:pt x="16" y="16"/>
                  </a:lnTo>
                  <a:lnTo>
                    <a:pt x="34" y="3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19" name="Freeform 20"/>
            <p:cNvSpPr>
              <a:spLocks/>
            </p:cNvSpPr>
            <p:nvPr/>
          </p:nvSpPr>
          <p:spPr bwMode="auto">
            <a:xfrm>
              <a:off x="1896" y="2064"/>
              <a:ext cx="67" cy="66"/>
            </a:xfrm>
            <a:custGeom>
              <a:avLst/>
              <a:gdLst>
                <a:gd name="T0" fmla="*/ 33 w 132"/>
                <a:gd name="T1" fmla="*/ 0 h 133"/>
                <a:gd name="T2" fmla="*/ 46 w 132"/>
                <a:gd name="T3" fmla="*/ 3 h 133"/>
                <a:gd name="T4" fmla="*/ 57 w 132"/>
                <a:gd name="T5" fmla="*/ 10 h 133"/>
                <a:gd name="T6" fmla="*/ 64 w 132"/>
                <a:gd name="T7" fmla="*/ 21 h 133"/>
                <a:gd name="T8" fmla="*/ 67 w 132"/>
                <a:gd name="T9" fmla="*/ 34 h 133"/>
                <a:gd name="T10" fmla="*/ 64 w 132"/>
                <a:gd name="T11" fmla="*/ 46 h 133"/>
                <a:gd name="T12" fmla="*/ 57 w 132"/>
                <a:gd name="T13" fmla="*/ 56 h 133"/>
                <a:gd name="T14" fmla="*/ 46 w 132"/>
                <a:gd name="T15" fmla="*/ 64 h 133"/>
                <a:gd name="T16" fmla="*/ 33 w 132"/>
                <a:gd name="T17" fmla="*/ 66 h 133"/>
                <a:gd name="T18" fmla="*/ 20 w 132"/>
                <a:gd name="T19" fmla="*/ 64 h 133"/>
                <a:gd name="T20" fmla="*/ 9 w 132"/>
                <a:gd name="T21" fmla="*/ 56 h 133"/>
                <a:gd name="T22" fmla="*/ 3 w 132"/>
                <a:gd name="T23" fmla="*/ 46 h 133"/>
                <a:gd name="T24" fmla="*/ 0 w 132"/>
                <a:gd name="T25" fmla="*/ 34 h 133"/>
                <a:gd name="T26" fmla="*/ 3 w 132"/>
                <a:gd name="T27" fmla="*/ 21 h 133"/>
                <a:gd name="T28" fmla="*/ 9 w 132"/>
                <a:gd name="T29" fmla="*/ 10 h 133"/>
                <a:gd name="T30" fmla="*/ 20 w 132"/>
                <a:gd name="T31" fmla="*/ 3 h 133"/>
                <a:gd name="T32" fmla="*/ 33 w 132"/>
                <a:gd name="T33" fmla="*/ 0 h 1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2"/>
                <a:gd name="T52" fmla="*/ 0 h 133"/>
                <a:gd name="T53" fmla="*/ 132 w 132"/>
                <a:gd name="T54" fmla="*/ 133 h 1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2" h="133">
                  <a:moveTo>
                    <a:pt x="65" y="0"/>
                  </a:moveTo>
                  <a:lnTo>
                    <a:pt x="91" y="6"/>
                  </a:lnTo>
                  <a:lnTo>
                    <a:pt x="112" y="20"/>
                  </a:lnTo>
                  <a:lnTo>
                    <a:pt x="127" y="42"/>
                  </a:lnTo>
                  <a:lnTo>
                    <a:pt x="132" y="68"/>
                  </a:lnTo>
                  <a:lnTo>
                    <a:pt x="127" y="93"/>
                  </a:lnTo>
                  <a:lnTo>
                    <a:pt x="112" y="113"/>
                  </a:lnTo>
                  <a:lnTo>
                    <a:pt x="91" y="128"/>
                  </a:lnTo>
                  <a:lnTo>
                    <a:pt x="65" y="133"/>
                  </a:lnTo>
                  <a:lnTo>
                    <a:pt x="40" y="128"/>
                  </a:lnTo>
                  <a:lnTo>
                    <a:pt x="18" y="113"/>
                  </a:lnTo>
                  <a:lnTo>
                    <a:pt x="5" y="93"/>
                  </a:lnTo>
                  <a:lnTo>
                    <a:pt x="0" y="68"/>
                  </a:lnTo>
                  <a:lnTo>
                    <a:pt x="5" y="42"/>
                  </a:lnTo>
                  <a:lnTo>
                    <a:pt x="18" y="20"/>
                  </a:lnTo>
                  <a:lnTo>
                    <a:pt x="40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20" name="Freeform 21"/>
            <p:cNvSpPr>
              <a:spLocks/>
            </p:cNvSpPr>
            <p:nvPr/>
          </p:nvSpPr>
          <p:spPr bwMode="auto">
            <a:xfrm>
              <a:off x="1725" y="2161"/>
              <a:ext cx="39" cy="39"/>
            </a:xfrm>
            <a:custGeom>
              <a:avLst/>
              <a:gdLst>
                <a:gd name="T0" fmla="*/ 22 w 78"/>
                <a:gd name="T1" fmla="*/ 0 h 78"/>
                <a:gd name="T2" fmla="*/ 29 w 78"/>
                <a:gd name="T3" fmla="*/ 1 h 78"/>
                <a:gd name="T4" fmla="*/ 35 w 78"/>
                <a:gd name="T5" fmla="*/ 7 h 78"/>
                <a:gd name="T6" fmla="*/ 38 w 78"/>
                <a:gd name="T7" fmla="*/ 13 h 78"/>
                <a:gd name="T8" fmla="*/ 39 w 78"/>
                <a:gd name="T9" fmla="*/ 20 h 78"/>
                <a:gd name="T10" fmla="*/ 37 w 78"/>
                <a:gd name="T11" fmla="*/ 28 h 78"/>
                <a:gd name="T12" fmla="*/ 33 w 78"/>
                <a:gd name="T13" fmla="*/ 35 h 78"/>
                <a:gd name="T14" fmla="*/ 25 w 78"/>
                <a:gd name="T15" fmla="*/ 38 h 78"/>
                <a:gd name="T16" fmla="*/ 18 w 78"/>
                <a:gd name="T17" fmla="*/ 39 h 78"/>
                <a:gd name="T18" fmla="*/ 11 w 78"/>
                <a:gd name="T19" fmla="*/ 37 h 78"/>
                <a:gd name="T20" fmla="*/ 5 w 78"/>
                <a:gd name="T21" fmla="*/ 31 h 78"/>
                <a:gd name="T22" fmla="*/ 1 w 78"/>
                <a:gd name="T23" fmla="*/ 25 h 78"/>
                <a:gd name="T24" fmla="*/ 0 w 78"/>
                <a:gd name="T25" fmla="*/ 18 h 78"/>
                <a:gd name="T26" fmla="*/ 2 w 78"/>
                <a:gd name="T27" fmla="*/ 11 h 78"/>
                <a:gd name="T28" fmla="*/ 7 w 78"/>
                <a:gd name="T29" fmla="*/ 5 h 78"/>
                <a:gd name="T30" fmla="*/ 13 w 78"/>
                <a:gd name="T31" fmla="*/ 1 h 78"/>
                <a:gd name="T32" fmla="*/ 22 w 78"/>
                <a:gd name="T33" fmla="*/ 0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78"/>
                <a:gd name="T53" fmla="*/ 78 w 78"/>
                <a:gd name="T54" fmla="*/ 78 h 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78">
                  <a:moveTo>
                    <a:pt x="44" y="0"/>
                  </a:moveTo>
                  <a:lnTo>
                    <a:pt x="58" y="3"/>
                  </a:lnTo>
                  <a:lnTo>
                    <a:pt x="69" y="14"/>
                  </a:lnTo>
                  <a:lnTo>
                    <a:pt x="76" y="27"/>
                  </a:lnTo>
                  <a:lnTo>
                    <a:pt x="78" y="41"/>
                  </a:lnTo>
                  <a:lnTo>
                    <a:pt x="74" y="56"/>
                  </a:lnTo>
                  <a:lnTo>
                    <a:pt x="65" y="69"/>
                  </a:lnTo>
                  <a:lnTo>
                    <a:pt x="51" y="76"/>
                  </a:lnTo>
                  <a:lnTo>
                    <a:pt x="36" y="78"/>
                  </a:lnTo>
                  <a:lnTo>
                    <a:pt x="22" y="74"/>
                  </a:lnTo>
                  <a:lnTo>
                    <a:pt x="9" y="63"/>
                  </a:lnTo>
                  <a:lnTo>
                    <a:pt x="2" y="51"/>
                  </a:lnTo>
                  <a:lnTo>
                    <a:pt x="0" y="36"/>
                  </a:lnTo>
                  <a:lnTo>
                    <a:pt x="5" y="22"/>
                  </a:lnTo>
                  <a:lnTo>
                    <a:pt x="15" y="9"/>
                  </a:lnTo>
                  <a:lnTo>
                    <a:pt x="27" y="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21" name="Freeform 22"/>
            <p:cNvSpPr>
              <a:spLocks/>
            </p:cNvSpPr>
            <p:nvPr/>
          </p:nvSpPr>
          <p:spPr bwMode="auto">
            <a:xfrm>
              <a:off x="1684" y="2168"/>
              <a:ext cx="25" cy="24"/>
            </a:xfrm>
            <a:custGeom>
              <a:avLst/>
              <a:gdLst>
                <a:gd name="T0" fmla="*/ 10 w 49"/>
                <a:gd name="T1" fmla="*/ 0 h 49"/>
                <a:gd name="T2" fmla="*/ 17 w 49"/>
                <a:gd name="T3" fmla="*/ 1 h 49"/>
                <a:gd name="T4" fmla="*/ 22 w 49"/>
                <a:gd name="T5" fmla="*/ 5 h 49"/>
                <a:gd name="T6" fmla="*/ 25 w 49"/>
                <a:gd name="T7" fmla="*/ 10 h 49"/>
                <a:gd name="T8" fmla="*/ 25 w 49"/>
                <a:gd name="T9" fmla="*/ 16 h 49"/>
                <a:gd name="T10" fmla="*/ 21 w 49"/>
                <a:gd name="T11" fmla="*/ 22 h 49"/>
                <a:gd name="T12" fmla="*/ 15 w 49"/>
                <a:gd name="T13" fmla="*/ 24 h 49"/>
                <a:gd name="T14" fmla="*/ 9 w 49"/>
                <a:gd name="T15" fmla="*/ 24 h 49"/>
                <a:gd name="T16" fmla="*/ 3 w 49"/>
                <a:gd name="T17" fmla="*/ 21 h 49"/>
                <a:gd name="T18" fmla="*/ 0 w 49"/>
                <a:gd name="T19" fmla="*/ 14 h 49"/>
                <a:gd name="T20" fmla="*/ 1 w 49"/>
                <a:gd name="T21" fmla="*/ 8 h 49"/>
                <a:gd name="T22" fmla="*/ 5 w 49"/>
                <a:gd name="T23" fmla="*/ 3 h 49"/>
                <a:gd name="T24" fmla="*/ 10 w 49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49"/>
                <a:gd name="T41" fmla="*/ 49 w 49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49">
                  <a:moveTo>
                    <a:pt x="20" y="0"/>
                  </a:moveTo>
                  <a:lnTo>
                    <a:pt x="33" y="2"/>
                  </a:lnTo>
                  <a:lnTo>
                    <a:pt x="44" y="10"/>
                  </a:lnTo>
                  <a:lnTo>
                    <a:pt x="49" y="20"/>
                  </a:lnTo>
                  <a:lnTo>
                    <a:pt x="49" y="33"/>
                  </a:lnTo>
                  <a:lnTo>
                    <a:pt x="42" y="44"/>
                  </a:lnTo>
                  <a:lnTo>
                    <a:pt x="29" y="49"/>
                  </a:lnTo>
                  <a:lnTo>
                    <a:pt x="17" y="49"/>
                  </a:lnTo>
                  <a:lnTo>
                    <a:pt x="6" y="42"/>
                  </a:lnTo>
                  <a:lnTo>
                    <a:pt x="0" y="29"/>
                  </a:lnTo>
                  <a:lnTo>
                    <a:pt x="2" y="17"/>
                  </a:lnTo>
                  <a:lnTo>
                    <a:pt x="9" y="6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22" name="Freeform 23"/>
            <p:cNvSpPr>
              <a:spLocks/>
            </p:cNvSpPr>
            <p:nvPr/>
          </p:nvSpPr>
          <p:spPr bwMode="auto">
            <a:xfrm>
              <a:off x="1782" y="2178"/>
              <a:ext cx="47" cy="47"/>
            </a:xfrm>
            <a:custGeom>
              <a:avLst/>
              <a:gdLst>
                <a:gd name="T0" fmla="*/ 25 w 95"/>
                <a:gd name="T1" fmla="*/ 0 h 95"/>
                <a:gd name="T2" fmla="*/ 34 w 95"/>
                <a:gd name="T3" fmla="*/ 2 h 95"/>
                <a:gd name="T4" fmla="*/ 42 w 95"/>
                <a:gd name="T5" fmla="*/ 8 h 95"/>
                <a:gd name="T6" fmla="*/ 46 w 95"/>
                <a:gd name="T7" fmla="*/ 16 h 95"/>
                <a:gd name="T8" fmla="*/ 47 w 95"/>
                <a:gd name="T9" fmla="*/ 25 h 95"/>
                <a:gd name="T10" fmla="*/ 44 w 95"/>
                <a:gd name="T11" fmla="*/ 34 h 95"/>
                <a:gd name="T12" fmla="*/ 39 w 95"/>
                <a:gd name="T13" fmla="*/ 42 h 95"/>
                <a:gd name="T14" fmla="*/ 30 w 95"/>
                <a:gd name="T15" fmla="*/ 46 h 95"/>
                <a:gd name="T16" fmla="*/ 21 w 95"/>
                <a:gd name="T17" fmla="*/ 47 h 95"/>
                <a:gd name="T18" fmla="*/ 13 w 95"/>
                <a:gd name="T19" fmla="*/ 44 h 95"/>
                <a:gd name="T20" fmla="*/ 5 w 95"/>
                <a:gd name="T21" fmla="*/ 39 h 95"/>
                <a:gd name="T22" fmla="*/ 1 w 95"/>
                <a:gd name="T23" fmla="*/ 31 h 95"/>
                <a:gd name="T24" fmla="*/ 0 w 95"/>
                <a:gd name="T25" fmla="*/ 22 h 95"/>
                <a:gd name="T26" fmla="*/ 2 w 95"/>
                <a:gd name="T27" fmla="*/ 13 h 95"/>
                <a:gd name="T28" fmla="*/ 8 w 95"/>
                <a:gd name="T29" fmla="*/ 5 h 95"/>
                <a:gd name="T30" fmla="*/ 16 w 95"/>
                <a:gd name="T31" fmla="*/ 1 h 95"/>
                <a:gd name="T32" fmla="*/ 25 w 95"/>
                <a:gd name="T33" fmla="*/ 0 h 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95"/>
                <a:gd name="T53" fmla="*/ 95 w 95"/>
                <a:gd name="T54" fmla="*/ 95 h 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95">
                  <a:moveTo>
                    <a:pt x="51" y="0"/>
                  </a:moveTo>
                  <a:lnTo>
                    <a:pt x="69" y="4"/>
                  </a:lnTo>
                  <a:lnTo>
                    <a:pt x="84" y="17"/>
                  </a:lnTo>
                  <a:lnTo>
                    <a:pt x="93" y="33"/>
                  </a:lnTo>
                  <a:lnTo>
                    <a:pt x="95" y="51"/>
                  </a:lnTo>
                  <a:lnTo>
                    <a:pt x="89" y="69"/>
                  </a:lnTo>
                  <a:lnTo>
                    <a:pt x="78" y="84"/>
                  </a:lnTo>
                  <a:lnTo>
                    <a:pt x="60" y="93"/>
                  </a:lnTo>
                  <a:lnTo>
                    <a:pt x="42" y="95"/>
                  </a:lnTo>
                  <a:lnTo>
                    <a:pt x="26" y="89"/>
                  </a:lnTo>
                  <a:lnTo>
                    <a:pt x="11" y="78"/>
                  </a:lnTo>
                  <a:lnTo>
                    <a:pt x="2" y="62"/>
                  </a:lnTo>
                  <a:lnTo>
                    <a:pt x="0" y="44"/>
                  </a:lnTo>
                  <a:lnTo>
                    <a:pt x="4" y="26"/>
                  </a:lnTo>
                  <a:lnTo>
                    <a:pt x="17" y="11"/>
                  </a:lnTo>
                  <a:lnTo>
                    <a:pt x="33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23" name="Freeform 24"/>
            <p:cNvSpPr>
              <a:spLocks/>
            </p:cNvSpPr>
            <p:nvPr/>
          </p:nvSpPr>
          <p:spPr bwMode="auto">
            <a:xfrm>
              <a:off x="1833" y="2222"/>
              <a:ext cx="57" cy="56"/>
            </a:xfrm>
            <a:custGeom>
              <a:avLst/>
              <a:gdLst>
                <a:gd name="T0" fmla="*/ 31 w 114"/>
                <a:gd name="T1" fmla="*/ 0 h 113"/>
                <a:gd name="T2" fmla="*/ 41 w 114"/>
                <a:gd name="T3" fmla="*/ 3 h 113"/>
                <a:gd name="T4" fmla="*/ 50 w 114"/>
                <a:gd name="T5" fmla="*/ 10 h 113"/>
                <a:gd name="T6" fmla="*/ 56 w 114"/>
                <a:gd name="T7" fmla="*/ 20 h 113"/>
                <a:gd name="T8" fmla="*/ 57 w 114"/>
                <a:gd name="T9" fmla="*/ 31 h 113"/>
                <a:gd name="T10" fmla="*/ 55 w 114"/>
                <a:gd name="T11" fmla="*/ 41 h 113"/>
                <a:gd name="T12" fmla="*/ 47 w 114"/>
                <a:gd name="T13" fmla="*/ 50 h 113"/>
                <a:gd name="T14" fmla="*/ 37 w 114"/>
                <a:gd name="T15" fmla="*/ 55 h 113"/>
                <a:gd name="T16" fmla="*/ 26 w 114"/>
                <a:gd name="T17" fmla="*/ 56 h 113"/>
                <a:gd name="T18" fmla="*/ 17 w 114"/>
                <a:gd name="T19" fmla="*/ 53 h 113"/>
                <a:gd name="T20" fmla="*/ 7 w 114"/>
                <a:gd name="T21" fmla="*/ 46 h 113"/>
                <a:gd name="T22" fmla="*/ 2 w 114"/>
                <a:gd name="T23" fmla="*/ 36 h 113"/>
                <a:gd name="T24" fmla="*/ 0 w 114"/>
                <a:gd name="T25" fmla="*/ 26 h 113"/>
                <a:gd name="T26" fmla="*/ 3 w 114"/>
                <a:gd name="T27" fmla="*/ 16 h 113"/>
                <a:gd name="T28" fmla="*/ 10 w 114"/>
                <a:gd name="T29" fmla="*/ 7 h 113"/>
                <a:gd name="T30" fmla="*/ 20 w 114"/>
                <a:gd name="T31" fmla="*/ 2 h 113"/>
                <a:gd name="T32" fmla="*/ 31 w 114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4"/>
                <a:gd name="T52" fmla="*/ 0 h 113"/>
                <a:gd name="T53" fmla="*/ 114 w 114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4" h="113">
                  <a:moveTo>
                    <a:pt x="62" y="0"/>
                  </a:moveTo>
                  <a:lnTo>
                    <a:pt x="81" y="6"/>
                  </a:lnTo>
                  <a:lnTo>
                    <a:pt x="100" y="20"/>
                  </a:lnTo>
                  <a:lnTo>
                    <a:pt x="111" y="40"/>
                  </a:lnTo>
                  <a:lnTo>
                    <a:pt x="114" y="62"/>
                  </a:lnTo>
                  <a:lnTo>
                    <a:pt x="109" y="82"/>
                  </a:lnTo>
                  <a:lnTo>
                    <a:pt x="94" y="100"/>
                  </a:lnTo>
                  <a:lnTo>
                    <a:pt x="74" y="111"/>
                  </a:lnTo>
                  <a:lnTo>
                    <a:pt x="52" y="113"/>
                  </a:lnTo>
                  <a:lnTo>
                    <a:pt x="33" y="107"/>
                  </a:lnTo>
                  <a:lnTo>
                    <a:pt x="14" y="93"/>
                  </a:lnTo>
                  <a:lnTo>
                    <a:pt x="3" y="73"/>
                  </a:lnTo>
                  <a:lnTo>
                    <a:pt x="0" y="53"/>
                  </a:lnTo>
                  <a:lnTo>
                    <a:pt x="5" y="33"/>
                  </a:lnTo>
                  <a:lnTo>
                    <a:pt x="20" y="15"/>
                  </a:lnTo>
                  <a:lnTo>
                    <a:pt x="40" y="4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24" name="Freeform 25"/>
            <p:cNvSpPr>
              <a:spLocks/>
            </p:cNvSpPr>
            <p:nvPr/>
          </p:nvSpPr>
          <p:spPr bwMode="auto">
            <a:xfrm>
              <a:off x="1854" y="2298"/>
              <a:ext cx="66" cy="66"/>
            </a:xfrm>
            <a:custGeom>
              <a:avLst/>
              <a:gdLst>
                <a:gd name="T0" fmla="*/ 30 w 132"/>
                <a:gd name="T1" fmla="*/ 0 h 133"/>
                <a:gd name="T2" fmla="*/ 41 w 132"/>
                <a:gd name="T3" fmla="*/ 1 h 133"/>
                <a:gd name="T4" fmla="*/ 50 w 132"/>
                <a:gd name="T5" fmla="*/ 5 h 133"/>
                <a:gd name="T6" fmla="*/ 58 w 132"/>
                <a:gd name="T7" fmla="*/ 12 h 133"/>
                <a:gd name="T8" fmla="*/ 64 w 132"/>
                <a:gd name="T9" fmla="*/ 21 h 133"/>
                <a:gd name="T10" fmla="*/ 66 w 132"/>
                <a:gd name="T11" fmla="*/ 31 h 133"/>
                <a:gd name="T12" fmla="*/ 65 w 132"/>
                <a:gd name="T13" fmla="*/ 42 h 133"/>
                <a:gd name="T14" fmla="*/ 61 w 132"/>
                <a:gd name="T15" fmla="*/ 51 h 133"/>
                <a:gd name="T16" fmla="*/ 54 w 132"/>
                <a:gd name="T17" fmla="*/ 59 h 133"/>
                <a:gd name="T18" fmla="*/ 45 w 132"/>
                <a:gd name="T19" fmla="*/ 64 h 133"/>
                <a:gd name="T20" fmla="*/ 35 w 132"/>
                <a:gd name="T21" fmla="*/ 66 h 133"/>
                <a:gd name="T22" fmla="*/ 25 w 132"/>
                <a:gd name="T23" fmla="*/ 65 h 133"/>
                <a:gd name="T24" fmla="*/ 16 w 132"/>
                <a:gd name="T25" fmla="*/ 61 h 133"/>
                <a:gd name="T26" fmla="*/ 8 w 132"/>
                <a:gd name="T27" fmla="*/ 54 h 133"/>
                <a:gd name="T28" fmla="*/ 2 w 132"/>
                <a:gd name="T29" fmla="*/ 45 h 133"/>
                <a:gd name="T30" fmla="*/ 0 w 132"/>
                <a:gd name="T31" fmla="*/ 35 h 133"/>
                <a:gd name="T32" fmla="*/ 1 w 132"/>
                <a:gd name="T33" fmla="*/ 25 h 133"/>
                <a:gd name="T34" fmla="*/ 5 w 132"/>
                <a:gd name="T35" fmla="*/ 16 h 133"/>
                <a:gd name="T36" fmla="*/ 11 w 132"/>
                <a:gd name="T37" fmla="*/ 8 h 133"/>
                <a:gd name="T38" fmla="*/ 20 w 132"/>
                <a:gd name="T39" fmla="*/ 2 h 133"/>
                <a:gd name="T40" fmla="*/ 30 w 132"/>
                <a:gd name="T41" fmla="*/ 0 h 1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2"/>
                <a:gd name="T64" fmla="*/ 0 h 133"/>
                <a:gd name="T65" fmla="*/ 132 w 132"/>
                <a:gd name="T66" fmla="*/ 133 h 1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2" h="133">
                  <a:moveTo>
                    <a:pt x="61" y="0"/>
                  </a:moveTo>
                  <a:lnTo>
                    <a:pt x="83" y="2"/>
                  </a:lnTo>
                  <a:lnTo>
                    <a:pt x="101" y="11"/>
                  </a:lnTo>
                  <a:lnTo>
                    <a:pt x="117" y="24"/>
                  </a:lnTo>
                  <a:lnTo>
                    <a:pt x="128" y="42"/>
                  </a:lnTo>
                  <a:lnTo>
                    <a:pt x="132" y="62"/>
                  </a:lnTo>
                  <a:lnTo>
                    <a:pt x="130" y="84"/>
                  </a:lnTo>
                  <a:lnTo>
                    <a:pt x="123" y="102"/>
                  </a:lnTo>
                  <a:lnTo>
                    <a:pt x="108" y="118"/>
                  </a:lnTo>
                  <a:lnTo>
                    <a:pt x="90" y="129"/>
                  </a:lnTo>
                  <a:lnTo>
                    <a:pt x="70" y="133"/>
                  </a:lnTo>
                  <a:lnTo>
                    <a:pt x="50" y="131"/>
                  </a:lnTo>
                  <a:lnTo>
                    <a:pt x="32" y="123"/>
                  </a:lnTo>
                  <a:lnTo>
                    <a:pt x="16" y="109"/>
                  </a:lnTo>
                  <a:lnTo>
                    <a:pt x="5" y="91"/>
                  </a:lnTo>
                  <a:lnTo>
                    <a:pt x="0" y="71"/>
                  </a:lnTo>
                  <a:lnTo>
                    <a:pt x="1" y="51"/>
                  </a:lnTo>
                  <a:lnTo>
                    <a:pt x="10" y="33"/>
                  </a:lnTo>
                  <a:lnTo>
                    <a:pt x="23" y="16"/>
                  </a:lnTo>
                  <a:lnTo>
                    <a:pt x="41" y="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25" name="Freeform 26"/>
            <p:cNvSpPr>
              <a:spLocks/>
            </p:cNvSpPr>
            <p:nvPr/>
          </p:nvSpPr>
          <p:spPr bwMode="auto">
            <a:xfrm>
              <a:off x="1575" y="2160"/>
              <a:ext cx="38" cy="39"/>
            </a:xfrm>
            <a:custGeom>
              <a:avLst/>
              <a:gdLst>
                <a:gd name="T0" fmla="*/ 15 w 76"/>
                <a:gd name="T1" fmla="*/ 0 h 78"/>
                <a:gd name="T2" fmla="*/ 23 w 76"/>
                <a:gd name="T3" fmla="*/ 0 h 78"/>
                <a:gd name="T4" fmla="*/ 30 w 76"/>
                <a:gd name="T5" fmla="*/ 3 h 78"/>
                <a:gd name="T6" fmla="*/ 36 w 76"/>
                <a:gd name="T7" fmla="*/ 9 h 78"/>
                <a:gd name="T8" fmla="*/ 38 w 76"/>
                <a:gd name="T9" fmla="*/ 17 h 78"/>
                <a:gd name="T10" fmla="*/ 38 w 76"/>
                <a:gd name="T11" fmla="*/ 23 h 78"/>
                <a:gd name="T12" fmla="*/ 35 w 76"/>
                <a:gd name="T13" fmla="*/ 31 h 78"/>
                <a:gd name="T14" fmla="*/ 30 w 76"/>
                <a:gd name="T15" fmla="*/ 37 h 78"/>
                <a:gd name="T16" fmla="*/ 22 w 76"/>
                <a:gd name="T17" fmla="*/ 39 h 78"/>
                <a:gd name="T18" fmla="*/ 15 w 76"/>
                <a:gd name="T19" fmla="*/ 39 h 78"/>
                <a:gd name="T20" fmla="*/ 8 w 76"/>
                <a:gd name="T21" fmla="*/ 37 h 78"/>
                <a:gd name="T22" fmla="*/ 2 w 76"/>
                <a:gd name="T23" fmla="*/ 31 h 78"/>
                <a:gd name="T24" fmla="*/ 0 w 76"/>
                <a:gd name="T25" fmla="*/ 23 h 78"/>
                <a:gd name="T26" fmla="*/ 0 w 76"/>
                <a:gd name="T27" fmla="*/ 15 h 78"/>
                <a:gd name="T28" fmla="*/ 2 w 76"/>
                <a:gd name="T29" fmla="*/ 8 h 78"/>
                <a:gd name="T30" fmla="*/ 8 w 76"/>
                <a:gd name="T31" fmla="*/ 2 h 78"/>
                <a:gd name="T32" fmla="*/ 15 w 76"/>
                <a:gd name="T33" fmla="*/ 0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78"/>
                <a:gd name="T53" fmla="*/ 76 w 76"/>
                <a:gd name="T54" fmla="*/ 78 h 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78">
                  <a:moveTo>
                    <a:pt x="31" y="0"/>
                  </a:moveTo>
                  <a:lnTo>
                    <a:pt x="47" y="0"/>
                  </a:lnTo>
                  <a:lnTo>
                    <a:pt x="61" y="7"/>
                  </a:lnTo>
                  <a:lnTo>
                    <a:pt x="72" y="18"/>
                  </a:lnTo>
                  <a:lnTo>
                    <a:pt x="76" y="33"/>
                  </a:lnTo>
                  <a:lnTo>
                    <a:pt x="76" y="47"/>
                  </a:lnTo>
                  <a:lnTo>
                    <a:pt x="70" y="62"/>
                  </a:lnTo>
                  <a:lnTo>
                    <a:pt x="60" y="73"/>
                  </a:lnTo>
                  <a:lnTo>
                    <a:pt x="45" y="78"/>
                  </a:lnTo>
                  <a:lnTo>
                    <a:pt x="31" y="78"/>
                  </a:lnTo>
                  <a:lnTo>
                    <a:pt x="16" y="73"/>
                  </a:lnTo>
                  <a:lnTo>
                    <a:pt x="5" y="62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5" y="16"/>
                  </a:lnTo>
                  <a:lnTo>
                    <a:pt x="16" y="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26" name="Freeform 27"/>
            <p:cNvSpPr>
              <a:spLocks/>
            </p:cNvSpPr>
            <p:nvPr/>
          </p:nvSpPr>
          <p:spPr bwMode="auto">
            <a:xfrm>
              <a:off x="1629" y="2155"/>
              <a:ext cx="25" cy="25"/>
            </a:xfrm>
            <a:custGeom>
              <a:avLst/>
              <a:gdLst>
                <a:gd name="T0" fmla="*/ 13 w 51"/>
                <a:gd name="T1" fmla="*/ 0 h 51"/>
                <a:gd name="T2" fmla="*/ 20 w 51"/>
                <a:gd name="T3" fmla="*/ 2 h 51"/>
                <a:gd name="T4" fmla="*/ 24 w 51"/>
                <a:gd name="T5" fmla="*/ 7 h 51"/>
                <a:gd name="T6" fmla="*/ 25 w 51"/>
                <a:gd name="T7" fmla="*/ 13 h 51"/>
                <a:gd name="T8" fmla="*/ 22 w 51"/>
                <a:gd name="T9" fmla="*/ 20 h 51"/>
                <a:gd name="T10" fmla="*/ 18 w 51"/>
                <a:gd name="T11" fmla="*/ 24 h 51"/>
                <a:gd name="T12" fmla="*/ 11 w 51"/>
                <a:gd name="T13" fmla="*/ 25 h 51"/>
                <a:gd name="T14" fmla="*/ 5 w 51"/>
                <a:gd name="T15" fmla="*/ 23 h 51"/>
                <a:gd name="T16" fmla="*/ 1 w 51"/>
                <a:gd name="T17" fmla="*/ 19 h 51"/>
                <a:gd name="T18" fmla="*/ 0 w 51"/>
                <a:gd name="T19" fmla="*/ 12 h 51"/>
                <a:gd name="T20" fmla="*/ 1 w 51"/>
                <a:gd name="T21" fmla="*/ 5 h 51"/>
                <a:gd name="T22" fmla="*/ 7 w 51"/>
                <a:gd name="T23" fmla="*/ 1 h 51"/>
                <a:gd name="T24" fmla="*/ 13 w 51"/>
                <a:gd name="T25" fmla="*/ 0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51"/>
                <a:gd name="T41" fmla="*/ 51 w 51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51">
                  <a:moveTo>
                    <a:pt x="27" y="0"/>
                  </a:moveTo>
                  <a:lnTo>
                    <a:pt x="40" y="5"/>
                  </a:lnTo>
                  <a:lnTo>
                    <a:pt x="49" y="15"/>
                  </a:lnTo>
                  <a:lnTo>
                    <a:pt x="51" y="27"/>
                  </a:lnTo>
                  <a:lnTo>
                    <a:pt x="45" y="40"/>
                  </a:lnTo>
                  <a:lnTo>
                    <a:pt x="36" y="49"/>
                  </a:lnTo>
                  <a:lnTo>
                    <a:pt x="23" y="51"/>
                  </a:lnTo>
                  <a:lnTo>
                    <a:pt x="11" y="47"/>
                  </a:lnTo>
                  <a:lnTo>
                    <a:pt x="2" y="38"/>
                  </a:lnTo>
                  <a:lnTo>
                    <a:pt x="0" y="24"/>
                  </a:lnTo>
                  <a:lnTo>
                    <a:pt x="3" y="11"/>
                  </a:lnTo>
                  <a:lnTo>
                    <a:pt x="14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27" name="Freeform 28"/>
            <p:cNvSpPr>
              <a:spLocks/>
            </p:cNvSpPr>
            <p:nvPr/>
          </p:nvSpPr>
          <p:spPr bwMode="auto">
            <a:xfrm>
              <a:off x="1507" y="2153"/>
              <a:ext cx="48" cy="47"/>
            </a:xfrm>
            <a:custGeom>
              <a:avLst/>
              <a:gdLst>
                <a:gd name="T0" fmla="*/ 19 w 94"/>
                <a:gd name="T1" fmla="*/ 0 h 95"/>
                <a:gd name="T2" fmla="*/ 29 w 94"/>
                <a:gd name="T3" fmla="*/ 0 h 95"/>
                <a:gd name="T4" fmla="*/ 38 w 94"/>
                <a:gd name="T5" fmla="*/ 4 h 95"/>
                <a:gd name="T6" fmla="*/ 44 w 94"/>
                <a:gd name="T7" fmla="*/ 11 h 95"/>
                <a:gd name="T8" fmla="*/ 48 w 94"/>
                <a:gd name="T9" fmla="*/ 19 h 95"/>
                <a:gd name="T10" fmla="*/ 48 w 94"/>
                <a:gd name="T11" fmla="*/ 28 h 95"/>
                <a:gd name="T12" fmla="*/ 43 w 94"/>
                <a:gd name="T13" fmla="*/ 37 h 95"/>
                <a:gd name="T14" fmla="*/ 37 w 94"/>
                <a:gd name="T15" fmla="*/ 44 h 95"/>
                <a:gd name="T16" fmla="*/ 28 w 94"/>
                <a:gd name="T17" fmla="*/ 47 h 95"/>
                <a:gd name="T18" fmla="*/ 19 w 94"/>
                <a:gd name="T19" fmla="*/ 47 h 95"/>
                <a:gd name="T20" fmla="*/ 10 w 94"/>
                <a:gd name="T21" fmla="*/ 44 h 95"/>
                <a:gd name="T22" fmla="*/ 4 w 94"/>
                <a:gd name="T23" fmla="*/ 37 h 95"/>
                <a:gd name="T24" fmla="*/ 0 w 94"/>
                <a:gd name="T25" fmla="*/ 28 h 95"/>
                <a:gd name="T26" fmla="*/ 0 w 94"/>
                <a:gd name="T27" fmla="*/ 19 h 95"/>
                <a:gd name="T28" fmla="*/ 4 w 94"/>
                <a:gd name="T29" fmla="*/ 10 h 95"/>
                <a:gd name="T30" fmla="*/ 10 w 94"/>
                <a:gd name="T31" fmla="*/ 4 h 95"/>
                <a:gd name="T32" fmla="*/ 19 w 94"/>
                <a:gd name="T33" fmla="*/ 0 h 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"/>
                <a:gd name="T52" fmla="*/ 0 h 95"/>
                <a:gd name="T53" fmla="*/ 94 w 94"/>
                <a:gd name="T54" fmla="*/ 95 h 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" h="95">
                  <a:moveTo>
                    <a:pt x="38" y="0"/>
                  </a:moveTo>
                  <a:lnTo>
                    <a:pt x="56" y="0"/>
                  </a:lnTo>
                  <a:lnTo>
                    <a:pt x="74" y="8"/>
                  </a:lnTo>
                  <a:lnTo>
                    <a:pt x="87" y="22"/>
                  </a:lnTo>
                  <a:lnTo>
                    <a:pt x="94" y="39"/>
                  </a:lnTo>
                  <a:lnTo>
                    <a:pt x="94" y="57"/>
                  </a:lnTo>
                  <a:lnTo>
                    <a:pt x="85" y="75"/>
                  </a:lnTo>
                  <a:lnTo>
                    <a:pt x="72" y="88"/>
                  </a:lnTo>
                  <a:lnTo>
                    <a:pt x="54" y="95"/>
                  </a:lnTo>
                  <a:lnTo>
                    <a:pt x="38" y="95"/>
                  </a:lnTo>
                  <a:lnTo>
                    <a:pt x="20" y="88"/>
                  </a:lnTo>
                  <a:lnTo>
                    <a:pt x="7" y="75"/>
                  </a:lnTo>
                  <a:lnTo>
                    <a:pt x="0" y="57"/>
                  </a:lnTo>
                  <a:lnTo>
                    <a:pt x="0" y="39"/>
                  </a:lnTo>
                  <a:lnTo>
                    <a:pt x="7" y="20"/>
                  </a:lnTo>
                  <a:lnTo>
                    <a:pt x="20" y="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28" name="Freeform 29"/>
            <p:cNvSpPr>
              <a:spLocks/>
            </p:cNvSpPr>
            <p:nvPr/>
          </p:nvSpPr>
          <p:spPr bwMode="auto">
            <a:xfrm>
              <a:off x="1436" y="2116"/>
              <a:ext cx="55" cy="56"/>
            </a:xfrm>
            <a:custGeom>
              <a:avLst/>
              <a:gdLst>
                <a:gd name="T0" fmla="*/ 23 w 111"/>
                <a:gd name="T1" fmla="*/ 0 h 113"/>
                <a:gd name="T2" fmla="*/ 34 w 111"/>
                <a:gd name="T3" fmla="*/ 0 h 113"/>
                <a:gd name="T4" fmla="*/ 43 w 111"/>
                <a:gd name="T5" fmla="*/ 4 h 113"/>
                <a:gd name="T6" fmla="*/ 52 w 111"/>
                <a:gd name="T7" fmla="*/ 12 h 113"/>
                <a:gd name="T8" fmla="*/ 55 w 111"/>
                <a:gd name="T9" fmla="*/ 22 h 113"/>
                <a:gd name="T10" fmla="*/ 55 w 111"/>
                <a:gd name="T11" fmla="*/ 34 h 113"/>
                <a:gd name="T12" fmla="*/ 51 w 111"/>
                <a:gd name="T13" fmla="*/ 44 h 113"/>
                <a:gd name="T14" fmla="*/ 43 w 111"/>
                <a:gd name="T15" fmla="*/ 52 h 113"/>
                <a:gd name="T16" fmla="*/ 33 w 111"/>
                <a:gd name="T17" fmla="*/ 56 h 113"/>
                <a:gd name="T18" fmla="*/ 22 w 111"/>
                <a:gd name="T19" fmla="*/ 56 h 113"/>
                <a:gd name="T20" fmla="*/ 12 w 111"/>
                <a:gd name="T21" fmla="*/ 51 h 113"/>
                <a:gd name="T22" fmla="*/ 4 w 111"/>
                <a:gd name="T23" fmla="*/ 43 h 113"/>
                <a:gd name="T24" fmla="*/ 0 w 111"/>
                <a:gd name="T25" fmla="*/ 33 h 113"/>
                <a:gd name="T26" fmla="*/ 0 w 111"/>
                <a:gd name="T27" fmla="*/ 22 h 113"/>
                <a:gd name="T28" fmla="*/ 4 w 111"/>
                <a:gd name="T29" fmla="*/ 12 h 113"/>
                <a:gd name="T30" fmla="*/ 13 w 111"/>
                <a:gd name="T31" fmla="*/ 4 h 113"/>
                <a:gd name="T32" fmla="*/ 23 w 111"/>
                <a:gd name="T33" fmla="*/ 0 h 1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1"/>
                <a:gd name="T52" fmla="*/ 0 h 113"/>
                <a:gd name="T53" fmla="*/ 111 w 111"/>
                <a:gd name="T54" fmla="*/ 113 h 1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1" h="113">
                  <a:moveTo>
                    <a:pt x="46" y="0"/>
                  </a:moveTo>
                  <a:lnTo>
                    <a:pt x="68" y="0"/>
                  </a:lnTo>
                  <a:lnTo>
                    <a:pt x="87" y="9"/>
                  </a:lnTo>
                  <a:lnTo>
                    <a:pt x="104" y="25"/>
                  </a:lnTo>
                  <a:lnTo>
                    <a:pt x="111" y="45"/>
                  </a:lnTo>
                  <a:lnTo>
                    <a:pt x="111" y="69"/>
                  </a:lnTo>
                  <a:lnTo>
                    <a:pt x="102" y="89"/>
                  </a:lnTo>
                  <a:lnTo>
                    <a:pt x="86" y="105"/>
                  </a:lnTo>
                  <a:lnTo>
                    <a:pt x="66" y="113"/>
                  </a:lnTo>
                  <a:lnTo>
                    <a:pt x="44" y="113"/>
                  </a:lnTo>
                  <a:lnTo>
                    <a:pt x="24" y="103"/>
                  </a:lnTo>
                  <a:lnTo>
                    <a:pt x="8" y="87"/>
                  </a:lnTo>
                  <a:lnTo>
                    <a:pt x="0" y="67"/>
                  </a:lnTo>
                  <a:lnTo>
                    <a:pt x="0" y="45"/>
                  </a:lnTo>
                  <a:lnTo>
                    <a:pt x="9" y="24"/>
                  </a:lnTo>
                  <a:lnTo>
                    <a:pt x="26" y="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29" name="Freeform 30"/>
            <p:cNvSpPr>
              <a:spLocks/>
            </p:cNvSpPr>
            <p:nvPr/>
          </p:nvSpPr>
          <p:spPr bwMode="auto">
            <a:xfrm>
              <a:off x="1384" y="2041"/>
              <a:ext cx="66" cy="66"/>
            </a:xfrm>
            <a:custGeom>
              <a:avLst/>
              <a:gdLst>
                <a:gd name="T0" fmla="*/ 33 w 132"/>
                <a:gd name="T1" fmla="*/ 0 h 133"/>
                <a:gd name="T2" fmla="*/ 42 w 132"/>
                <a:gd name="T3" fmla="*/ 1 h 133"/>
                <a:gd name="T4" fmla="*/ 51 w 132"/>
                <a:gd name="T5" fmla="*/ 5 h 133"/>
                <a:gd name="T6" fmla="*/ 60 w 132"/>
                <a:gd name="T7" fmla="*/ 13 h 133"/>
                <a:gd name="T8" fmla="*/ 65 w 132"/>
                <a:gd name="T9" fmla="*/ 23 h 133"/>
                <a:gd name="T10" fmla="*/ 66 w 132"/>
                <a:gd name="T11" fmla="*/ 33 h 133"/>
                <a:gd name="T12" fmla="*/ 66 w 132"/>
                <a:gd name="T13" fmla="*/ 43 h 133"/>
                <a:gd name="T14" fmla="*/ 61 w 132"/>
                <a:gd name="T15" fmla="*/ 52 h 133"/>
                <a:gd name="T16" fmla="*/ 53 w 132"/>
                <a:gd name="T17" fmla="*/ 60 h 133"/>
                <a:gd name="T18" fmla="*/ 43 w 132"/>
                <a:gd name="T19" fmla="*/ 64 h 133"/>
                <a:gd name="T20" fmla="*/ 33 w 132"/>
                <a:gd name="T21" fmla="*/ 66 h 133"/>
                <a:gd name="T22" fmla="*/ 23 w 132"/>
                <a:gd name="T23" fmla="*/ 65 h 133"/>
                <a:gd name="T24" fmla="*/ 14 w 132"/>
                <a:gd name="T25" fmla="*/ 61 h 133"/>
                <a:gd name="T26" fmla="*/ 6 w 132"/>
                <a:gd name="T27" fmla="*/ 53 h 133"/>
                <a:gd name="T28" fmla="*/ 2 w 132"/>
                <a:gd name="T29" fmla="*/ 44 h 133"/>
                <a:gd name="T30" fmla="*/ 0 w 132"/>
                <a:gd name="T31" fmla="*/ 34 h 133"/>
                <a:gd name="T32" fmla="*/ 1 w 132"/>
                <a:gd name="T33" fmla="*/ 24 h 133"/>
                <a:gd name="T34" fmla="*/ 5 w 132"/>
                <a:gd name="T35" fmla="*/ 14 h 133"/>
                <a:gd name="T36" fmla="*/ 12 w 132"/>
                <a:gd name="T37" fmla="*/ 6 h 133"/>
                <a:gd name="T38" fmla="*/ 22 w 132"/>
                <a:gd name="T39" fmla="*/ 2 h 133"/>
                <a:gd name="T40" fmla="*/ 33 w 132"/>
                <a:gd name="T41" fmla="*/ 0 h 1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2"/>
                <a:gd name="T64" fmla="*/ 0 h 133"/>
                <a:gd name="T65" fmla="*/ 132 w 132"/>
                <a:gd name="T66" fmla="*/ 133 h 1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2" h="133">
                  <a:moveTo>
                    <a:pt x="65" y="0"/>
                  </a:moveTo>
                  <a:lnTo>
                    <a:pt x="85" y="2"/>
                  </a:lnTo>
                  <a:lnTo>
                    <a:pt x="103" y="11"/>
                  </a:lnTo>
                  <a:lnTo>
                    <a:pt x="120" y="26"/>
                  </a:lnTo>
                  <a:lnTo>
                    <a:pt x="129" y="46"/>
                  </a:lnTo>
                  <a:lnTo>
                    <a:pt x="132" y="66"/>
                  </a:lnTo>
                  <a:lnTo>
                    <a:pt x="131" y="86"/>
                  </a:lnTo>
                  <a:lnTo>
                    <a:pt x="122" y="104"/>
                  </a:lnTo>
                  <a:lnTo>
                    <a:pt x="107" y="120"/>
                  </a:lnTo>
                  <a:lnTo>
                    <a:pt x="87" y="129"/>
                  </a:lnTo>
                  <a:lnTo>
                    <a:pt x="67" y="133"/>
                  </a:lnTo>
                  <a:lnTo>
                    <a:pt x="47" y="131"/>
                  </a:lnTo>
                  <a:lnTo>
                    <a:pt x="29" y="122"/>
                  </a:lnTo>
                  <a:lnTo>
                    <a:pt x="13" y="107"/>
                  </a:lnTo>
                  <a:lnTo>
                    <a:pt x="4" y="89"/>
                  </a:lnTo>
                  <a:lnTo>
                    <a:pt x="0" y="69"/>
                  </a:lnTo>
                  <a:lnTo>
                    <a:pt x="2" y="49"/>
                  </a:lnTo>
                  <a:lnTo>
                    <a:pt x="11" y="29"/>
                  </a:lnTo>
                  <a:lnTo>
                    <a:pt x="25" y="13"/>
                  </a:lnTo>
                  <a:lnTo>
                    <a:pt x="45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30" name="Freeform 31"/>
            <p:cNvSpPr>
              <a:spLocks/>
            </p:cNvSpPr>
            <p:nvPr/>
          </p:nvSpPr>
          <p:spPr bwMode="auto">
            <a:xfrm>
              <a:off x="1607" y="2081"/>
              <a:ext cx="38" cy="39"/>
            </a:xfrm>
            <a:custGeom>
              <a:avLst/>
              <a:gdLst>
                <a:gd name="T0" fmla="*/ 15 w 76"/>
                <a:gd name="T1" fmla="*/ 0 h 78"/>
                <a:gd name="T2" fmla="*/ 23 w 76"/>
                <a:gd name="T3" fmla="*/ 0 h 78"/>
                <a:gd name="T4" fmla="*/ 31 w 76"/>
                <a:gd name="T5" fmla="*/ 3 h 78"/>
                <a:gd name="T6" fmla="*/ 37 w 76"/>
                <a:gd name="T7" fmla="*/ 9 h 78"/>
                <a:gd name="T8" fmla="*/ 38 w 76"/>
                <a:gd name="T9" fmla="*/ 17 h 78"/>
                <a:gd name="T10" fmla="*/ 38 w 76"/>
                <a:gd name="T11" fmla="*/ 23 h 78"/>
                <a:gd name="T12" fmla="*/ 36 w 76"/>
                <a:gd name="T13" fmla="*/ 31 h 78"/>
                <a:gd name="T14" fmla="*/ 30 w 76"/>
                <a:gd name="T15" fmla="*/ 37 h 78"/>
                <a:gd name="T16" fmla="*/ 23 w 76"/>
                <a:gd name="T17" fmla="*/ 39 h 78"/>
                <a:gd name="T18" fmla="*/ 14 w 76"/>
                <a:gd name="T19" fmla="*/ 39 h 78"/>
                <a:gd name="T20" fmla="*/ 7 w 76"/>
                <a:gd name="T21" fmla="*/ 36 h 78"/>
                <a:gd name="T22" fmla="*/ 3 w 76"/>
                <a:gd name="T23" fmla="*/ 30 h 78"/>
                <a:gd name="T24" fmla="*/ 0 w 76"/>
                <a:gd name="T25" fmla="*/ 23 h 78"/>
                <a:gd name="T26" fmla="*/ 0 w 76"/>
                <a:gd name="T27" fmla="*/ 15 h 78"/>
                <a:gd name="T28" fmla="*/ 3 w 76"/>
                <a:gd name="T29" fmla="*/ 8 h 78"/>
                <a:gd name="T30" fmla="*/ 9 w 76"/>
                <a:gd name="T31" fmla="*/ 3 h 78"/>
                <a:gd name="T32" fmla="*/ 15 w 76"/>
                <a:gd name="T33" fmla="*/ 0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78"/>
                <a:gd name="T53" fmla="*/ 76 w 76"/>
                <a:gd name="T54" fmla="*/ 78 h 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78">
                  <a:moveTo>
                    <a:pt x="31" y="0"/>
                  </a:moveTo>
                  <a:lnTo>
                    <a:pt x="47" y="0"/>
                  </a:lnTo>
                  <a:lnTo>
                    <a:pt x="62" y="7"/>
                  </a:lnTo>
                  <a:lnTo>
                    <a:pt x="73" y="18"/>
                  </a:lnTo>
                  <a:lnTo>
                    <a:pt x="76" y="33"/>
                  </a:lnTo>
                  <a:lnTo>
                    <a:pt x="76" y="47"/>
                  </a:lnTo>
                  <a:lnTo>
                    <a:pt x="71" y="62"/>
                  </a:lnTo>
                  <a:lnTo>
                    <a:pt x="60" y="73"/>
                  </a:lnTo>
                  <a:lnTo>
                    <a:pt x="46" y="78"/>
                  </a:lnTo>
                  <a:lnTo>
                    <a:pt x="29" y="78"/>
                  </a:lnTo>
                  <a:lnTo>
                    <a:pt x="15" y="71"/>
                  </a:lnTo>
                  <a:lnTo>
                    <a:pt x="6" y="60"/>
                  </a:lnTo>
                  <a:lnTo>
                    <a:pt x="0" y="46"/>
                  </a:lnTo>
                  <a:lnTo>
                    <a:pt x="0" y="31"/>
                  </a:lnTo>
                  <a:lnTo>
                    <a:pt x="7" y="16"/>
                  </a:lnTo>
                  <a:lnTo>
                    <a:pt x="18" y="6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31" name="Freeform 32"/>
            <p:cNvSpPr>
              <a:spLocks/>
            </p:cNvSpPr>
            <p:nvPr/>
          </p:nvSpPr>
          <p:spPr bwMode="auto">
            <a:xfrm>
              <a:off x="1642" y="2127"/>
              <a:ext cx="25" cy="24"/>
            </a:xfrm>
            <a:custGeom>
              <a:avLst/>
              <a:gdLst>
                <a:gd name="T0" fmla="*/ 8 w 49"/>
                <a:gd name="T1" fmla="*/ 0 h 49"/>
                <a:gd name="T2" fmla="*/ 16 w 49"/>
                <a:gd name="T3" fmla="*/ 0 h 49"/>
                <a:gd name="T4" fmla="*/ 21 w 49"/>
                <a:gd name="T5" fmla="*/ 3 h 49"/>
                <a:gd name="T6" fmla="*/ 25 w 49"/>
                <a:gd name="T7" fmla="*/ 8 h 49"/>
                <a:gd name="T8" fmla="*/ 25 w 49"/>
                <a:gd name="T9" fmla="*/ 15 h 49"/>
                <a:gd name="T10" fmla="*/ 22 w 49"/>
                <a:gd name="T11" fmla="*/ 20 h 49"/>
                <a:gd name="T12" fmla="*/ 17 w 49"/>
                <a:gd name="T13" fmla="*/ 24 h 49"/>
                <a:gd name="T14" fmla="*/ 10 w 49"/>
                <a:gd name="T15" fmla="*/ 24 h 49"/>
                <a:gd name="T16" fmla="*/ 4 w 49"/>
                <a:gd name="T17" fmla="*/ 20 h 49"/>
                <a:gd name="T18" fmla="*/ 0 w 49"/>
                <a:gd name="T19" fmla="*/ 16 h 49"/>
                <a:gd name="T20" fmla="*/ 0 w 49"/>
                <a:gd name="T21" fmla="*/ 9 h 49"/>
                <a:gd name="T22" fmla="*/ 4 w 49"/>
                <a:gd name="T23" fmla="*/ 3 h 49"/>
                <a:gd name="T24" fmla="*/ 8 w 49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49"/>
                <a:gd name="T41" fmla="*/ 49 w 49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49">
                  <a:moveTo>
                    <a:pt x="16" y="0"/>
                  </a:moveTo>
                  <a:lnTo>
                    <a:pt x="31" y="0"/>
                  </a:lnTo>
                  <a:lnTo>
                    <a:pt x="42" y="7"/>
                  </a:lnTo>
                  <a:lnTo>
                    <a:pt x="49" y="16"/>
                  </a:lnTo>
                  <a:lnTo>
                    <a:pt x="49" y="31"/>
                  </a:lnTo>
                  <a:lnTo>
                    <a:pt x="43" y="41"/>
                  </a:lnTo>
                  <a:lnTo>
                    <a:pt x="33" y="49"/>
                  </a:lnTo>
                  <a:lnTo>
                    <a:pt x="20" y="49"/>
                  </a:lnTo>
                  <a:lnTo>
                    <a:pt x="7" y="41"/>
                  </a:lnTo>
                  <a:lnTo>
                    <a:pt x="0" y="32"/>
                  </a:lnTo>
                  <a:lnTo>
                    <a:pt x="0" y="18"/>
                  </a:lnTo>
                  <a:lnTo>
                    <a:pt x="7" y="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32" name="Freeform 33"/>
            <p:cNvSpPr>
              <a:spLocks/>
            </p:cNvSpPr>
            <p:nvPr/>
          </p:nvSpPr>
          <p:spPr bwMode="auto">
            <a:xfrm>
              <a:off x="1583" y="2016"/>
              <a:ext cx="47" cy="47"/>
            </a:xfrm>
            <a:custGeom>
              <a:avLst/>
              <a:gdLst>
                <a:gd name="T0" fmla="*/ 19 w 95"/>
                <a:gd name="T1" fmla="*/ 0 h 95"/>
                <a:gd name="T2" fmla="*/ 29 w 95"/>
                <a:gd name="T3" fmla="*/ 0 h 95"/>
                <a:gd name="T4" fmla="*/ 37 w 95"/>
                <a:gd name="T5" fmla="*/ 4 h 95"/>
                <a:gd name="T6" fmla="*/ 43 w 95"/>
                <a:gd name="T7" fmla="*/ 10 h 95"/>
                <a:gd name="T8" fmla="*/ 47 w 95"/>
                <a:gd name="T9" fmla="*/ 19 h 95"/>
                <a:gd name="T10" fmla="*/ 46 w 95"/>
                <a:gd name="T11" fmla="*/ 29 h 95"/>
                <a:gd name="T12" fmla="*/ 42 w 95"/>
                <a:gd name="T13" fmla="*/ 37 h 95"/>
                <a:gd name="T14" fmla="*/ 36 w 95"/>
                <a:gd name="T15" fmla="*/ 43 h 95"/>
                <a:gd name="T16" fmla="*/ 27 w 95"/>
                <a:gd name="T17" fmla="*/ 47 h 95"/>
                <a:gd name="T18" fmla="*/ 18 w 95"/>
                <a:gd name="T19" fmla="*/ 46 h 95"/>
                <a:gd name="T20" fmla="*/ 10 w 95"/>
                <a:gd name="T21" fmla="*/ 43 h 95"/>
                <a:gd name="T22" fmla="*/ 3 w 95"/>
                <a:gd name="T23" fmla="*/ 36 h 95"/>
                <a:gd name="T24" fmla="*/ 0 w 95"/>
                <a:gd name="T25" fmla="*/ 27 h 95"/>
                <a:gd name="T26" fmla="*/ 0 w 95"/>
                <a:gd name="T27" fmla="*/ 18 h 95"/>
                <a:gd name="T28" fmla="*/ 3 w 95"/>
                <a:gd name="T29" fmla="*/ 10 h 95"/>
                <a:gd name="T30" fmla="*/ 10 w 95"/>
                <a:gd name="T31" fmla="*/ 4 h 95"/>
                <a:gd name="T32" fmla="*/ 19 w 95"/>
                <a:gd name="T33" fmla="*/ 0 h 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95"/>
                <a:gd name="T53" fmla="*/ 95 w 95"/>
                <a:gd name="T54" fmla="*/ 95 h 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95">
                  <a:moveTo>
                    <a:pt x="38" y="0"/>
                  </a:moveTo>
                  <a:lnTo>
                    <a:pt x="58" y="0"/>
                  </a:lnTo>
                  <a:lnTo>
                    <a:pt x="75" y="8"/>
                  </a:lnTo>
                  <a:lnTo>
                    <a:pt x="87" y="20"/>
                  </a:lnTo>
                  <a:lnTo>
                    <a:pt x="95" y="38"/>
                  </a:lnTo>
                  <a:lnTo>
                    <a:pt x="93" y="58"/>
                  </a:lnTo>
                  <a:lnTo>
                    <a:pt x="85" y="75"/>
                  </a:lnTo>
                  <a:lnTo>
                    <a:pt x="73" y="87"/>
                  </a:lnTo>
                  <a:lnTo>
                    <a:pt x="55" y="95"/>
                  </a:lnTo>
                  <a:lnTo>
                    <a:pt x="37" y="93"/>
                  </a:lnTo>
                  <a:lnTo>
                    <a:pt x="20" y="86"/>
                  </a:lnTo>
                  <a:lnTo>
                    <a:pt x="7" y="73"/>
                  </a:lnTo>
                  <a:lnTo>
                    <a:pt x="0" y="55"/>
                  </a:lnTo>
                  <a:lnTo>
                    <a:pt x="0" y="37"/>
                  </a:lnTo>
                  <a:lnTo>
                    <a:pt x="7" y="20"/>
                  </a:lnTo>
                  <a:lnTo>
                    <a:pt x="20" y="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33" name="Freeform 34"/>
            <p:cNvSpPr>
              <a:spLocks/>
            </p:cNvSpPr>
            <p:nvPr/>
          </p:nvSpPr>
          <p:spPr bwMode="auto">
            <a:xfrm>
              <a:off x="1584" y="1937"/>
              <a:ext cx="55" cy="56"/>
            </a:xfrm>
            <a:custGeom>
              <a:avLst/>
              <a:gdLst>
                <a:gd name="T0" fmla="*/ 22 w 111"/>
                <a:gd name="T1" fmla="*/ 0 h 111"/>
                <a:gd name="T2" fmla="*/ 34 w 111"/>
                <a:gd name="T3" fmla="*/ 0 h 111"/>
                <a:gd name="T4" fmla="*/ 44 w 111"/>
                <a:gd name="T5" fmla="*/ 5 h 111"/>
                <a:gd name="T6" fmla="*/ 51 w 111"/>
                <a:gd name="T7" fmla="*/ 13 h 111"/>
                <a:gd name="T8" fmla="*/ 55 w 111"/>
                <a:gd name="T9" fmla="*/ 23 h 111"/>
                <a:gd name="T10" fmla="*/ 55 w 111"/>
                <a:gd name="T11" fmla="*/ 34 h 111"/>
                <a:gd name="T12" fmla="*/ 51 w 111"/>
                <a:gd name="T13" fmla="*/ 44 h 111"/>
                <a:gd name="T14" fmla="*/ 42 w 111"/>
                <a:gd name="T15" fmla="*/ 52 h 111"/>
                <a:gd name="T16" fmla="*/ 32 w 111"/>
                <a:gd name="T17" fmla="*/ 56 h 111"/>
                <a:gd name="T18" fmla="*/ 22 w 111"/>
                <a:gd name="T19" fmla="*/ 56 h 111"/>
                <a:gd name="T20" fmla="*/ 12 w 111"/>
                <a:gd name="T21" fmla="*/ 51 h 111"/>
                <a:gd name="T22" fmla="*/ 3 w 111"/>
                <a:gd name="T23" fmla="*/ 43 h 111"/>
                <a:gd name="T24" fmla="*/ 0 w 111"/>
                <a:gd name="T25" fmla="*/ 33 h 111"/>
                <a:gd name="T26" fmla="*/ 0 w 111"/>
                <a:gd name="T27" fmla="*/ 21 h 111"/>
                <a:gd name="T28" fmla="*/ 4 w 111"/>
                <a:gd name="T29" fmla="*/ 11 h 111"/>
                <a:gd name="T30" fmla="*/ 12 w 111"/>
                <a:gd name="T31" fmla="*/ 4 h 111"/>
                <a:gd name="T32" fmla="*/ 22 w 111"/>
                <a:gd name="T33" fmla="*/ 0 h 1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1"/>
                <a:gd name="T52" fmla="*/ 0 h 111"/>
                <a:gd name="T53" fmla="*/ 111 w 111"/>
                <a:gd name="T54" fmla="*/ 111 h 1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1" h="111">
                  <a:moveTo>
                    <a:pt x="45" y="0"/>
                  </a:moveTo>
                  <a:lnTo>
                    <a:pt x="69" y="0"/>
                  </a:lnTo>
                  <a:lnTo>
                    <a:pt x="89" y="9"/>
                  </a:lnTo>
                  <a:lnTo>
                    <a:pt x="103" y="26"/>
                  </a:lnTo>
                  <a:lnTo>
                    <a:pt x="111" y="46"/>
                  </a:lnTo>
                  <a:lnTo>
                    <a:pt x="111" y="67"/>
                  </a:lnTo>
                  <a:lnTo>
                    <a:pt x="102" y="87"/>
                  </a:lnTo>
                  <a:lnTo>
                    <a:pt x="85" y="104"/>
                  </a:lnTo>
                  <a:lnTo>
                    <a:pt x="65" y="111"/>
                  </a:lnTo>
                  <a:lnTo>
                    <a:pt x="44" y="111"/>
                  </a:lnTo>
                  <a:lnTo>
                    <a:pt x="24" y="102"/>
                  </a:lnTo>
                  <a:lnTo>
                    <a:pt x="7" y="86"/>
                  </a:lnTo>
                  <a:lnTo>
                    <a:pt x="0" y="66"/>
                  </a:lnTo>
                  <a:lnTo>
                    <a:pt x="0" y="42"/>
                  </a:lnTo>
                  <a:lnTo>
                    <a:pt x="9" y="22"/>
                  </a:lnTo>
                  <a:lnTo>
                    <a:pt x="25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34" name="Freeform 35"/>
            <p:cNvSpPr>
              <a:spLocks/>
            </p:cNvSpPr>
            <p:nvPr/>
          </p:nvSpPr>
          <p:spPr bwMode="auto">
            <a:xfrm>
              <a:off x="1626" y="1863"/>
              <a:ext cx="67" cy="66"/>
            </a:xfrm>
            <a:custGeom>
              <a:avLst/>
              <a:gdLst>
                <a:gd name="T0" fmla="*/ 27 w 135"/>
                <a:gd name="T1" fmla="*/ 0 h 133"/>
                <a:gd name="T2" fmla="*/ 41 w 135"/>
                <a:gd name="T3" fmla="*/ 1 h 133"/>
                <a:gd name="T4" fmla="*/ 51 w 135"/>
                <a:gd name="T5" fmla="*/ 5 h 133"/>
                <a:gd name="T6" fmla="*/ 59 w 135"/>
                <a:gd name="T7" fmla="*/ 11 h 133"/>
                <a:gd name="T8" fmla="*/ 64 w 135"/>
                <a:gd name="T9" fmla="*/ 20 h 133"/>
                <a:gd name="T10" fmla="*/ 67 w 135"/>
                <a:gd name="T11" fmla="*/ 30 h 133"/>
                <a:gd name="T12" fmla="*/ 66 w 135"/>
                <a:gd name="T13" fmla="*/ 41 h 133"/>
                <a:gd name="T14" fmla="*/ 61 w 135"/>
                <a:gd name="T15" fmla="*/ 53 h 133"/>
                <a:gd name="T16" fmla="*/ 52 w 135"/>
                <a:gd name="T17" fmla="*/ 61 h 133"/>
                <a:gd name="T18" fmla="*/ 40 w 135"/>
                <a:gd name="T19" fmla="*/ 66 h 133"/>
                <a:gd name="T20" fmla="*/ 26 w 135"/>
                <a:gd name="T21" fmla="*/ 65 h 133"/>
                <a:gd name="T22" fmla="*/ 16 w 135"/>
                <a:gd name="T23" fmla="*/ 62 h 133"/>
                <a:gd name="T24" fmla="*/ 8 w 135"/>
                <a:gd name="T25" fmla="*/ 55 h 133"/>
                <a:gd name="T26" fmla="*/ 3 w 135"/>
                <a:gd name="T27" fmla="*/ 46 h 133"/>
                <a:gd name="T28" fmla="*/ 0 w 135"/>
                <a:gd name="T29" fmla="*/ 36 h 133"/>
                <a:gd name="T30" fmla="*/ 1 w 135"/>
                <a:gd name="T31" fmla="*/ 25 h 133"/>
                <a:gd name="T32" fmla="*/ 6 w 135"/>
                <a:gd name="T33" fmla="*/ 14 h 133"/>
                <a:gd name="T34" fmla="*/ 15 w 135"/>
                <a:gd name="T35" fmla="*/ 5 h 133"/>
                <a:gd name="T36" fmla="*/ 27 w 135"/>
                <a:gd name="T37" fmla="*/ 0 h 1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5"/>
                <a:gd name="T58" fmla="*/ 0 h 133"/>
                <a:gd name="T59" fmla="*/ 135 w 135"/>
                <a:gd name="T60" fmla="*/ 133 h 1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5" h="133">
                  <a:moveTo>
                    <a:pt x="55" y="0"/>
                  </a:moveTo>
                  <a:lnTo>
                    <a:pt x="82" y="2"/>
                  </a:lnTo>
                  <a:lnTo>
                    <a:pt x="102" y="10"/>
                  </a:lnTo>
                  <a:lnTo>
                    <a:pt x="118" y="22"/>
                  </a:lnTo>
                  <a:lnTo>
                    <a:pt x="129" y="40"/>
                  </a:lnTo>
                  <a:lnTo>
                    <a:pt x="135" y="60"/>
                  </a:lnTo>
                  <a:lnTo>
                    <a:pt x="133" y="82"/>
                  </a:lnTo>
                  <a:lnTo>
                    <a:pt x="122" y="106"/>
                  </a:lnTo>
                  <a:lnTo>
                    <a:pt x="104" y="122"/>
                  </a:lnTo>
                  <a:lnTo>
                    <a:pt x="80" y="133"/>
                  </a:lnTo>
                  <a:lnTo>
                    <a:pt x="53" y="131"/>
                  </a:lnTo>
                  <a:lnTo>
                    <a:pt x="33" y="124"/>
                  </a:lnTo>
                  <a:lnTo>
                    <a:pt x="17" y="111"/>
                  </a:lnTo>
                  <a:lnTo>
                    <a:pt x="6" y="93"/>
                  </a:lnTo>
                  <a:lnTo>
                    <a:pt x="0" y="73"/>
                  </a:lnTo>
                  <a:lnTo>
                    <a:pt x="2" y="51"/>
                  </a:lnTo>
                  <a:lnTo>
                    <a:pt x="13" y="28"/>
                  </a:lnTo>
                  <a:lnTo>
                    <a:pt x="31" y="1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35" name="Freeform 36"/>
            <p:cNvSpPr>
              <a:spLocks/>
            </p:cNvSpPr>
            <p:nvPr/>
          </p:nvSpPr>
          <p:spPr bwMode="auto">
            <a:xfrm>
              <a:off x="1659" y="2221"/>
              <a:ext cx="40" cy="40"/>
            </a:xfrm>
            <a:custGeom>
              <a:avLst/>
              <a:gdLst>
                <a:gd name="T0" fmla="*/ 23 w 79"/>
                <a:gd name="T1" fmla="*/ 0 h 79"/>
                <a:gd name="T2" fmla="*/ 30 w 79"/>
                <a:gd name="T3" fmla="*/ 3 h 79"/>
                <a:gd name="T4" fmla="*/ 35 w 79"/>
                <a:gd name="T5" fmla="*/ 8 h 79"/>
                <a:gd name="T6" fmla="*/ 39 w 79"/>
                <a:gd name="T7" fmla="*/ 15 h 79"/>
                <a:gd name="T8" fmla="*/ 40 w 79"/>
                <a:gd name="T9" fmla="*/ 23 h 79"/>
                <a:gd name="T10" fmla="*/ 37 w 79"/>
                <a:gd name="T11" fmla="*/ 30 h 79"/>
                <a:gd name="T12" fmla="*/ 32 w 79"/>
                <a:gd name="T13" fmla="*/ 35 h 79"/>
                <a:gd name="T14" fmla="*/ 25 w 79"/>
                <a:gd name="T15" fmla="*/ 39 h 79"/>
                <a:gd name="T16" fmla="*/ 17 w 79"/>
                <a:gd name="T17" fmla="*/ 40 h 79"/>
                <a:gd name="T18" fmla="*/ 10 w 79"/>
                <a:gd name="T19" fmla="*/ 37 h 79"/>
                <a:gd name="T20" fmla="*/ 5 w 79"/>
                <a:gd name="T21" fmla="*/ 32 h 79"/>
                <a:gd name="T22" fmla="*/ 1 w 79"/>
                <a:gd name="T23" fmla="*/ 25 h 79"/>
                <a:gd name="T24" fmla="*/ 0 w 79"/>
                <a:gd name="T25" fmla="*/ 17 h 79"/>
                <a:gd name="T26" fmla="*/ 3 w 79"/>
                <a:gd name="T27" fmla="*/ 10 h 79"/>
                <a:gd name="T28" fmla="*/ 8 w 79"/>
                <a:gd name="T29" fmla="*/ 5 h 79"/>
                <a:gd name="T30" fmla="*/ 15 w 79"/>
                <a:gd name="T31" fmla="*/ 1 h 79"/>
                <a:gd name="T32" fmla="*/ 23 w 79"/>
                <a:gd name="T33" fmla="*/ 0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79"/>
                <a:gd name="T53" fmla="*/ 79 w 79"/>
                <a:gd name="T54" fmla="*/ 79 h 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79">
                  <a:moveTo>
                    <a:pt x="45" y="0"/>
                  </a:moveTo>
                  <a:lnTo>
                    <a:pt x="59" y="5"/>
                  </a:lnTo>
                  <a:lnTo>
                    <a:pt x="70" y="16"/>
                  </a:lnTo>
                  <a:lnTo>
                    <a:pt x="78" y="29"/>
                  </a:lnTo>
                  <a:lnTo>
                    <a:pt x="79" y="45"/>
                  </a:lnTo>
                  <a:lnTo>
                    <a:pt x="74" y="59"/>
                  </a:lnTo>
                  <a:lnTo>
                    <a:pt x="63" y="70"/>
                  </a:lnTo>
                  <a:lnTo>
                    <a:pt x="50" y="78"/>
                  </a:lnTo>
                  <a:lnTo>
                    <a:pt x="34" y="79"/>
                  </a:lnTo>
                  <a:lnTo>
                    <a:pt x="20" y="74"/>
                  </a:lnTo>
                  <a:lnTo>
                    <a:pt x="9" y="63"/>
                  </a:lnTo>
                  <a:lnTo>
                    <a:pt x="1" y="50"/>
                  </a:lnTo>
                  <a:lnTo>
                    <a:pt x="0" y="34"/>
                  </a:lnTo>
                  <a:lnTo>
                    <a:pt x="5" y="20"/>
                  </a:lnTo>
                  <a:lnTo>
                    <a:pt x="16" y="9"/>
                  </a:lnTo>
                  <a:lnTo>
                    <a:pt x="29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36" name="Freeform 37"/>
            <p:cNvSpPr>
              <a:spLocks/>
            </p:cNvSpPr>
            <p:nvPr/>
          </p:nvSpPr>
          <p:spPr bwMode="auto">
            <a:xfrm>
              <a:off x="1651" y="2183"/>
              <a:ext cx="25" cy="26"/>
            </a:xfrm>
            <a:custGeom>
              <a:avLst/>
              <a:gdLst>
                <a:gd name="T0" fmla="*/ 13 w 51"/>
                <a:gd name="T1" fmla="*/ 0 h 51"/>
                <a:gd name="T2" fmla="*/ 19 w 51"/>
                <a:gd name="T3" fmla="*/ 2 h 51"/>
                <a:gd name="T4" fmla="*/ 23 w 51"/>
                <a:gd name="T5" fmla="*/ 7 h 51"/>
                <a:gd name="T6" fmla="*/ 25 w 51"/>
                <a:gd name="T7" fmla="*/ 13 h 51"/>
                <a:gd name="T8" fmla="*/ 23 w 51"/>
                <a:gd name="T9" fmla="*/ 19 h 51"/>
                <a:gd name="T10" fmla="*/ 19 w 51"/>
                <a:gd name="T11" fmla="*/ 24 h 51"/>
                <a:gd name="T12" fmla="*/ 13 w 51"/>
                <a:gd name="T13" fmla="*/ 26 h 51"/>
                <a:gd name="T14" fmla="*/ 6 w 51"/>
                <a:gd name="T15" fmla="*/ 24 h 51"/>
                <a:gd name="T16" fmla="*/ 2 w 51"/>
                <a:gd name="T17" fmla="*/ 19 h 51"/>
                <a:gd name="T18" fmla="*/ 0 w 51"/>
                <a:gd name="T19" fmla="*/ 13 h 51"/>
                <a:gd name="T20" fmla="*/ 2 w 51"/>
                <a:gd name="T21" fmla="*/ 7 h 51"/>
                <a:gd name="T22" fmla="*/ 6 w 51"/>
                <a:gd name="T23" fmla="*/ 2 h 51"/>
                <a:gd name="T24" fmla="*/ 13 w 51"/>
                <a:gd name="T25" fmla="*/ 0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51"/>
                <a:gd name="T41" fmla="*/ 51 w 51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51">
                  <a:moveTo>
                    <a:pt x="26" y="0"/>
                  </a:moveTo>
                  <a:lnTo>
                    <a:pt x="38" y="4"/>
                  </a:lnTo>
                  <a:lnTo>
                    <a:pt x="47" y="13"/>
                  </a:lnTo>
                  <a:lnTo>
                    <a:pt x="51" y="26"/>
                  </a:lnTo>
                  <a:lnTo>
                    <a:pt x="47" y="38"/>
                  </a:lnTo>
                  <a:lnTo>
                    <a:pt x="38" y="47"/>
                  </a:lnTo>
                  <a:lnTo>
                    <a:pt x="26" y="51"/>
                  </a:lnTo>
                  <a:lnTo>
                    <a:pt x="13" y="47"/>
                  </a:lnTo>
                  <a:lnTo>
                    <a:pt x="4" y="38"/>
                  </a:lnTo>
                  <a:lnTo>
                    <a:pt x="0" y="26"/>
                  </a:lnTo>
                  <a:lnTo>
                    <a:pt x="4" y="13"/>
                  </a:lnTo>
                  <a:lnTo>
                    <a:pt x="13" y="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37" name="Freeform 38"/>
            <p:cNvSpPr>
              <a:spLocks/>
            </p:cNvSpPr>
            <p:nvPr/>
          </p:nvSpPr>
          <p:spPr bwMode="auto">
            <a:xfrm>
              <a:off x="1657" y="2281"/>
              <a:ext cx="47" cy="47"/>
            </a:xfrm>
            <a:custGeom>
              <a:avLst/>
              <a:gdLst>
                <a:gd name="T0" fmla="*/ 26 w 94"/>
                <a:gd name="T1" fmla="*/ 0 h 95"/>
                <a:gd name="T2" fmla="*/ 36 w 94"/>
                <a:gd name="T3" fmla="*/ 4 h 95"/>
                <a:gd name="T4" fmla="*/ 43 w 94"/>
                <a:gd name="T5" fmla="*/ 10 h 95"/>
                <a:gd name="T6" fmla="*/ 46 w 94"/>
                <a:gd name="T7" fmla="*/ 18 h 95"/>
                <a:gd name="T8" fmla="*/ 47 w 94"/>
                <a:gd name="T9" fmla="*/ 27 h 95"/>
                <a:gd name="T10" fmla="*/ 45 w 94"/>
                <a:gd name="T11" fmla="*/ 36 h 95"/>
                <a:gd name="T12" fmla="*/ 38 w 94"/>
                <a:gd name="T13" fmla="*/ 43 h 95"/>
                <a:gd name="T14" fmla="*/ 30 w 94"/>
                <a:gd name="T15" fmla="*/ 47 h 95"/>
                <a:gd name="T16" fmla="*/ 21 w 94"/>
                <a:gd name="T17" fmla="*/ 47 h 95"/>
                <a:gd name="T18" fmla="*/ 12 w 94"/>
                <a:gd name="T19" fmla="*/ 44 h 95"/>
                <a:gd name="T20" fmla="*/ 5 w 94"/>
                <a:gd name="T21" fmla="*/ 38 h 95"/>
                <a:gd name="T22" fmla="*/ 0 w 94"/>
                <a:gd name="T23" fmla="*/ 30 h 95"/>
                <a:gd name="T24" fmla="*/ 0 w 94"/>
                <a:gd name="T25" fmla="*/ 21 h 95"/>
                <a:gd name="T26" fmla="*/ 3 w 94"/>
                <a:gd name="T27" fmla="*/ 12 h 95"/>
                <a:gd name="T28" fmla="*/ 9 w 94"/>
                <a:gd name="T29" fmla="*/ 4 h 95"/>
                <a:gd name="T30" fmla="*/ 17 w 94"/>
                <a:gd name="T31" fmla="*/ 1 h 95"/>
                <a:gd name="T32" fmla="*/ 26 w 94"/>
                <a:gd name="T33" fmla="*/ 0 h 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"/>
                <a:gd name="T52" fmla="*/ 0 h 95"/>
                <a:gd name="T53" fmla="*/ 94 w 94"/>
                <a:gd name="T54" fmla="*/ 95 h 9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" h="95">
                  <a:moveTo>
                    <a:pt x="53" y="0"/>
                  </a:moveTo>
                  <a:lnTo>
                    <a:pt x="71" y="8"/>
                  </a:lnTo>
                  <a:lnTo>
                    <a:pt x="85" y="20"/>
                  </a:lnTo>
                  <a:lnTo>
                    <a:pt x="92" y="37"/>
                  </a:lnTo>
                  <a:lnTo>
                    <a:pt x="94" y="55"/>
                  </a:lnTo>
                  <a:lnTo>
                    <a:pt x="89" y="73"/>
                  </a:lnTo>
                  <a:lnTo>
                    <a:pt x="76" y="86"/>
                  </a:lnTo>
                  <a:lnTo>
                    <a:pt x="60" y="95"/>
                  </a:lnTo>
                  <a:lnTo>
                    <a:pt x="42" y="95"/>
                  </a:lnTo>
                  <a:lnTo>
                    <a:pt x="24" y="89"/>
                  </a:lnTo>
                  <a:lnTo>
                    <a:pt x="9" y="77"/>
                  </a:lnTo>
                  <a:lnTo>
                    <a:pt x="0" y="60"/>
                  </a:lnTo>
                  <a:lnTo>
                    <a:pt x="0" y="42"/>
                  </a:lnTo>
                  <a:lnTo>
                    <a:pt x="5" y="24"/>
                  </a:lnTo>
                  <a:lnTo>
                    <a:pt x="18" y="9"/>
                  </a:lnTo>
                  <a:lnTo>
                    <a:pt x="34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38" name="Freeform 39"/>
            <p:cNvSpPr>
              <a:spLocks/>
            </p:cNvSpPr>
            <p:nvPr/>
          </p:nvSpPr>
          <p:spPr bwMode="auto">
            <a:xfrm>
              <a:off x="1625" y="2347"/>
              <a:ext cx="56" cy="56"/>
            </a:xfrm>
            <a:custGeom>
              <a:avLst/>
              <a:gdLst>
                <a:gd name="T0" fmla="*/ 32 w 113"/>
                <a:gd name="T1" fmla="*/ 0 h 113"/>
                <a:gd name="T2" fmla="*/ 43 w 113"/>
                <a:gd name="T3" fmla="*/ 3 h 113"/>
                <a:gd name="T4" fmla="*/ 51 w 113"/>
                <a:gd name="T5" fmla="*/ 11 h 113"/>
                <a:gd name="T6" fmla="*/ 55 w 113"/>
                <a:gd name="T7" fmla="*/ 21 h 113"/>
                <a:gd name="T8" fmla="*/ 56 w 113"/>
                <a:gd name="T9" fmla="*/ 32 h 113"/>
                <a:gd name="T10" fmla="*/ 53 w 113"/>
                <a:gd name="T11" fmla="*/ 42 h 113"/>
                <a:gd name="T12" fmla="*/ 47 w 113"/>
                <a:gd name="T13" fmla="*/ 50 h 113"/>
                <a:gd name="T14" fmla="*/ 40 w 113"/>
                <a:gd name="T15" fmla="*/ 54 h 113"/>
                <a:gd name="T16" fmla="*/ 32 w 113"/>
                <a:gd name="T17" fmla="*/ 56 h 113"/>
                <a:gd name="T18" fmla="*/ 23 w 113"/>
                <a:gd name="T19" fmla="*/ 56 h 113"/>
                <a:gd name="T20" fmla="*/ 15 w 113"/>
                <a:gd name="T21" fmla="*/ 52 h 113"/>
                <a:gd name="T22" fmla="*/ 6 w 113"/>
                <a:gd name="T23" fmla="*/ 45 h 113"/>
                <a:gd name="T24" fmla="*/ 1 w 113"/>
                <a:gd name="T25" fmla="*/ 36 h 113"/>
                <a:gd name="T26" fmla="*/ 0 w 113"/>
                <a:gd name="T27" fmla="*/ 25 h 113"/>
                <a:gd name="T28" fmla="*/ 4 w 113"/>
                <a:gd name="T29" fmla="*/ 14 h 113"/>
                <a:gd name="T30" fmla="*/ 11 w 113"/>
                <a:gd name="T31" fmla="*/ 6 h 113"/>
                <a:gd name="T32" fmla="*/ 21 w 113"/>
                <a:gd name="T33" fmla="*/ 1 h 113"/>
                <a:gd name="T34" fmla="*/ 32 w 113"/>
                <a:gd name="T35" fmla="*/ 0 h 1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13"/>
                <a:gd name="T56" fmla="*/ 113 w 113"/>
                <a:gd name="T57" fmla="*/ 113 h 11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13">
                  <a:moveTo>
                    <a:pt x="64" y="0"/>
                  </a:moveTo>
                  <a:lnTo>
                    <a:pt x="86" y="7"/>
                  </a:lnTo>
                  <a:lnTo>
                    <a:pt x="102" y="22"/>
                  </a:lnTo>
                  <a:lnTo>
                    <a:pt x="111" y="42"/>
                  </a:lnTo>
                  <a:lnTo>
                    <a:pt x="113" y="64"/>
                  </a:lnTo>
                  <a:lnTo>
                    <a:pt x="106" y="85"/>
                  </a:lnTo>
                  <a:lnTo>
                    <a:pt x="95" y="100"/>
                  </a:lnTo>
                  <a:lnTo>
                    <a:pt x="80" y="109"/>
                  </a:lnTo>
                  <a:lnTo>
                    <a:pt x="64" y="113"/>
                  </a:lnTo>
                  <a:lnTo>
                    <a:pt x="46" y="113"/>
                  </a:lnTo>
                  <a:lnTo>
                    <a:pt x="30" y="105"/>
                  </a:lnTo>
                  <a:lnTo>
                    <a:pt x="13" y="91"/>
                  </a:lnTo>
                  <a:lnTo>
                    <a:pt x="2" y="73"/>
                  </a:lnTo>
                  <a:lnTo>
                    <a:pt x="0" y="51"/>
                  </a:lnTo>
                  <a:lnTo>
                    <a:pt x="8" y="29"/>
                  </a:lnTo>
                  <a:lnTo>
                    <a:pt x="22" y="13"/>
                  </a:lnTo>
                  <a:lnTo>
                    <a:pt x="42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39" name="Freeform 40"/>
            <p:cNvSpPr>
              <a:spLocks/>
            </p:cNvSpPr>
            <p:nvPr/>
          </p:nvSpPr>
          <p:spPr bwMode="auto">
            <a:xfrm>
              <a:off x="1554" y="2394"/>
              <a:ext cx="67" cy="66"/>
            </a:xfrm>
            <a:custGeom>
              <a:avLst/>
              <a:gdLst>
                <a:gd name="T0" fmla="*/ 30 w 134"/>
                <a:gd name="T1" fmla="*/ 0 h 133"/>
                <a:gd name="T2" fmla="*/ 40 w 134"/>
                <a:gd name="T3" fmla="*/ 1 h 133"/>
                <a:gd name="T4" fmla="*/ 50 w 134"/>
                <a:gd name="T5" fmla="*/ 5 h 133"/>
                <a:gd name="T6" fmla="*/ 58 w 134"/>
                <a:gd name="T7" fmla="*/ 11 h 133"/>
                <a:gd name="T8" fmla="*/ 65 w 134"/>
                <a:gd name="T9" fmla="*/ 20 h 133"/>
                <a:gd name="T10" fmla="*/ 67 w 134"/>
                <a:gd name="T11" fmla="*/ 30 h 133"/>
                <a:gd name="T12" fmla="*/ 67 w 134"/>
                <a:gd name="T13" fmla="*/ 40 h 133"/>
                <a:gd name="T14" fmla="*/ 62 w 134"/>
                <a:gd name="T15" fmla="*/ 50 h 133"/>
                <a:gd name="T16" fmla="*/ 56 w 134"/>
                <a:gd name="T17" fmla="*/ 58 h 133"/>
                <a:gd name="T18" fmla="*/ 47 w 134"/>
                <a:gd name="T19" fmla="*/ 64 h 133"/>
                <a:gd name="T20" fmla="*/ 37 w 134"/>
                <a:gd name="T21" fmla="*/ 66 h 133"/>
                <a:gd name="T22" fmla="*/ 27 w 134"/>
                <a:gd name="T23" fmla="*/ 65 h 133"/>
                <a:gd name="T24" fmla="*/ 17 w 134"/>
                <a:gd name="T25" fmla="*/ 62 h 133"/>
                <a:gd name="T26" fmla="*/ 9 w 134"/>
                <a:gd name="T27" fmla="*/ 55 h 133"/>
                <a:gd name="T28" fmla="*/ 3 w 134"/>
                <a:gd name="T29" fmla="*/ 46 h 133"/>
                <a:gd name="T30" fmla="*/ 0 w 134"/>
                <a:gd name="T31" fmla="*/ 36 h 133"/>
                <a:gd name="T32" fmla="*/ 1 w 134"/>
                <a:gd name="T33" fmla="*/ 26 h 133"/>
                <a:gd name="T34" fmla="*/ 4 w 134"/>
                <a:gd name="T35" fmla="*/ 16 h 133"/>
                <a:gd name="T36" fmla="*/ 11 w 134"/>
                <a:gd name="T37" fmla="*/ 8 h 133"/>
                <a:gd name="T38" fmla="*/ 20 w 134"/>
                <a:gd name="T39" fmla="*/ 3 h 133"/>
                <a:gd name="T40" fmla="*/ 30 w 134"/>
                <a:gd name="T41" fmla="*/ 0 h 1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4"/>
                <a:gd name="T64" fmla="*/ 0 h 133"/>
                <a:gd name="T65" fmla="*/ 134 w 134"/>
                <a:gd name="T66" fmla="*/ 133 h 1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4" h="133">
                  <a:moveTo>
                    <a:pt x="60" y="0"/>
                  </a:moveTo>
                  <a:lnTo>
                    <a:pt x="80" y="2"/>
                  </a:lnTo>
                  <a:lnTo>
                    <a:pt x="100" y="10"/>
                  </a:lnTo>
                  <a:lnTo>
                    <a:pt x="116" y="22"/>
                  </a:lnTo>
                  <a:lnTo>
                    <a:pt x="129" y="40"/>
                  </a:lnTo>
                  <a:lnTo>
                    <a:pt x="134" y="60"/>
                  </a:lnTo>
                  <a:lnTo>
                    <a:pt x="133" y="80"/>
                  </a:lnTo>
                  <a:lnTo>
                    <a:pt x="125" y="100"/>
                  </a:lnTo>
                  <a:lnTo>
                    <a:pt x="113" y="117"/>
                  </a:lnTo>
                  <a:lnTo>
                    <a:pt x="95" y="128"/>
                  </a:lnTo>
                  <a:lnTo>
                    <a:pt x="75" y="133"/>
                  </a:lnTo>
                  <a:lnTo>
                    <a:pt x="55" y="131"/>
                  </a:lnTo>
                  <a:lnTo>
                    <a:pt x="35" y="124"/>
                  </a:lnTo>
                  <a:lnTo>
                    <a:pt x="18" y="111"/>
                  </a:lnTo>
                  <a:lnTo>
                    <a:pt x="6" y="93"/>
                  </a:lnTo>
                  <a:lnTo>
                    <a:pt x="0" y="73"/>
                  </a:lnTo>
                  <a:lnTo>
                    <a:pt x="2" y="53"/>
                  </a:lnTo>
                  <a:lnTo>
                    <a:pt x="9" y="33"/>
                  </a:lnTo>
                  <a:lnTo>
                    <a:pt x="22" y="17"/>
                  </a:lnTo>
                  <a:lnTo>
                    <a:pt x="40" y="6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40" name="Freeform 41"/>
            <p:cNvSpPr>
              <a:spLocks/>
            </p:cNvSpPr>
            <p:nvPr/>
          </p:nvSpPr>
          <p:spPr bwMode="auto">
            <a:xfrm>
              <a:off x="1744" y="2126"/>
              <a:ext cx="19" cy="18"/>
            </a:xfrm>
            <a:custGeom>
              <a:avLst/>
              <a:gdLst>
                <a:gd name="T0" fmla="*/ 10 w 38"/>
                <a:gd name="T1" fmla="*/ 0 h 36"/>
                <a:gd name="T2" fmla="*/ 15 w 38"/>
                <a:gd name="T3" fmla="*/ 2 h 36"/>
                <a:gd name="T4" fmla="*/ 18 w 38"/>
                <a:gd name="T5" fmla="*/ 3 h 36"/>
                <a:gd name="T6" fmla="*/ 19 w 38"/>
                <a:gd name="T7" fmla="*/ 9 h 36"/>
                <a:gd name="T8" fmla="*/ 18 w 38"/>
                <a:gd name="T9" fmla="*/ 12 h 36"/>
                <a:gd name="T10" fmla="*/ 17 w 38"/>
                <a:gd name="T11" fmla="*/ 14 h 36"/>
                <a:gd name="T12" fmla="*/ 14 w 38"/>
                <a:gd name="T13" fmla="*/ 17 h 36"/>
                <a:gd name="T14" fmla="*/ 12 w 38"/>
                <a:gd name="T15" fmla="*/ 18 h 36"/>
                <a:gd name="T16" fmla="*/ 6 w 38"/>
                <a:gd name="T17" fmla="*/ 18 h 36"/>
                <a:gd name="T18" fmla="*/ 3 w 38"/>
                <a:gd name="T19" fmla="*/ 17 h 36"/>
                <a:gd name="T20" fmla="*/ 2 w 38"/>
                <a:gd name="T21" fmla="*/ 14 h 36"/>
                <a:gd name="T22" fmla="*/ 0 w 38"/>
                <a:gd name="T23" fmla="*/ 9 h 36"/>
                <a:gd name="T24" fmla="*/ 1 w 38"/>
                <a:gd name="T25" fmla="*/ 6 h 36"/>
                <a:gd name="T26" fmla="*/ 3 w 38"/>
                <a:gd name="T27" fmla="*/ 3 h 36"/>
                <a:gd name="T28" fmla="*/ 5 w 38"/>
                <a:gd name="T29" fmla="*/ 2 h 36"/>
                <a:gd name="T30" fmla="*/ 6 w 38"/>
                <a:gd name="T31" fmla="*/ 1 h 36"/>
                <a:gd name="T32" fmla="*/ 10 w 3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36"/>
                <a:gd name="T53" fmla="*/ 38 w 3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36">
                  <a:moveTo>
                    <a:pt x="20" y="0"/>
                  </a:moveTo>
                  <a:lnTo>
                    <a:pt x="31" y="4"/>
                  </a:lnTo>
                  <a:lnTo>
                    <a:pt x="35" y="7"/>
                  </a:lnTo>
                  <a:lnTo>
                    <a:pt x="38" y="18"/>
                  </a:ln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6"/>
                  </a:lnTo>
                  <a:lnTo>
                    <a:pt x="13" y="36"/>
                  </a:lnTo>
                  <a:lnTo>
                    <a:pt x="7" y="33"/>
                  </a:lnTo>
                  <a:lnTo>
                    <a:pt x="4" y="29"/>
                  </a:lnTo>
                  <a:lnTo>
                    <a:pt x="0" y="18"/>
                  </a:lnTo>
                  <a:lnTo>
                    <a:pt x="2" y="13"/>
                  </a:lnTo>
                  <a:lnTo>
                    <a:pt x="6" y="7"/>
                  </a:lnTo>
                  <a:lnTo>
                    <a:pt x="9" y="4"/>
                  </a:lnTo>
                  <a:lnTo>
                    <a:pt x="13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41" name="Freeform 42"/>
            <p:cNvSpPr>
              <a:spLocks/>
            </p:cNvSpPr>
            <p:nvPr/>
          </p:nvSpPr>
          <p:spPr bwMode="auto">
            <a:xfrm>
              <a:off x="1729" y="2140"/>
              <a:ext cx="11" cy="12"/>
            </a:xfrm>
            <a:custGeom>
              <a:avLst/>
              <a:gdLst>
                <a:gd name="T0" fmla="*/ 3 w 24"/>
                <a:gd name="T1" fmla="*/ 0 h 24"/>
                <a:gd name="T2" fmla="*/ 7 w 24"/>
                <a:gd name="T3" fmla="*/ 0 h 24"/>
                <a:gd name="T4" fmla="*/ 9 w 24"/>
                <a:gd name="T5" fmla="*/ 2 h 24"/>
                <a:gd name="T6" fmla="*/ 11 w 24"/>
                <a:gd name="T7" fmla="*/ 6 h 24"/>
                <a:gd name="T8" fmla="*/ 10 w 24"/>
                <a:gd name="T9" fmla="*/ 8 h 24"/>
                <a:gd name="T10" fmla="*/ 9 w 24"/>
                <a:gd name="T11" fmla="*/ 10 h 24"/>
                <a:gd name="T12" fmla="*/ 6 w 24"/>
                <a:gd name="T13" fmla="*/ 12 h 24"/>
                <a:gd name="T14" fmla="*/ 4 w 24"/>
                <a:gd name="T15" fmla="*/ 12 h 24"/>
                <a:gd name="T16" fmla="*/ 0 w 24"/>
                <a:gd name="T17" fmla="*/ 8 h 24"/>
                <a:gd name="T18" fmla="*/ 0 w 24"/>
                <a:gd name="T19" fmla="*/ 3 h 24"/>
                <a:gd name="T20" fmla="*/ 1 w 24"/>
                <a:gd name="T21" fmla="*/ 2 h 24"/>
                <a:gd name="T22" fmla="*/ 3 w 24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24"/>
                <a:gd name="T38" fmla="*/ 24 w 24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24">
                  <a:moveTo>
                    <a:pt x="6" y="0"/>
                  </a:moveTo>
                  <a:lnTo>
                    <a:pt x="15" y="0"/>
                  </a:lnTo>
                  <a:lnTo>
                    <a:pt x="20" y="4"/>
                  </a:lnTo>
                  <a:lnTo>
                    <a:pt x="24" y="11"/>
                  </a:lnTo>
                  <a:lnTo>
                    <a:pt x="22" y="16"/>
                  </a:lnTo>
                  <a:lnTo>
                    <a:pt x="20" y="20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0" y="16"/>
                  </a:lnTo>
                  <a:lnTo>
                    <a:pt x="0" y="7"/>
                  </a:lnTo>
                  <a:lnTo>
                    <a:pt x="2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42" name="Freeform 43"/>
            <p:cNvSpPr>
              <a:spLocks/>
            </p:cNvSpPr>
            <p:nvPr/>
          </p:nvSpPr>
          <p:spPr bwMode="auto">
            <a:xfrm>
              <a:off x="1771" y="2117"/>
              <a:ext cx="22" cy="23"/>
            </a:xfrm>
            <a:custGeom>
              <a:avLst/>
              <a:gdLst>
                <a:gd name="T0" fmla="*/ 11 w 43"/>
                <a:gd name="T1" fmla="*/ 0 h 45"/>
                <a:gd name="T2" fmla="*/ 15 w 43"/>
                <a:gd name="T3" fmla="*/ 1 h 45"/>
                <a:gd name="T4" fmla="*/ 19 w 43"/>
                <a:gd name="T5" fmla="*/ 5 h 45"/>
                <a:gd name="T6" fmla="*/ 22 w 43"/>
                <a:gd name="T7" fmla="*/ 9 h 45"/>
                <a:gd name="T8" fmla="*/ 22 w 43"/>
                <a:gd name="T9" fmla="*/ 16 h 45"/>
                <a:gd name="T10" fmla="*/ 18 w 43"/>
                <a:gd name="T11" fmla="*/ 20 h 45"/>
                <a:gd name="T12" fmla="*/ 14 w 43"/>
                <a:gd name="T13" fmla="*/ 23 h 45"/>
                <a:gd name="T14" fmla="*/ 7 w 43"/>
                <a:gd name="T15" fmla="*/ 22 h 45"/>
                <a:gd name="T16" fmla="*/ 2 w 43"/>
                <a:gd name="T17" fmla="*/ 18 h 45"/>
                <a:gd name="T18" fmla="*/ 1 w 43"/>
                <a:gd name="T19" fmla="*/ 15 h 45"/>
                <a:gd name="T20" fmla="*/ 0 w 43"/>
                <a:gd name="T21" fmla="*/ 12 h 45"/>
                <a:gd name="T22" fmla="*/ 1 w 43"/>
                <a:gd name="T23" fmla="*/ 8 h 45"/>
                <a:gd name="T24" fmla="*/ 5 w 43"/>
                <a:gd name="T25" fmla="*/ 3 h 45"/>
                <a:gd name="T26" fmla="*/ 8 w 43"/>
                <a:gd name="T27" fmla="*/ 1 h 45"/>
                <a:gd name="T28" fmla="*/ 11 w 43"/>
                <a:gd name="T29" fmla="*/ 0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3"/>
                <a:gd name="T46" fmla="*/ 0 h 45"/>
                <a:gd name="T47" fmla="*/ 43 w 43"/>
                <a:gd name="T48" fmla="*/ 45 h 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3" h="45">
                  <a:moveTo>
                    <a:pt x="21" y="0"/>
                  </a:moveTo>
                  <a:lnTo>
                    <a:pt x="29" y="2"/>
                  </a:lnTo>
                  <a:lnTo>
                    <a:pt x="38" y="9"/>
                  </a:lnTo>
                  <a:lnTo>
                    <a:pt x="43" y="18"/>
                  </a:lnTo>
                  <a:lnTo>
                    <a:pt x="43" y="31"/>
                  </a:lnTo>
                  <a:lnTo>
                    <a:pt x="36" y="40"/>
                  </a:lnTo>
                  <a:lnTo>
                    <a:pt x="27" y="45"/>
                  </a:lnTo>
                  <a:lnTo>
                    <a:pt x="14" y="43"/>
                  </a:lnTo>
                  <a:lnTo>
                    <a:pt x="3" y="36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6"/>
                  </a:lnTo>
                  <a:lnTo>
                    <a:pt x="9" y="5"/>
                  </a:lnTo>
                  <a:lnTo>
                    <a:pt x="16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43" name="Freeform 44"/>
            <p:cNvSpPr>
              <a:spLocks/>
            </p:cNvSpPr>
            <p:nvPr/>
          </p:nvSpPr>
          <p:spPr bwMode="auto">
            <a:xfrm>
              <a:off x="1803" y="2121"/>
              <a:ext cx="26" cy="27"/>
            </a:xfrm>
            <a:custGeom>
              <a:avLst/>
              <a:gdLst>
                <a:gd name="T0" fmla="*/ 11 w 53"/>
                <a:gd name="T1" fmla="*/ 0 h 52"/>
                <a:gd name="T2" fmla="*/ 17 w 53"/>
                <a:gd name="T3" fmla="*/ 1 h 52"/>
                <a:gd name="T4" fmla="*/ 23 w 53"/>
                <a:gd name="T5" fmla="*/ 5 h 52"/>
                <a:gd name="T6" fmla="*/ 26 w 53"/>
                <a:gd name="T7" fmla="*/ 11 h 52"/>
                <a:gd name="T8" fmla="*/ 25 w 53"/>
                <a:gd name="T9" fmla="*/ 18 h 52"/>
                <a:gd name="T10" fmla="*/ 22 w 53"/>
                <a:gd name="T11" fmla="*/ 24 h 52"/>
                <a:gd name="T12" fmla="*/ 15 w 53"/>
                <a:gd name="T13" fmla="*/ 27 h 52"/>
                <a:gd name="T14" fmla="*/ 9 w 53"/>
                <a:gd name="T15" fmla="*/ 26 h 52"/>
                <a:gd name="T16" fmla="*/ 2 w 53"/>
                <a:gd name="T17" fmla="*/ 22 h 52"/>
                <a:gd name="T18" fmla="*/ 0 w 53"/>
                <a:gd name="T19" fmla="*/ 17 h 52"/>
                <a:gd name="T20" fmla="*/ 1 w 53"/>
                <a:gd name="T21" fmla="*/ 9 h 52"/>
                <a:gd name="T22" fmla="*/ 4 w 53"/>
                <a:gd name="T23" fmla="*/ 3 h 52"/>
                <a:gd name="T24" fmla="*/ 11 w 53"/>
                <a:gd name="T25" fmla="*/ 0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52"/>
                <a:gd name="T41" fmla="*/ 53 w 53"/>
                <a:gd name="T42" fmla="*/ 52 h 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52">
                  <a:moveTo>
                    <a:pt x="22" y="0"/>
                  </a:moveTo>
                  <a:lnTo>
                    <a:pt x="34" y="2"/>
                  </a:lnTo>
                  <a:lnTo>
                    <a:pt x="47" y="9"/>
                  </a:lnTo>
                  <a:lnTo>
                    <a:pt x="53" y="22"/>
                  </a:lnTo>
                  <a:lnTo>
                    <a:pt x="51" y="34"/>
                  </a:lnTo>
                  <a:lnTo>
                    <a:pt x="44" y="47"/>
                  </a:lnTo>
                  <a:lnTo>
                    <a:pt x="31" y="52"/>
                  </a:lnTo>
                  <a:lnTo>
                    <a:pt x="18" y="51"/>
                  </a:lnTo>
                  <a:lnTo>
                    <a:pt x="5" y="43"/>
                  </a:lnTo>
                  <a:lnTo>
                    <a:pt x="0" y="33"/>
                  </a:lnTo>
                  <a:lnTo>
                    <a:pt x="2" y="18"/>
                  </a:lnTo>
                  <a:lnTo>
                    <a:pt x="9" y="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44" name="Freeform 45"/>
            <p:cNvSpPr>
              <a:spLocks/>
            </p:cNvSpPr>
            <p:nvPr/>
          </p:nvSpPr>
          <p:spPr bwMode="auto">
            <a:xfrm>
              <a:off x="1830" y="2145"/>
              <a:ext cx="30" cy="30"/>
            </a:xfrm>
            <a:custGeom>
              <a:avLst/>
              <a:gdLst>
                <a:gd name="T0" fmla="*/ 12 w 60"/>
                <a:gd name="T1" fmla="*/ 0 h 60"/>
                <a:gd name="T2" fmla="*/ 20 w 60"/>
                <a:gd name="T3" fmla="*/ 1 h 60"/>
                <a:gd name="T4" fmla="*/ 28 w 60"/>
                <a:gd name="T5" fmla="*/ 6 h 60"/>
                <a:gd name="T6" fmla="*/ 30 w 60"/>
                <a:gd name="T7" fmla="*/ 12 h 60"/>
                <a:gd name="T8" fmla="*/ 30 w 60"/>
                <a:gd name="T9" fmla="*/ 20 h 60"/>
                <a:gd name="T10" fmla="*/ 28 w 60"/>
                <a:gd name="T11" fmla="*/ 26 h 60"/>
                <a:gd name="T12" fmla="*/ 22 w 60"/>
                <a:gd name="T13" fmla="*/ 29 h 60"/>
                <a:gd name="T14" fmla="*/ 17 w 60"/>
                <a:gd name="T15" fmla="*/ 30 h 60"/>
                <a:gd name="T16" fmla="*/ 10 w 60"/>
                <a:gd name="T17" fmla="*/ 29 h 60"/>
                <a:gd name="T18" fmla="*/ 4 w 60"/>
                <a:gd name="T19" fmla="*/ 25 h 60"/>
                <a:gd name="T20" fmla="*/ 0 w 60"/>
                <a:gd name="T21" fmla="*/ 18 h 60"/>
                <a:gd name="T22" fmla="*/ 1 w 60"/>
                <a:gd name="T23" fmla="*/ 10 h 60"/>
                <a:gd name="T24" fmla="*/ 6 w 60"/>
                <a:gd name="T25" fmla="*/ 4 h 60"/>
                <a:gd name="T26" fmla="*/ 12 w 60"/>
                <a:gd name="T27" fmla="*/ 0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0"/>
                <a:gd name="T43" fmla="*/ 0 h 60"/>
                <a:gd name="T44" fmla="*/ 60 w 60"/>
                <a:gd name="T45" fmla="*/ 60 h 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0" h="60">
                  <a:moveTo>
                    <a:pt x="24" y="0"/>
                  </a:moveTo>
                  <a:lnTo>
                    <a:pt x="40" y="2"/>
                  </a:lnTo>
                  <a:lnTo>
                    <a:pt x="55" y="11"/>
                  </a:lnTo>
                  <a:lnTo>
                    <a:pt x="60" y="24"/>
                  </a:lnTo>
                  <a:lnTo>
                    <a:pt x="60" y="40"/>
                  </a:lnTo>
                  <a:lnTo>
                    <a:pt x="55" y="51"/>
                  </a:lnTo>
                  <a:lnTo>
                    <a:pt x="44" y="58"/>
                  </a:lnTo>
                  <a:lnTo>
                    <a:pt x="33" y="60"/>
                  </a:lnTo>
                  <a:lnTo>
                    <a:pt x="20" y="58"/>
                  </a:lnTo>
                  <a:lnTo>
                    <a:pt x="8" y="49"/>
                  </a:lnTo>
                  <a:lnTo>
                    <a:pt x="0" y="36"/>
                  </a:lnTo>
                  <a:lnTo>
                    <a:pt x="2" y="20"/>
                  </a:lnTo>
                  <a:lnTo>
                    <a:pt x="11" y="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45" name="Freeform 46"/>
            <p:cNvSpPr>
              <a:spLocks/>
            </p:cNvSpPr>
            <p:nvPr/>
          </p:nvSpPr>
          <p:spPr bwMode="auto">
            <a:xfrm>
              <a:off x="1724" y="2221"/>
              <a:ext cx="18" cy="18"/>
            </a:xfrm>
            <a:custGeom>
              <a:avLst/>
              <a:gdLst>
                <a:gd name="T0" fmla="*/ 9 w 36"/>
                <a:gd name="T1" fmla="*/ 0 h 36"/>
                <a:gd name="T2" fmla="*/ 13 w 36"/>
                <a:gd name="T3" fmla="*/ 1 h 36"/>
                <a:gd name="T4" fmla="*/ 15 w 36"/>
                <a:gd name="T5" fmla="*/ 2 h 36"/>
                <a:gd name="T6" fmla="*/ 18 w 36"/>
                <a:gd name="T7" fmla="*/ 5 h 36"/>
                <a:gd name="T8" fmla="*/ 18 w 36"/>
                <a:gd name="T9" fmla="*/ 9 h 36"/>
                <a:gd name="T10" fmla="*/ 17 w 36"/>
                <a:gd name="T11" fmla="*/ 14 h 36"/>
                <a:gd name="T12" fmla="*/ 14 w 36"/>
                <a:gd name="T13" fmla="*/ 16 h 36"/>
                <a:gd name="T14" fmla="*/ 12 w 36"/>
                <a:gd name="T15" fmla="*/ 18 h 36"/>
                <a:gd name="T16" fmla="*/ 6 w 36"/>
                <a:gd name="T17" fmla="*/ 18 h 36"/>
                <a:gd name="T18" fmla="*/ 3 w 36"/>
                <a:gd name="T19" fmla="*/ 16 h 36"/>
                <a:gd name="T20" fmla="*/ 2 w 36"/>
                <a:gd name="T21" fmla="*/ 14 h 36"/>
                <a:gd name="T22" fmla="*/ 0 w 36"/>
                <a:gd name="T23" fmla="*/ 11 h 36"/>
                <a:gd name="T24" fmla="*/ 0 w 36"/>
                <a:gd name="T25" fmla="*/ 6 h 36"/>
                <a:gd name="T26" fmla="*/ 2 w 36"/>
                <a:gd name="T27" fmla="*/ 3 h 36"/>
                <a:gd name="T28" fmla="*/ 3 w 36"/>
                <a:gd name="T29" fmla="*/ 1 h 36"/>
                <a:gd name="T30" fmla="*/ 9 w 36"/>
                <a:gd name="T31" fmla="*/ 0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"/>
                <a:gd name="T49" fmla="*/ 0 h 36"/>
                <a:gd name="T50" fmla="*/ 36 w 36"/>
                <a:gd name="T51" fmla="*/ 36 h 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" h="36">
                  <a:moveTo>
                    <a:pt x="18" y="0"/>
                  </a:moveTo>
                  <a:lnTo>
                    <a:pt x="26" y="1"/>
                  </a:lnTo>
                  <a:lnTo>
                    <a:pt x="31" y="5"/>
                  </a:lnTo>
                  <a:lnTo>
                    <a:pt x="35" y="10"/>
                  </a:lnTo>
                  <a:lnTo>
                    <a:pt x="36" y="18"/>
                  </a:lnTo>
                  <a:lnTo>
                    <a:pt x="33" y="29"/>
                  </a:lnTo>
                  <a:lnTo>
                    <a:pt x="29" y="32"/>
                  </a:lnTo>
                  <a:lnTo>
                    <a:pt x="24" y="36"/>
                  </a:lnTo>
                  <a:lnTo>
                    <a:pt x="13" y="36"/>
                  </a:lnTo>
                  <a:lnTo>
                    <a:pt x="7" y="32"/>
                  </a:lnTo>
                  <a:lnTo>
                    <a:pt x="4" y="29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4" y="7"/>
                  </a:lnTo>
                  <a:lnTo>
                    <a:pt x="7" y="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46" name="Freeform 47"/>
            <p:cNvSpPr>
              <a:spLocks/>
            </p:cNvSpPr>
            <p:nvPr/>
          </p:nvSpPr>
          <p:spPr bwMode="auto">
            <a:xfrm>
              <a:off x="1710" y="2210"/>
              <a:ext cx="12" cy="12"/>
            </a:xfrm>
            <a:custGeom>
              <a:avLst/>
              <a:gdLst>
                <a:gd name="T0" fmla="*/ 6 w 24"/>
                <a:gd name="T1" fmla="*/ 0 h 23"/>
                <a:gd name="T2" fmla="*/ 8 w 24"/>
                <a:gd name="T3" fmla="*/ 1 h 23"/>
                <a:gd name="T4" fmla="*/ 10 w 24"/>
                <a:gd name="T5" fmla="*/ 2 h 23"/>
                <a:gd name="T6" fmla="*/ 12 w 24"/>
                <a:gd name="T7" fmla="*/ 6 h 23"/>
                <a:gd name="T8" fmla="*/ 11 w 24"/>
                <a:gd name="T9" fmla="*/ 8 h 23"/>
                <a:gd name="T10" fmla="*/ 10 w 24"/>
                <a:gd name="T11" fmla="*/ 10 h 23"/>
                <a:gd name="T12" fmla="*/ 8 w 24"/>
                <a:gd name="T13" fmla="*/ 11 h 23"/>
                <a:gd name="T14" fmla="*/ 6 w 24"/>
                <a:gd name="T15" fmla="*/ 12 h 23"/>
                <a:gd name="T16" fmla="*/ 2 w 24"/>
                <a:gd name="T17" fmla="*/ 10 h 23"/>
                <a:gd name="T18" fmla="*/ 1 w 24"/>
                <a:gd name="T19" fmla="*/ 8 h 23"/>
                <a:gd name="T20" fmla="*/ 0 w 24"/>
                <a:gd name="T21" fmla="*/ 6 h 23"/>
                <a:gd name="T22" fmla="*/ 2 w 24"/>
                <a:gd name="T23" fmla="*/ 2 h 23"/>
                <a:gd name="T24" fmla="*/ 6 w 24"/>
                <a:gd name="T25" fmla="*/ 0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23"/>
                <a:gd name="T41" fmla="*/ 24 w 24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23">
                  <a:moveTo>
                    <a:pt x="11" y="0"/>
                  </a:moveTo>
                  <a:lnTo>
                    <a:pt x="16" y="2"/>
                  </a:lnTo>
                  <a:lnTo>
                    <a:pt x="20" y="3"/>
                  </a:lnTo>
                  <a:lnTo>
                    <a:pt x="24" y="11"/>
                  </a:lnTo>
                  <a:lnTo>
                    <a:pt x="22" y="16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1" y="23"/>
                  </a:lnTo>
                  <a:lnTo>
                    <a:pt x="4" y="20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4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47" name="Freeform 48"/>
            <p:cNvSpPr>
              <a:spLocks/>
            </p:cNvSpPr>
            <p:nvPr/>
          </p:nvSpPr>
          <p:spPr bwMode="auto">
            <a:xfrm>
              <a:off x="1738" y="2245"/>
              <a:ext cx="21" cy="22"/>
            </a:xfrm>
            <a:custGeom>
              <a:avLst/>
              <a:gdLst>
                <a:gd name="T0" fmla="*/ 11 w 44"/>
                <a:gd name="T1" fmla="*/ 0 h 43"/>
                <a:gd name="T2" fmla="*/ 14 w 44"/>
                <a:gd name="T3" fmla="*/ 1 h 43"/>
                <a:gd name="T4" fmla="*/ 17 w 44"/>
                <a:gd name="T5" fmla="*/ 2 h 43"/>
                <a:gd name="T6" fmla="*/ 19 w 44"/>
                <a:gd name="T7" fmla="*/ 5 h 43"/>
                <a:gd name="T8" fmla="*/ 20 w 44"/>
                <a:gd name="T9" fmla="*/ 7 h 43"/>
                <a:gd name="T10" fmla="*/ 21 w 44"/>
                <a:gd name="T11" fmla="*/ 11 h 43"/>
                <a:gd name="T12" fmla="*/ 20 w 44"/>
                <a:gd name="T13" fmla="*/ 15 h 43"/>
                <a:gd name="T14" fmla="*/ 19 w 44"/>
                <a:gd name="T15" fmla="*/ 17 h 43"/>
                <a:gd name="T16" fmla="*/ 17 w 44"/>
                <a:gd name="T17" fmla="*/ 20 h 43"/>
                <a:gd name="T18" fmla="*/ 14 w 44"/>
                <a:gd name="T19" fmla="*/ 21 h 43"/>
                <a:gd name="T20" fmla="*/ 11 w 44"/>
                <a:gd name="T21" fmla="*/ 22 h 43"/>
                <a:gd name="T22" fmla="*/ 7 w 44"/>
                <a:gd name="T23" fmla="*/ 21 h 43"/>
                <a:gd name="T24" fmla="*/ 4 w 44"/>
                <a:gd name="T25" fmla="*/ 20 h 43"/>
                <a:gd name="T26" fmla="*/ 2 w 44"/>
                <a:gd name="T27" fmla="*/ 17 h 43"/>
                <a:gd name="T28" fmla="*/ 1 w 44"/>
                <a:gd name="T29" fmla="*/ 15 h 43"/>
                <a:gd name="T30" fmla="*/ 0 w 44"/>
                <a:gd name="T31" fmla="*/ 11 h 43"/>
                <a:gd name="T32" fmla="*/ 1 w 44"/>
                <a:gd name="T33" fmla="*/ 7 h 43"/>
                <a:gd name="T34" fmla="*/ 2 w 44"/>
                <a:gd name="T35" fmla="*/ 5 h 43"/>
                <a:gd name="T36" fmla="*/ 4 w 44"/>
                <a:gd name="T37" fmla="*/ 2 h 43"/>
                <a:gd name="T38" fmla="*/ 7 w 44"/>
                <a:gd name="T39" fmla="*/ 1 h 43"/>
                <a:gd name="T40" fmla="*/ 11 w 44"/>
                <a:gd name="T41" fmla="*/ 0 h 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43"/>
                <a:gd name="T65" fmla="*/ 44 w 44"/>
                <a:gd name="T66" fmla="*/ 43 h 4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43">
                  <a:moveTo>
                    <a:pt x="22" y="0"/>
                  </a:moveTo>
                  <a:lnTo>
                    <a:pt x="29" y="2"/>
                  </a:lnTo>
                  <a:lnTo>
                    <a:pt x="35" y="3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4" y="22"/>
                  </a:lnTo>
                  <a:lnTo>
                    <a:pt x="42" y="29"/>
                  </a:lnTo>
                  <a:lnTo>
                    <a:pt x="40" y="34"/>
                  </a:lnTo>
                  <a:lnTo>
                    <a:pt x="35" y="40"/>
                  </a:lnTo>
                  <a:lnTo>
                    <a:pt x="29" y="41"/>
                  </a:lnTo>
                  <a:lnTo>
                    <a:pt x="22" y="43"/>
                  </a:lnTo>
                  <a:lnTo>
                    <a:pt x="15" y="41"/>
                  </a:lnTo>
                  <a:lnTo>
                    <a:pt x="9" y="40"/>
                  </a:lnTo>
                  <a:lnTo>
                    <a:pt x="4" y="34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4" y="9"/>
                  </a:lnTo>
                  <a:lnTo>
                    <a:pt x="9" y="3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48" name="Freeform 49"/>
            <p:cNvSpPr>
              <a:spLocks/>
            </p:cNvSpPr>
            <p:nvPr/>
          </p:nvSpPr>
          <p:spPr bwMode="auto">
            <a:xfrm>
              <a:off x="1740" y="2277"/>
              <a:ext cx="27" cy="26"/>
            </a:xfrm>
            <a:custGeom>
              <a:avLst/>
              <a:gdLst>
                <a:gd name="T0" fmla="*/ 13 w 52"/>
                <a:gd name="T1" fmla="*/ 0 h 53"/>
                <a:gd name="T2" fmla="*/ 18 w 52"/>
                <a:gd name="T3" fmla="*/ 1 h 53"/>
                <a:gd name="T4" fmla="*/ 22 w 52"/>
                <a:gd name="T5" fmla="*/ 3 h 53"/>
                <a:gd name="T6" fmla="*/ 24 w 52"/>
                <a:gd name="T7" fmla="*/ 5 h 53"/>
                <a:gd name="T8" fmla="*/ 26 w 52"/>
                <a:gd name="T9" fmla="*/ 9 h 53"/>
                <a:gd name="T10" fmla="*/ 27 w 52"/>
                <a:gd name="T11" fmla="*/ 14 h 53"/>
                <a:gd name="T12" fmla="*/ 26 w 52"/>
                <a:gd name="T13" fmla="*/ 18 h 53"/>
                <a:gd name="T14" fmla="*/ 24 w 52"/>
                <a:gd name="T15" fmla="*/ 21 h 53"/>
                <a:gd name="T16" fmla="*/ 21 w 52"/>
                <a:gd name="T17" fmla="*/ 23 h 53"/>
                <a:gd name="T18" fmla="*/ 18 w 52"/>
                <a:gd name="T19" fmla="*/ 25 h 53"/>
                <a:gd name="T20" fmla="*/ 13 w 52"/>
                <a:gd name="T21" fmla="*/ 26 h 53"/>
                <a:gd name="T22" fmla="*/ 9 w 52"/>
                <a:gd name="T23" fmla="*/ 25 h 53"/>
                <a:gd name="T24" fmla="*/ 7 w 52"/>
                <a:gd name="T25" fmla="*/ 24 h 53"/>
                <a:gd name="T26" fmla="*/ 4 w 52"/>
                <a:gd name="T27" fmla="*/ 23 h 53"/>
                <a:gd name="T28" fmla="*/ 2 w 52"/>
                <a:gd name="T29" fmla="*/ 20 h 53"/>
                <a:gd name="T30" fmla="*/ 0 w 52"/>
                <a:gd name="T31" fmla="*/ 16 h 53"/>
                <a:gd name="T32" fmla="*/ 0 w 52"/>
                <a:gd name="T33" fmla="*/ 10 h 53"/>
                <a:gd name="T34" fmla="*/ 4 w 52"/>
                <a:gd name="T35" fmla="*/ 4 h 53"/>
                <a:gd name="T36" fmla="*/ 7 w 52"/>
                <a:gd name="T37" fmla="*/ 2 h 53"/>
                <a:gd name="T38" fmla="*/ 9 w 52"/>
                <a:gd name="T39" fmla="*/ 1 h 53"/>
                <a:gd name="T40" fmla="*/ 13 w 52"/>
                <a:gd name="T41" fmla="*/ 0 h 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2"/>
                <a:gd name="T64" fmla="*/ 0 h 53"/>
                <a:gd name="T65" fmla="*/ 52 w 52"/>
                <a:gd name="T66" fmla="*/ 53 h 5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2" h="53">
                  <a:moveTo>
                    <a:pt x="25" y="0"/>
                  </a:moveTo>
                  <a:lnTo>
                    <a:pt x="34" y="2"/>
                  </a:lnTo>
                  <a:lnTo>
                    <a:pt x="42" y="6"/>
                  </a:lnTo>
                  <a:lnTo>
                    <a:pt x="47" y="11"/>
                  </a:lnTo>
                  <a:lnTo>
                    <a:pt x="51" y="18"/>
                  </a:lnTo>
                  <a:lnTo>
                    <a:pt x="52" y="28"/>
                  </a:lnTo>
                  <a:lnTo>
                    <a:pt x="51" y="37"/>
                  </a:lnTo>
                  <a:lnTo>
                    <a:pt x="47" y="42"/>
                  </a:lnTo>
                  <a:lnTo>
                    <a:pt x="40" y="47"/>
                  </a:lnTo>
                  <a:lnTo>
                    <a:pt x="34" y="51"/>
                  </a:lnTo>
                  <a:lnTo>
                    <a:pt x="25" y="53"/>
                  </a:lnTo>
                  <a:lnTo>
                    <a:pt x="18" y="51"/>
                  </a:lnTo>
                  <a:lnTo>
                    <a:pt x="13" y="49"/>
                  </a:lnTo>
                  <a:lnTo>
                    <a:pt x="7" y="46"/>
                  </a:lnTo>
                  <a:lnTo>
                    <a:pt x="3" y="40"/>
                  </a:lnTo>
                  <a:lnTo>
                    <a:pt x="0" y="33"/>
                  </a:lnTo>
                  <a:lnTo>
                    <a:pt x="0" y="20"/>
                  </a:lnTo>
                  <a:lnTo>
                    <a:pt x="7" y="9"/>
                  </a:lnTo>
                  <a:lnTo>
                    <a:pt x="13" y="4"/>
                  </a:lnTo>
                  <a:lnTo>
                    <a:pt x="18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49" name="Freeform 50"/>
            <p:cNvSpPr>
              <a:spLocks/>
            </p:cNvSpPr>
            <p:nvPr/>
          </p:nvSpPr>
          <p:spPr bwMode="auto">
            <a:xfrm>
              <a:off x="1723" y="2310"/>
              <a:ext cx="31" cy="31"/>
            </a:xfrm>
            <a:custGeom>
              <a:avLst/>
              <a:gdLst>
                <a:gd name="T0" fmla="*/ 16 w 62"/>
                <a:gd name="T1" fmla="*/ 0 h 62"/>
                <a:gd name="T2" fmla="*/ 23 w 62"/>
                <a:gd name="T3" fmla="*/ 2 h 62"/>
                <a:gd name="T4" fmla="*/ 29 w 62"/>
                <a:gd name="T5" fmla="*/ 9 h 62"/>
                <a:gd name="T6" fmla="*/ 31 w 62"/>
                <a:gd name="T7" fmla="*/ 16 h 62"/>
                <a:gd name="T8" fmla="*/ 29 w 62"/>
                <a:gd name="T9" fmla="*/ 23 h 62"/>
                <a:gd name="T10" fmla="*/ 23 w 62"/>
                <a:gd name="T11" fmla="*/ 30 h 62"/>
                <a:gd name="T12" fmla="*/ 16 w 62"/>
                <a:gd name="T13" fmla="*/ 31 h 62"/>
                <a:gd name="T14" fmla="*/ 9 w 62"/>
                <a:gd name="T15" fmla="*/ 30 h 62"/>
                <a:gd name="T16" fmla="*/ 2 w 62"/>
                <a:gd name="T17" fmla="*/ 23 h 62"/>
                <a:gd name="T18" fmla="*/ 0 w 62"/>
                <a:gd name="T19" fmla="*/ 16 h 62"/>
                <a:gd name="T20" fmla="*/ 2 w 62"/>
                <a:gd name="T21" fmla="*/ 9 h 62"/>
                <a:gd name="T22" fmla="*/ 9 w 62"/>
                <a:gd name="T23" fmla="*/ 2 h 62"/>
                <a:gd name="T24" fmla="*/ 16 w 62"/>
                <a:gd name="T25" fmla="*/ 0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2"/>
                <a:gd name="T40" fmla="*/ 0 h 62"/>
                <a:gd name="T41" fmla="*/ 62 w 62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2" h="62">
                  <a:moveTo>
                    <a:pt x="31" y="0"/>
                  </a:moveTo>
                  <a:lnTo>
                    <a:pt x="46" y="4"/>
                  </a:lnTo>
                  <a:lnTo>
                    <a:pt x="58" y="17"/>
                  </a:lnTo>
                  <a:lnTo>
                    <a:pt x="62" y="31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31" y="62"/>
                  </a:lnTo>
                  <a:lnTo>
                    <a:pt x="17" y="59"/>
                  </a:lnTo>
                  <a:lnTo>
                    <a:pt x="4" y="46"/>
                  </a:lnTo>
                  <a:lnTo>
                    <a:pt x="0" y="31"/>
                  </a:lnTo>
                  <a:lnTo>
                    <a:pt x="4" y="17"/>
                  </a:lnTo>
                  <a:lnTo>
                    <a:pt x="17" y="4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50" name="Freeform 51"/>
            <p:cNvSpPr>
              <a:spLocks/>
            </p:cNvSpPr>
            <p:nvPr/>
          </p:nvSpPr>
          <p:spPr bwMode="auto">
            <a:xfrm>
              <a:off x="1617" y="2221"/>
              <a:ext cx="19" cy="18"/>
            </a:xfrm>
            <a:custGeom>
              <a:avLst/>
              <a:gdLst>
                <a:gd name="T0" fmla="*/ 8 w 38"/>
                <a:gd name="T1" fmla="*/ 0 h 36"/>
                <a:gd name="T2" fmla="*/ 11 w 38"/>
                <a:gd name="T3" fmla="*/ 0 h 36"/>
                <a:gd name="T4" fmla="*/ 13 w 38"/>
                <a:gd name="T5" fmla="*/ 1 h 36"/>
                <a:gd name="T6" fmla="*/ 17 w 38"/>
                <a:gd name="T7" fmla="*/ 2 h 36"/>
                <a:gd name="T8" fmla="*/ 18 w 38"/>
                <a:gd name="T9" fmla="*/ 5 h 36"/>
                <a:gd name="T10" fmla="*/ 19 w 38"/>
                <a:gd name="T11" fmla="*/ 8 h 36"/>
                <a:gd name="T12" fmla="*/ 19 w 38"/>
                <a:gd name="T13" fmla="*/ 10 h 36"/>
                <a:gd name="T14" fmla="*/ 18 w 38"/>
                <a:gd name="T15" fmla="*/ 13 h 36"/>
                <a:gd name="T16" fmla="*/ 17 w 38"/>
                <a:gd name="T17" fmla="*/ 15 h 36"/>
                <a:gd name="T18" fmla="*/ 13 w 38"/>
                <a:gd name="T19" fmla="*/ 17 h 36"/>
                <a:gd name="T20" fmla="*/ 11 w 38"/>
                <a:gd name="T21" fmla="*/ 18 h 36"/>
                <a:gd name="T22" fmla="*/ 8 w 38"/>
                <a:gd name="T23" fmla="*/ 18 h 36"/>
                <a:gd name="T24" fmla="*/ 5 w 38"/>
                <a:gd name="T25" fmla="*/ 16 h 36"/>
                <a:gd name="T26" fmla="*/ 3 w 38"/>
                <a:gd name="T27" fmla="*/ 15 h 36"/>
                <a:gd name="T28" fmla="*/ 1 w 38"/>
                <a:gd name="T29" fmla="*/ 12 h 36"/>
                <a:gd name="T30" fmla="*/ 0 w 38"/>
                <a:gd name="T31" fmla="*/ 10 h 36"/>
                <a:gd name="T32" fmla="*/ 0 w 38"/>
                <a:gd name="T33" fmla="*/ 7 h 36"/>
                <a:gd name="T34" fmla="*/ 2 w 38"/>
                <a:gd name="T35" fmla="*/ 5 h 36"/>
                <a:gd name="T36" fmla="*/ 3 w 38"/>
                <a:gd name="T37" fmla="*/ 2 h 36"/>
                <a:gd name="T38" fmla="*/ 5 w 38"/>
                <a:gd name="T39" fmla="*/ 1 h 36"/>
                <a:gd name="T40" fmla="*/ 8 w 38"/>
                <a:gd name="T41" fmla="*/ 0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8"/>
                <a:gd name="T64" fmla="*/ 0 h 36"/>
                <a:gd name="T65" fmla="*/ 38 w 38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8" h="36">
                  <a:moveTo>
                    <a:pt x="16" y="0"/>
                  </a:moveTo>
                  <a:lnTo>
                    <a:pt x="22" y="0"/>
                  </a:lnTo>
                  <a:lnTo>
                    <a:pt x="27" y="1"/>
                  </a:lnTo>
                  <a:lnTo>
                    <a:pt x="33" y="5"/>
                  </a:lnTo>
                  <a:lnTo>
                    <a:pt x="36" y="10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5" y="27"/>
                  </a:lnTo>
                  <a:lnTo>
                    <a:pt x="33" y="30"/>
                  </a:lnTo>
                  <a:lnTo>
                    <a:pt x="27" y="34"/>
                  </a:lnTo>
                  <a:lnTo>
                    <a:pt x="22" y="36"/>
                  </a:lnTo>
                  <a:lnTo>
                    <a:pt x="16" y="36"/>
                  </a:lnTo>
                  <a:lnTo>
                    <a:pt x="11" y="32"/>
                  </a:lnTo>
                  <a:lnTo>
                    <a:pt x="6" y="30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4" y="9"/>
                  </a:lnTo>
                  <a:lnTo>
                    <a:pt x="6" y="5"/>
                  </a:lnTo>
                  <a:lnTo>
                    <a:pt x="11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51" name="Freeform 52"/>
            <p:cNvSpPr>
              <a:spLocks/>
            </p:cNvSpPr>
            <p:nvPr/>
          </p:nvSpPr>
          <p:spPr bwMode="auto">
            <a:xfrm>
              <a:off x="1627" y="2203"/>
              <a:ext cx="11" cy="12"/>
            </a:xfrm>
            <a:custGeom>
              <a:avLst/>
              <a:gdLst>
                <a:gd name="T0" fmla="*/ 5 w 22"/>
                <a:gd name="T1" fmla="*/ 0 h 24"/>
                <a:gd name="T2" fmla="*/ 7 w 22"/>
                <a:gd name="T3" fmla="*/ 0 h 24"/>
                <a:gd name="T4" fmla="*/ 11 w 22"/>
                <a:gd name="T5" fmla="*/ 3 h 24"/>
                <a:gd name="T6" fmla="*/ 11 w 22"/>
                <a:gd name="T7" fmla="*/ 9 h 24"/>
                <a:gd name="T8" fmla="*/ 10 w 22"/>
                <a:gd name="T9" fmla="*/ 10 h 24"/>
                <a:gd name="T10" fmla="*/ 6 w 22"/>
                <a:gd name="T11" fmla="*/ 12 h 24"/>
                <a:gd name="T12" fmla="*/ 3 w 22"/>
                <a:gd name="T13" fmla="*/ 11 h 24"/>
                <a:gd name="T14" fmla="*/ 2 w 22"/>
                <a:gd name="T15" fmla="*/ 10 h 24"/>
                <a:gd name="T16" fmla="*/ 0 w 22"/>
                <a:gd name="T17" fmla="*/ 9 h 24"/>
                <a:gd name="T18" fmla="*/ 0 w 22"/>
                <a:gd name="T19" fmla="*/ 3 h 24"/>
                <a:gd name="T20" fmla="*/ 1 w 22"/>
                <a:gd name="T21" fmla="*/ 2 h 24"/>
                <a:gd name="T22" fmla="*/ 5 w 22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2"/>
                <a:gd name="T37" fmla="*/ 0 h 24"/>
                <a:gd name="T38" fmla="*/ 22 w 22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2" h="24">
                  <a:moveTo>
                    <a:pt x="9" y="0"/>
                  </a:moveTo>
                  <a:lnTo>
                    <a:pt x="15" y="0"/>
                  </a:lnTo>
                  <a:lnTo>
                    <a:pt x="22" y="7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3" y="24"/>
                  </a:lnTo>
                  <a:lnTo>
                    <a:pt x="7" y="22"/>
                  </a:lnTo>
                  <a:lnTo>
                    <a:pt x="4" y="20"/>
                  </a:lnTo>
                  <a:lnTo>
                    <a:pt x="0" y="17"/>
                  </a:lnTo>
                  <a:lnTo>
                    <a:pt x="0" y="7"/>
                  </a:lnTo>
                  <a:lnTo>
                    <a:pt x="2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52" name="Freeform 53"/>
            <p:cNvSpPr>
              <a:spLocks/>
            </p:cNvSpPr>
            <p:nvPr/>
          </p:nvSpPr>
          <p:spPr bwMode="auto">
            <a:xfrm>
              <a:off x="1600" y="2244"/>
              <a:ext cx="22" cy="22"/>
            </a:xfrm>
            <a:custGeom>
              <a:avLst/>
              <a:gdLst>
                <a:gd name="T0" fmla="*/ 12 w 43"/>
                <a:gd name="T1" fmla="*/ 0 h 43"/>
                <a:gd name="T2" fmla="*/ 17 w 43"/>
                <a:gd name="T3" fmla="*/ 2 h 43"/>
                <a:gd name="T4" fmla="*/ 21 w 43"/>
                <a:gd name="T5" fmla="*/ 7 h 43"/>
                <a:gd name="T6" fmla="*/ 22 w 43"/>
                <a:gd name="T7" fmla="*/ 12 h 43"/>
                <a:gd name="T8" fmla="*/ 20 w 43"/>
                <a:gd name="T9" fmla="*/ 17 h 43"/>
                <a:gd name="T10" fmla="*/ 16 w 43"/>
                <a:gd name="T11" fmla="*/ 21 h 43"/>
                <a:gd name="T12" fmla="*/ 10 w 43"/>
                <a:gd name="T13" fmla="*/ 22 h 43"/>
                <a:gd name="T14" fmla="*/ 5 w 43"/>
                <a:gd name="T15" fmla="*/ 20 h 43"/>
                <a:gd name="T16" fmla="*/ 1 w 43"/>
                <a:gd name="T17" fmla="*/ 16 h 43"/>
                <a:gd name="T18" fmla="*/ 0 w 43"/>
                <a:gd name="T19" fmla="*/ 10 h 43"/>
                <a:gd name="T20" fmla="*/ 2 w 43"/>
                <a:gd name="T21" fmla="*/ 5 h 43"/>
                <a:gd name="T22" fmla="*/ 6 w 43"/>
                <a:gd name="T23" fmla="*/ 1 h 43"/>
                <a:gd name="T24" fmla="*/ 12 w 43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43"/>
                <a:gd name="T41" fmla="*/ 43 w 43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43">
                  <a:moveTo>
                    <a:pt x="23" y="0"/>
                  </a:moveTo>
                  <a:lnTo>
                    <a:pt x="34" y="4"/>
                  </a:lnTo>
                  <a:lnTo>
                    <a:pt x="41" y="13"/>
                  </a:lnTo>
                  <a:lnTo>
                    <a:pt x="43" y="24"/>
                  </a:lnTo>
                  <a:lnTo>
                    <a:pt x="40" y="34"/>
                  </a:lnTo>
                  <a:lnTo>
                    <a:pt x="31" y="42"/>
                  </a:lnTo>
                  <a:lnTo>
                    <a:pt x="20" y="43"/>
                  </a:lnTo>
                  <a:lnTo>
                    <a:pt x="9" y="40"/>
                  </a:lnTo>
                  <a:lnTo>
                    <a:pt x="2" y="31"/>
                  </a:lnTo>
                  <a:lnTo>
                    <a:pt x="0" y="20"/>
                  </a:lnTo>
                  <a:lnTo>
                    <a:pt x="3" y="9"/>
                  </a:lnTo>
                  <a:lnTo>
                    <a:pt x="12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53" name="Freeform 54"/>
            <p:cNvSpPr>
              <a:spLocks/>
            </p:cNvSpPr>
            <p:nvPr/>
          </p:nvSpPr>
          <p:spPr bwMode="auto">
            <a:xfrm>
              <a:off x="1569" y="2261"/>
              <a:ext cx="26" cy="27"/>
            </a:xfrm>
            <a:custGeom>
              <a:avLst/>
              <a:gdLst>
                <a:gd name="T0" fmla="*/ 13 w 53"/>
                <a:gd name="T1" fmla="*/ 0 h 53"/>
                <a:gd name="T2" fmla="*/ 20 w 53"/>
                <a:gd name="T3" fmla="*/ 2 h 53"/>
                <a:gd name="T4" fmla="*/ 24 w 53"/>
                <a:gd name="T5" fmla="*/ 8 h 53"/>
                <a:gd name="T6" fmla="*/ 26 w 53"/>
                <a:gd name="T7" fmla="*/ 14 h 53"/>
                <a:gd name="T8" fmla="*/ 24 w 53"/>
                <a:gd name="T9" fmla="*/ 20 h 53"/>
                <a:gd name="T10" fmla="*/ 19 w 53"/>
                <a:gd name="T11" fmla="*/ 25 h 53"/>
                <a:gd name="T12" fmla="*/ 12 w 53"/>
                <a:gd name="T13" fmla="*/ 27 h 53"/>
                <a:gd name="T14" fmla="*/ 5 w 53"/>
                <a:gd name="T15" fmla="*/ 25 h 53"/>
                <a:gd name="T16" fmla="*/ 1 w 53"/>
                <a:gd name="T17" fmla="*/ 20 h 53"/>
                <a:gd name="T18" fmla="*/ 0 w 53"/>
                <a:gd name="T19" fmla="*/ 13 h 53"/>
                <a:gd name="T20" fmla="*/ 2 w 53"/>
                <a:gd name="T21" fmla="*/ 7 h 53"/>
                <a:gd name="T22" fmla="*/ 7 w 53"/>
                <a:gd name="T23" fmla="*/ 2 h 53"/>
                <a:gd name="T24" fmla="*/ 13 w 53"/>
                <a:gd name="T25" fmla="*/ 0 h 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53"/>
                <a:gd name="T41" fmla="*/ 53 w 53"/>
                <a:gd name="T42" fmla="*/ 53 h 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53">
                  <a:moveTo>
                    <a:pt x="27" y="0"/>
                  </a:moveTo>
                  <a:lnTo>
                    <a:pt x="40" y="4"/>
                  </a:lnTo>
                  <a:lnTo>
                    <a:pt x="49" y="15"/>
                  </a:lnTo>
                  <a:lnTo>
                    <a:pt x="53" y="28"/>
                  </a:lnTo>
                  <a:lnTo>
                    <a:pt x="49" y="40"/>
                  </a:lnTo>
                  <a:lnTo>
                    <a:pt x="38" y="49"/>
                  </a:lnTo>
                  <a:lnTo>
                    <a:pt x="24" y="53"/>
                  </a:lnTo>
                  <a:lnTo>
                    <a:pt x="11" y="49"/>
                  </a:lnTo>
                  <a:lnTo>
                    <a:pt x="2" y="39"/>
                  </a:lnTo>
                  <a:lnTo>
                    <a:pt x="0" y="26"/>
                  </a:lnTo>
                  <a:lnTo>
                    <a:pt x="4" y="13"/>
                  </a:lnTo>
                  <a:lnTo>
                    <a:pt x="15" y="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54" name="Freeform 55"/>
            <p:cNvSpPr>
              <a:spLocks/>
            </p:cNvSpPr>
            <p:nvPr/>
          </p:nvSpPr>
          <p:spPr bwMode="auto">
            <a:xfrm>
              <a:off x="1528" y="2261"/>
              <a:ext cx="30" cy="31"/>
            </a:xfrm>
            <a:custGeom>
              <a:avLst/>
              <a:gdLst>
                <a:gd name="T0" fmla="*/ 15 w 60"/>
                <a:gd name="T1" fmla="*/ 0 h 62"/>
                <a:gd name="T2" fmla="*/ 20 w 60"/>
                <a:gd name="T3" fmla="*/ 1 h 62"/>
                <a:gd name="T4" fmla="*/ 26 w 60"/>
                <a:gd name="T5" fmla="*/ 4 h 62"/>
                <a:gd name="T6" fmla="*/ 29 w 60"/>
                <a:gd name="T7" fmla="*/ 10 h 62"/>
                <a:gd name="T8" fmla="*/ 30 w 60"/>
                <a:gd name="T9" fmla="*/ 17 h 62"/>
                <a:gd name="T10" fmla="*/ 29 w 60"/>
                <a:gd name="T11" fmla="*/ 24 h 62"/>
                <a:gd name="T12" fmla="*/ 22 w 60"/>
                <a:gd name="T13" fmla="*/ 30 h 62"/>
                <a:gd name="T14" fmla="*/ 17 w 60"/>
                <a:gd name="T15" fmla="*/ 31 h 62"/>
                <a:gd name="T16" fmla="*/ 10 w 60"/>
                <a:gd name="T17" fmla="*/ 30 h 62"/>
                <a:gd name="T18" fmla="*/ 6 w 60"/>
                <a:gd name="T19" fmla="*/ 28 h 62"/>
                <a:gd name="T20" fmla="*/ 2 w 60"/>
                <a:gd name="T21" fmla="*/ 22 h 62"/>
                <a:gd name="T22" fmla="*/ 0 w 60"/>
                <a:gd name="T23" fmla="*/ 17 h 62"/>
                <a:gd name="T24" fmla="*/ 1 w 60"/>
                <a:gd name="T25" fmla="*/ 11 h 62"/>
                <a:gd name="T26" fmla="*/ 4 w 60"/>
                <a:gd name="T27" fmla="*/ 6 h 62"/>
                <a:gd name="T28" fmla="*/ 10 w 60"/>
                <a:gd name="T29" fmla="*/ 2 h 62"/>
                <a:gd name="T30" fmla="*/ 15 w 60"/>
                <a:gd name="T31" fmla="*/ 0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0"/>
                <a:gd name="T49" fmla="*/ 0 h 62"/>
                <a:gd name="T50" fmla="*/ 60 w 60"/>
                <a:gd name="T51" fmla="*/ 62 h 6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0" h="62">
                  <a:moveTo>
                    <a:pt x="29" y="0"/>
                  </a:moveTo>
                  <a:lnTo>
                    <a:pt x="40" y="2"/>
                  </a:lnTo>
                  <a:lnTo>
                    <a:pt x="51" y="8"/>
                  </a:lnTo>
                  <a:lnTo>
                    <a:pt x="58" y="19"/>
                  </a:lnTo>
                  <a:lnTo>
                    <a:pt x="60" y="33"/>
                  </a:lnTo>
                  <a:lnTo>
                    <a:pt x="57" y="48"/>
                  </a:lnTo>
                  <a:lnTo>
                    <a:pt x="44" y="59"/>
                  </a:lnTo>
                  <a:lnTo>
                    <a:pt x="33" y="62"/>
                  </a:lnTo>
                  <a:lnTo>
                    <a:pt x="20" y="60"/>
                  </a:lnTo>
                  <a:lnTo>
                    <a:pt x="11" y="55"/>
                  </a:lnTo>
                  <a:lnTo>
                    <a:pt x="4" y="44"/>
                  </a:lnTo>
                  <a:lnTo>
                    <a:pt x="0" y="33"/>
                  </a:lnTo>
                  <a:lnTo>
                    <a:pt x="2" y="22"/>
                  </a:lnTo>
                  <a:lnTo>
                    <a:pt x="8" y="11"/>
                  </a:lnTo>
                  <a:lnTo>
                    <a:pt x="19" y="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55" name="Freeform 56"/>
            <p:cNvSpPr>
              <a:spLocks/>
            </p:cNvSpPr>
            <p:nvPr/>
          </p:nvSpPr>
          <p:spPr bwMode="auto">
            <a:xfrm>
              <a:off x="1578" y="2128"/>
              <a:ext cx="17" cy="17"/>
            </a:xfrm>
            <a:custGeom>
              <a:avLst/>
              <a:gdLst>
                <a:gd name="T0" fmla="*/ 7 w 35"/>
                <a:gd name="T1" fmla="*/ 0 h 34"/>
                <a:gd name="T2" fmla="*/ 10 w 35"/>
                <a:gd name="T3" fmla="*/ 0 h 34"/>
                <a:gd name="T4" fmla="*/ 13 w 35"/>
                <a:gd name="T5" fmla="*/ 1 h 34"/>
                <a:gd name="T6" fmla="*/ 14 w 35"/>
                <a:gd name="T7" fmla="*/ 1 h 34"/>
                <a:gd name="T8" fmla="*/ 16 w 35"/>
                <a:gd name="T9" fmla="*/ 4 h 34"/>
                <a:gd name="T10" fmla="*/ 17 w 35"/>
                <a:gd name="T11" fmla="*/ 7 h 34"/>
                <a:gd name="T12" fmla="*/ 17 w 35"/>
                <a:gd name="T13" fmla="*/ 10 h 34"/>
                <a:gd name="T14" fmla="*/ 16 w 35"/>
                <a:gd name="T15" fmla="*/ 12 h 34"/>
                <a:gd name="T16" fmla="*/ 15 w 35"/>
                <a:gd name="T17" fmla="*/ 14 h 34"/>
                <a:gd name="T18" fmla="*/ 13 w 35"/>
                <a:gd name="T19" fmla="*/ 16 h 34"/>
                <a:gd name="T20" fmla="*/ 10 w 35"/>
                <a:gd name="T21" fmla="*/ 17 h 34"/>
                <a:gd name="T22" fmla="*/ 7 w 35"/>
                <a:gd name="T23" fmla="*/ 17 h 34"/>
                <a:gd name="T24" fmla="*/ 4 w 35"/>
                <a:gd name="T25" fmla="*/ 16 h 34"/>
                <a:gd name="T26" fmla="*/ 3 w 35"/>
                <a:gd name="T27" fmla="*/ 15 h 34"/>
                <a:gd name="T28" fmla="*/ 1 w 35"/>
                <a:gd name="T29" fmla="*/ 12 h 34"/>
                <a:gd name="T30" fmla="*/ 0 w 35"/>
                <a:gd name="T31" fmla="*/ 10 h 34"/>
                <a:gd name="T32" fmla="*/ 0 w 35"/>
                <a:gd name="T33" fmla="*/ 7 h 34"/>
                <a:gd name="T34" fmla="*/ 1 w 35"/>
                <a:gd name="T35" fmla="*/ 4 h 34"/>
                <a:gd name="T36" fmla="*/ 2 w 35"/>
                <a:gd name="T37" fmla="*/ 2 h 34"/>
                <a:gd name="T38" fmla="*/ 4 w 35"/>
                <a:gd name="T39" fmla="*/ 1 h 34"/>
                <a:gd name="T40" fmla="*/ 7 w 35"/>
                <a:gd name="T41" fmla="*/ 0 h 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"/>
                <a:gd name="T64" fmla="*/ 0 h 34"/>
                <a:gd name="T65" fmla="*/ 35 w 35"/>
                <a:gd name="T66" fmla="*/ 34 h 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" h="34">
                  <a:moveTo>
                    <a:pt x="15" y="0"/>
                  </a:moveTo>
                  <a:lnTo>
                    <a:pt x="20" y="0"/>
                  </a:lnTo>
                  <a:lnTo>
                    <a:pt x="26" y="1"/>
                  </a:lnTo>
                  <a:lnTo>
                    <a:pt x="29" y="3"/>
                  </a:lnTo>
                  <a:lnTo>
                    <a:pt x="33" y="9"/>
                  </a:lnTo>
                  <a:lnTo>
                    <a:pt x="35" y="14"/>
                  </a:lnTo>
                  <a:lnTo>
                    <a:pt x="35" y="20"/>
                  </a:lnTo>
                  <a:lnTo>
                    <a:pt x="33" y="25"/>
                  </a:lnTo>
                  <a:lnTo>
                    <a:pt x="31" y="29"/>
                  </a:lnTo>
                  <a:lnTo>
                    <a:pt x="26" y="32"/>
                  </a:lnTo>
                  <a:lnTo>
                    <a:pt x="20" y="34"/>
                  </a:lnTo>
                  <a:lnTo>
                    <a:pt x="15" y="34"/>
                  </a:lnTo>
                  <a:lnTo>
                    <a:pt x="9" y="32"/>
                  </a:lnTo>
                  <a:lnTo>
                    <a:pt x="6" y="30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56" name="Freeform 57"/>
            <p:cNvSpPr>
              <a:spLocks/>
            </p:cNvSpPr>
            <p:nvPr/>
          </p:nvSpPr>
          <p:spPr bwMode="auto">
            <a:xfrm>
              <a:off x="1603" y="2135"/>
              <a:ext cx="11" cy="12"/>
            </a:xfrm>
            <a:custGeom>
              <a:avLst/>
              <a:gdLst>
                <a:gd name="T0" fmla="*/ 5 w 24"/>
                <a:gd name="T1" fmla="*/ 0 h 24"/>
                <a:gd name="T2" fmla="*/ 8 w 24"/>
                <a:gd name="T3" fmla="*/ 2 h 24"/>
                <a:gd name="T4" fmla="*/ 10 w 24"/>
                <a:gd name="T5" fmla="*/ 3 h 24"/>
                <a:gd name="T6" fmla="*/ 11 w 24"/>
                <a:gd name="T7" fmla="*/ 6 h 24"/>
                <a:gd name="T8" fmla="*/ 11 w 24"/>
                <a:gd name="T9" fmla="*/ 8 h 24"/>
                <a:gd name="T10" fmla="*/ 10 w 24"/>
                <a:gd name="T11" fmla="*/ 10 h 24"/>
                <a:gd name="T12" fmla="*/ 8 w 24"/>
                <a:gd name="T13" fmla="*/ 11 h 24"/>
                <a:gd name="T14" fmla="*/ 6 w 24"/>
                <a:gd name="T15" fmla="*/ 12 h 24"/>
                <a:gd name="T16" fmla="*/ 4 w 24"/>
                <a:gd name="T17" fmla="*/ 12 h 24"/>
                <a:gd name="T18" fmla="*/ 3 w 24"/>
                <a:gd name="T19" fmla="*/ 11 h 24"/>
                <a:gd name="T20" fmla="*/ 1 w 24"/>
                <a:gd name="T21" fmla="*/ 9 h 24"/>
                <a:gd name="T22" fmla="*/ 0 w 24"/>
                <a:gd name="T23" fmla="*/ 7 h 24"/>
                <a:gd name="T24" fmla="*/ 0 w 24"/>
                <a:gd name="T25" fmla="*/ 5 h 24"/>
                <a:gd name="T26" fmla="*/ 1 w 24"/>
                <a:gd name="T27" fmla="*/ 3 h 24"/>
                <a:gd name="T28" fmla="*/ 3 w 24"/>
                <a:gd name="T29" fmla="*/ 1 h 24"/>
                <a:gd name="T30" fmla="*/ 5 w 24"/>
                <a:gd name="T31" fmla="*/ 0 h 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"/>
                <a:gd name="T49" fmla="*/ 0 h 24"/>
                <a:gd name="T50" fmla="*/ 24 w 24"/>
                <a:gd name="T51" fmla="*/ 24 h 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" h="24">
                  <a:moveTo>
                    <a:pt x="11" y="0"/>
                  </a:moveTo>
                  <a:lnTo>
                    <a:pt x="18" y="4"/>
                  </a:lnTo>
                  <a:lnTo>
                    <a:pt x="22" y="7"/>
                  </a:lnTo>
                  <a:lnTo>
                    <a:pt x="24" y="11"/>
                  </a:lnTo>
                  <a:lnTo>
                    <a:pt x="24" y="16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3" y="24"/>
                  </a:lnTo>
                  <a:lnTo>
                    <a:pt x="9" y="24"/>
                  </a:lnTo>
                  <a:lnTo>
                    <a:pt x="6" y="22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57" name="Freeform 58"/>
            <p:cNvSpPr>
              <a:spLocks/>
            </p:cNvSpPr>
            <p:nvPr/>
          </p:nvSpPr>
          <p:spPr bwMode="auto">
            <a:xfrm>
              <a:off x="1551" y="2111"/>
              <a:ext cx="21" cy="21"/>
            </a:xfrm>
            <a:custGeom>
              <a:avLst/>
              <a:gdLst>
                <a:gd name="T0" fmla="*/ 11 w 41"/>
                <a:gd name="T1" fmla="*/ 0 h 44"/>
                <a:gd name="T2" fmla="*/ 16 w 41"/>
                <a:gd name="T3" fmla="*/ 1 h 44"/>
                <a:gd name="T4" fmla="*/ 20 w 41"/>
                <a:gd name="T5" fmla="*/ 5 h 44"/>
                <a:gd name="T6" fmla="*/ 21 w 41"/>
                <a:gd name="T7" fmla="*/ 11 h 44"/>
                <a:gd name="T8" fmla="*/ 20 w 41"/>
                <a:gd name="T9" fmla="*/ 17 h 44"/>
                <a:gd name="T10" fmla="*/ 16 w 41"/>
                <a:gd name="T11" fmla="*/ 20 h 44"/>
                <a:gd name="T12" fmla="*/ 10 w 41"/>
                <a:gd name="T13" fmla="*/ 21 h 44"/>
                <a:gd name="T14" fmla="*/ 5 w 41"/>
                <a:gd name="T15" fmla="*/ 20 h 44"/>
                <a:gd name="T16" fmla="*/ 1 w 41"/>
                <a:gd name="T17" fmla="*/ 16 h 44"/>
                <a:gd name="T18" fmla="*/ 0 w 41"/>
                <a:gd name="T19" fmla="*/ 11 h 44"/>
                <a:gd name="T20" fmla="*/ 1 w 41"/>
                <a:gd name="T21" fmla="*/ 5 h 44"/>
                <a:gd name="T22" fmla="*/ 6 w 41"/>
                <a:gd name="T23" fmla="*/ 1 h 44"/>
                <a:gd name="T24" fmla="*/ 11 w 41"/>
                <a:gd name="T25" fmla="*/ 0 h 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44"/>
                <a:gd name="T41" fmla="*/ 41 w 41"/>
                <a:gd name="T42" fmla="*/ 44 h 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44">
                  <a:moveTo>
                    <a:pt x="22" y="0"/>
                  </a:moveTo>
                  <a:lnTo>
                    <a:pt x="32" y="2"/>
                  </a:lnTo>
                  <a:lnTo>
                    <a:pt x="40" y="11"/>
                  </a:lnTo>
                  <a:lnTo>
                    <a:pt x="41" y="22"/>
                  </a:lnTo>
                  <a:lnTo>
                    <a:pt x="40" y="35"/>
                  </a:lnTo>
                  <a:lnTo>
                    <a:pt x="31" y="42"/>
                  </a:lnTo>
                  <a:lnTo>
                    <a:pt x="20" y="44"/>
                  </a:lnTo>
                  <a:lnTo>
                    <a:pt x="9" y="42"/>
                  </a:lnTo>
                  <a:lnTo>
                    <a:pt x="2" y="33"/>
                  </a:lnTo>
                  <a:lnTo>
                    <a:pt x="0" y="22"/>
                  </a:lnTo>
                  <a:lnTo>
                    <a:pt x="2" y="11"/>
                  </a:lnTo>
                  <a:lnTo>
                    <a:pt x="11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58" name="Freeform 59"/>
            <p:cNvSpPr>
              <a:spLocks/>
            </p:cNvSpPr>
            <p:nvPr/>
          </p:nvSpPr>
          <p:spPr bwMode="auto">
            <a:xfrm>
              <a:off x="1527" y="2081"/>
              <a:ext cx="27" cy="26"/>
            </a:xfrm>
            <a:custGeom>
              <a:avLst/>
              <a:gdLst>
                <a:gd name="T0" fmla="*/ 14 w 52"/>
                <a:gd name="T1" fmla="*/ 0 h 53"/>
                <a:gd name="T2" fmla="*/ 20 w 52"/>
                <a:gd name="T3" fmla="*/ 2 h 53"/>
                <a:gd name="T4" fmla="*/ 25 w 52"/>
                <a:gd name="T5" fmla="*/ 7 h 53"/>
                <a:gd name="T6" fmla="*/ 27 w 52"/>
                <a:gd name="T7" fmla="*/ 13 h 53"/>
                <a:gd name="T8" fmla="*/ 25 w 52"/>
                <a:gd name="T9" fmla="*/ 20 h 53"/>
                <a:gd name="T10" fmla="*/ 20 w 52"/>
                <a:gd name="T11" fmla="*/ 24 h 53"/>
                <a:gd name="T12" fmla="*/ 14 w 52"/>
                <a:gd name="T13" fmla="*/ 26 h 53"/>
                <a:gd name="T14" fmla="*/ 6 w 52"/>
                <a:gd name="T15" fmla="*/ 24 h 53"/>
                <a:gd name="T16" fmla="*/ 2 w 52"/>
                <a:gd name="T17" fmla="*/ 20 h 53"/>
                <a:gd name="T18" fmla="*/ 0 w 52"/>
                <a:gd name="T19" fmla="*/ 13 h 53"/>
                <a:gd name="T20" fmla="*/ 2 w 52"/>
                <a:gd name="T21" fmla="*/ 6 h 53"/>
                <a:gd name="T22" fmla="*/ 7 w 52"/>
                <a:gd name="T23" fmla="*/ 2 h 53"/>
                <a:gd name="T24" fmla="*/ 14 w 52"/>
                <a:gd name="T25" fmla="*/ 0 h 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53"/>
                <a:gd name="T41" fmla="*/ 52 w 52"/>
                <a:gd name="T42" fmla="*/ 53 h 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53">
                  <a:moveTo>
                    <a:pt x="27" y="0"/>
                  </a:moveTo>
                  <a:lnTo>
                    <a:pt x="39" y="4"/>
                  </a:lnTo>
                  <a:lnTo>
                    <a:pt x="49" y="15"/>
                  </a:lnTo>
                  <a:lnTo>
                    <a:pt x="52" y="27"/>
                  </a:lnTo>
                  <a:lnTo>
                    <a:pt x="49" y="40"/>
                  </a:lnTo>
                  <a:lnTo>
                    <a:pt x="39" y="49"/>
                  </a:lnTo>
                  <a:lnTo>
                    <a:pt x="27" y="53"/>
                  </a:lnTo>
                  <a:lnTo>
                    <a:pt x="12" y="49"/>
                  </a:lnTo>
                  <a:lnTo>
                    <a:pt x="3" y="40"/>
                  </a:lnTo>
                  <a:lnTo>
                    <a:pt x="0" y="27"/>
                  </a:lnTo>
                  <a:lnTo>
                    <a:pt x="3" y="13"/>
                  </a:lnTo>
                  <a:lnTo>
                    <a:pt x="14" y="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59" name="Freeform 60"/>
            <p:cNvSpPr>
              <a:spLocks/>
            </p:cNvSpPr>
            <p:nvPr/>
          </p:nvSpPr>
          <p:spPr bwMode="auto">
            <a:xfrm>
              <a:off x="1521" y="2040"/>
              <a:ext cx="31" cy="31"/>
            </a:xfrm>
            <a:custGeom>
              <a:avLst/>
              <a:gdLst>
                <a:gd name="T0" fmla="*/ 14 w 62"/>
                <a:gd name="T1" fmla="*/ 0 h 62"/>
                <a:gd name="T2" fmla="*/ 20 w 62"/>
                <a:gd name="T3" fmla="*/ 1 h 62"/>
                <a:gd name="T4" fmla="*/ 26 w 62"/>
                <a:gd name="T5" fmla="*/ 4 h 62"/>
                <a:gd name="T6" fmla="*/ 29 w 62"/>
                <a:gd name="T7" fmla="*/ 9 h 62"/>
                <a:gd name="T8" fmla="*/ 31 w 62"/>
                <a:gd name="T9" fmla="*/ 14 h 62"/>
                <a:gd name="T10" fmla="*/ 30 w 62"/>
                <a:gd name="T11" fmla="*/ 20 h 62"/>
                <a:gd name="T12" fmla="*/ 27 w 62"/>
                <a:gd name="T13" fmla="*/ 26 h 62"/>
                <a:gd name="T14" fmla="*/ 23 w 62"/>
                <a:gd name="T15" fmla="*/ 30 h 62"/>
                <a:gd name="T16" fmla="*/ 16 w 62"/>
                <a:gd name="T17" fmla="*/ 31 h 62"/>
                <a:gd name="T18" fmla="*/ 7 w 62"/>
                <a:gd name="T19" fmla="*/ 29 h 62"/>
                <a:gd name="T20" fmla="*/ 2 w 62"/>
                <a:gd name="T21" fmla="*/ 23 h 62"/>
                <a:gd name="T22" fmla="*/ 0 w 62"/>
                <a:gd name="T23" fmla="*/ 16 h 62"/>
                <a:gd name="T24" fmla="*/ 3 w 62"/>
                <a:gd name="T25" fmla="*/ 8 h 62"/>
                <a:gd name="T26" fmla="*/ 8 w 62"/>
                <a:gd name="T27" fmla="*/ 2 h 62"/>
                <a:gd name="T28" fmla="*/ 14 w 62"/>
                <a:gd name="T29" fmla="*/ 0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2"/>
                <a:gd name="T46" fmla="*/ 0 h 62"/>
                <a:gd name="T47" fmla="*/ 62 w 62"/>
                <a:gd name="T48" fmla="*/ 62 h 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2" h="62">
                  <a:moveTo>
                    <a:pt x="27" y="0"/>
                  </a:moveTo>
                  <a:lnTo>
                    <a:pt x="40" y="2"/>
                  </a:lnTo>
                  <a:lnTo>
                    <a:pt x="51" y="8"/>
                  </a:lnTo>
                  <a:lnTo>
                    <a:pt x="58" y="17"/>
                  </a:lnTo>
                  <a:lnTo>
                    <a:pt x="62" y="28"/>
                  </a:lnTo>
                  <a:lnTo>
                    <a:pt x="60" y="40"/>
                  </a:lnTo>
                  <a:lnTo>
                    <a:pt x="54" y="51"/>
                  </a:lnTo>
                  <a:lnTo>
                    <a:pt x="45" y="59"/>
                  </a:lnTo>
                  <a:lnTo>
                    <a:pt x="31" y="62"/>
                  </a:lnTo>
                  <a:lnTo>
                    <a:pt x="14" y="57"/>
                  </a:lnTo>
                  <a:lnTo>
                    <a:pt x="4" y="46"/>
                  </a:lnTo>
                  <a:lnTo>
                    <a:pt x="0" y="31"/>
                  </a:lnTo>
                  <a:lnTo>
                    <a:pt x="5" y="15"/>
                  </a:lnTo>
                  <a:lnTo>
                    <a:pt x="16" y="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60" name="Freeform 61"/>
            <p:cNvSpPr>
              <a:spLocks/>
            </p:cNvSpPr>
            <p:nvPr/>
          </p:nvSpPr>
          <p:spPr bwMode="auto">
            <a:xfrm>
              <a:off x="1662" y="2074"/>
              <a:ext cx="19" cy="18"/>
            </a:xfrm>
            <a:custGeom>
              <a:avLst/>
              <a:gdLst>
                <a:gd name="T0" fmla="*/ 7 w 36"/>
                <a:gd name="T1" fmla="*/ 0 h 37"/>
                <a:gd name="T2" fmla="*/ 11 w 36"/>
                <a:gd name="T3" fmla="*/ 0 h 37"/>
                <a:gd name="T4" fmla="*/ 13 w 36"/>
                <a:gd name="T5" fmla="*/ 1 h 37"/>
                <a:gd name="T6" fmla="*/ 16 w 36"/>
                <a:gd name="T7" fmla="*/ 3 h 37"/>
                <a:gd name="T8" fmla="*/ 18 w 36"/>
                <a:gd name="T9" fmla="*/ 5 h 37"/>
                <a:gd name="T10" fmla="*/ 19 w 36"/>
                <a:gd name="T11" fmla="*/ 7 h 37"/>
                <a:gd name="T12" fmla="*/ 19 w 36"/>
                <a:gd name="T13" fmla="*/ 10 h 37"/>
                <a:gd name="T14" fmla="*/ 18 w 36"/>
                <a:gd name="T15" fmla="*/ 13 h 37"/>
                <a:gd name="T16" fmla="*/ 16 w 36"/>
                <a:gd name="T17" fmla="*/ 15 h 37"/>
                <a:gd name="T18" fmla="*/ 14 w 36"/>
                <a:gd name="T19" fmla="*/ 17 h 37"/>
                <a:gd name="T20" fmla="*/ 12 w 36"/>
                <a:gd name="T21" fmla="*/ 18 h 37"/>
                <a:gd name="T22" fmla="*/ 8 w 36"/>
                <a:gd name="T23" fmla="*/ 18 h 37"/>
                <a:gd name="T24" fmla="*/ 3 w 36"/>
                <a:gd name="T25" fmla="*/ 16 h 37"/>
                <a:gd name="T26" fmla="*/ 1 w 36"/>
                <a:gd name="T27" fmla="*/ 14 h 37"/>
                <a:gd name="T28" fmla="*/ 0 w 36"/>
                <a:gd name="T29" fmla="*/ 11 h 37"/>
                <a:gd name="T30" fmla="*/ 0 w 36"/>
                <a:gd name="T31" fmla="*/ 8 h 37"/>
                <a:gd name="T32" fmla="*/ 2 w 36"/>
                <a:gd name="T33" fmla="*/ 3 h 37"/>
                <a:gd name="T34" fmla="*/ 5 w 36"/>
                <a:gd name="T35" fmla="*/ 1 h 37"/>
                <a:gd name="T36" fmla="*/ 7 w 36"/>
                <a:gd name="T37" fmla="*/ 0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"/>
                <a:gd name="T58" fmla="*/ 0 h 37"/>
                <a:gd name="T59" fmla="*/ 36 w 36"/>
                <a:gd name="T60" fmla="*/ 37 h 3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" h="37">
                  <a:moveTo>
                    <a:pt x="14" y="0"/>
                  </a:moveTo>
                  <a:lnTo>
                    <a:pt x="20" y="0"/>
                  </a:lnTo>
                  <a:lnTo>
                    <a:pt x="25" y="2"/>
                  </a:lnTo>
                  <a:lnTo>
                    <a:pt x="31" y="6"/>
                  </a:lnTo>
                  <a:lnTo>
                    <a:pt x="34" y="10"/>
                  </a:lnTo>
                  <a:lnTo>
                    <a:pt x="36" y="15"/>
                  </a:lnTo>
                  <a:lnTo>
                    <a:pt x="36" y="20"/>
                  </a:lnTo>
                  <a:lnTo>
                    <a:pt x="34" y="26"/>
                  </a:lnTo>
                  <a:lnTo>
                    <a:pt x="31" y="31"/>
                  </a:lnTo>
                  <a:lnTo>
                    <a:pt x="27" y="35"/>
                  </a:lnTo>
                  <a:lnTo>
                    <a:pt x="22" y="37"/>
                  </a:lnTo>
                  <a:lnTo>
                    <a:pt x="16" y="37"/>
                  </a:lnTo>
                  <a:lnTo>
                    <a:pt x="5" y="33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3" y="6"/>
                  </a:lnTo>
                  <a:lnTo>
                    <a:pt x="9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61" name="Freeform 62"/>
            <p:cNvSpPr>
              <a:spLocks/>
            </p:cNvSpPr>
            <p:nvPr/>
          </p:nvSpPr>
          <p:spPr bwMode="auto">
            <a:xfrm>
              <a:off x="1669" y="2100"/>
              <a:ext cx="11" cy="11"/>
            </a:xfrm>
            <a:custGeom>
              <a:avLst/>
              <a:gdLst>
                <a:gd name="T0" fmla="*/ 3 w 21"/>
                <a:gd name="T1" fmla="*/ 0 h 22"/>
                <a:gd name="T2" fmla="*/ 7 w 21"/>
                <a:gd name="T3" fmla="*/ 0 h 22"/>
                <a:gd name="T4" fmla="*/ 11 w 21"/>
                <a:gd name="T5" fmla="*/ 4 h 22"/>
                <a:gd name="T6" fmla="*/ 11 w 21"/>
                <a:gd name="T7" fmla="*/ 9 h 22"/>
                <a:gd name="T8" fmla="*/ 10 w 21"/>
                <a:gd name="T9" fmla="*/ 10 h 22"/>
                <a:gd name="T10" fmla="*/ 8 w 21"/>
                <a:gd name="T11" fmla="*/ 11 h 22"/>
                <a:gd name="T12" fmla="*/ 4 w 21"/>
                <a:gd name="T13" fmla="*/ 11 h 22"/>
                <a:gd name="T14" fmla="*/ 2 w 21"/>
                <a:gd name="T15" fmla="*/ 10 h 22"/>
                <a:gd name="T16" fmla="*/ 0 w 21"/>
                <a:gd name="T17" fmla="*/ 9 h 22"/>
                <a:gd name="T18" fmla="*/ 0 w 21"/>
                <a:gd name="T19" fmla="*/ 4 h 22"/>
                <a:gd name="T20" fmla="*/ 1 w 21"/>
                <a:gd name="T21" fmla="*/ 2 h 22"/>
                <a:gd name="T22" fmla="*/ 3 w 21"/>
                <a:gd name="T23" fmla="*/ 0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22"/>
                <a:gd name="T38" fmla="*/ 21 w 21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22">
                  <a:moveTo>
                    <a:pt x="5" y="0"/>
                  </a:moveTo>
                  <a:lnTo>
                    <a:pt x="14" y="0"/>
                  </a:lnTo>
                  <a:lnTo>
                    <a:pt x="21" y="8"/>
                  </a:lnTo>
                  <a:lnTo>
                    <a:pt x="21" y="17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7" y="22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8"/>
                  </a:lnTo>
                  <a:lnTo>
                    <a:pt x="1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62" name="Freeform 63"/>
            <p:cNvSpPr>
              <a:spLocks/>
            </p:cNvSpPr>
            <p:nvPr/>
          </p:nvSpPr>
          <p:spPr bwMode="auto">
            <a:xfrm>
              <a:off x="1666" y="2043"/>
              <a:ext cx="22" cy="22"/>
            </a:xfrm>
            <a:custGeom>
              <a:avLst/>
              <a:gdLst>
                <a:gd name="T0" fmla="*/ 13 w 44"/>
                <a:gd name="T1" fmla="*/ 0 h 43"/>
                <a:gd name="T2" fmla="*/ 18 w 44"/>
                <a:gd name="T3" fmla="*/ 3 h 43"/>
                <a:gd name="T4" fmla="*/ 21 w 44"/>
                <a:gd name="T5" fmla="*/ 7 h 43"/>
                <a:gd name="T6" fmla="*/ 22 w 44"/>
                <a:gd name="T7" fmla="*/ 13 h 43"/>
                <a:gd name="T8" fmla="*/ 19 w 44"/>
                <a:gd name="T9" fmla="*/ 18 h 43"/>
                <a:gd name="T10" fmla="*/ 13 w 44"/>
                <a:gd name="T11" fmla="*/ 22 h 43"/>
                <a:gd name="T12" fmla="*/ 9 w 44"/>
                <a:gd name="T13" fmla="*/ 22 h 43"/>
                <a:gd name="T14" fmla="*/ 3 w 44"/>
                <a:gd name="T15" fmla="*/ 19 h 43"/>
                <a:gd name="T16" fmla="*/ 0 w 44"/>
                <a:gd name="T17" fmla="*/ 15 h 43"/>
                <a:gd name="T18" fmla="*/ 0 w 44"/>
                <a:gd name="T19" fmla="*/ 9 h 43"/>
                <a:gd name="T20" fmla="*/ 3 w 44"/>
                <a:gd name="T21" fmla="*/ 4 h 43"/>
                <a:gd name="T22" fmla="*/ 7 w 44"/>
                <a:gd name="T23" fmla="*/ 1 h 43"/>
                <a:gd name="T24" fmla="*/ 13 w 44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43"/>
                <a:gd name="T41" fmla="*/ 44 w 44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43">
                  <a:moveTo>
                    <a:pt x="26" y="0"/>
                  </a:moveTo>
                  <a:lnTo>
                    <a:pt x="36" y="5"/>
                  </a:lnTo>
                  <a:lnTo>
                    <a:pt x="42" y="14"/>
                  </a:lnTo>
                  <a:lnTo>
                    <a:pt x="44" y="25"/>
                  </a:lnTo>
                  <a:lnTo>
                    <a:pt x="38" y="36"/>
                  </a:lnTo>
                  <a:lnTo>
                    <a:pt x="27" y="43"/>
                  </a:lnTo>
                  <a:lnTo>
                    <a:pt x="18" y="43"/>
                  </a:lnTo>
                  <a:lnTo>
                    <a:pt x="7" y="38"/>
                  </a:lnTo>
                  <a:lnTo>
                    <a:pt x="0" y="29"/>
                  </a:lnTo>
                  <a:lnTo>
                    <a:pt x="0" y="18"/>
                  </a:lnTo>
                  <a:lnTo>
                    <a:pt x="6" y="7"/>
                  </a:lnTo>
                  <a:lnTo>
                    <a:pt x="15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63" name="Freeform 64"/>
            <p:cNvSpPr>
              <a:spLocks/>
            </p:cNvSpPr>
            <p:nvPr/>
          </p:nvSpPr>
          <p:spPr bwMode="auto">
            <a:xfrm>
              <a:off x="1682" y="2012"/>
              <a:ext cx="26" cy="26"/>
            </a:xfrm>
            <a:custGeom>
              <a:avLst/>
              <a:gdLst>
                <a:gd name="T0" fmla="*/ 16 w 51"/>
                <a:gd name="T1" fmla="*/ 0 h 51"/>
                <a:gd name="T2" fmla="*/ 22 w 51"/>
                <a:gd name="T3" fmla="*/ 4 h 51"/>
                <a:gd name="T4" fmla="*/ 26 w 51"/>
                <a:gd name="T5" fmla="*/ 9 h 51"/>
                <a:gd name="T6" fmla="*/ 26 w 51"/>
                <a:gd name="T7" fmla="*/ 16 h 51"/>
                <a:gd name="T8" fmla="*/ 23 w 51"/>
                <a:gd name="T9" fmla="*/ 22 h 51"/>
                <a:gd name="T10" fmla="*/ 17 w 51"/>
                <a:gd name="T11" fmla="*/ 26 h 51"/>
                <a:gd name="T12" fmla="*/ 11 w 51"/>
                <a:gd name="T13" fmla="*/ 26 h 51"/>
                <a:gd name="T14" fmla="*/ 5 w 51"/>
                <a:gd name="T15" fmla="*/ 23 h 51"/>
                <a:gd name="T16" fmla="*/ 1 w 51"/>
                <a:gd name="T17" fmla="*/ 17 h 51"/>
                <a:gd name="T18" fmla="*/ 0 w 51"/>
                <a:gd name="T19" fmla="*/ 11 h 51"/>
                <a:gd name="T20" fmla="*/ 4 w 51"/>
                <a:gd name="T21" fmla="*/ 5 h 51"/>
                <a:gd name="T22" fmla="*/ 9 w 51"/>
                <a:gd name="T23" fmla="*/ 1 h 51"/>
                <a:gd name="T24" fmla="*/ 16 w 51"/>
                <a:gd name="T25" fmla="*/ 0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51"/>
                <a:gd name="T41" fmla="*/ 51 w 51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51">
                  <a:moveTo>
                    <a:pt x="31" y="0"/>
                  </a:moveTo>
                  <a:lnTo>
                    <a:pt x="43" y="7"/>
                  </a:lnTo>
                  <a:lnTo>
                    <a:pt x="51" y="18"/>
                  </a:lnTo>
                  <a:lnTo>
                    <a:pt x="51" y="31"/>
                  </a:lnTo>
                  <a:lnTo>
                    <a:pt x="45" y="44"/>
                  </a:lnTo>
                  <a:lnTo>
                    <a:pt x="34" y="51"/>
                  </a:lnTo>
                  <a:lnTo>
                    <a:pt x="22" y="51"/>
                  </a:lnTo>
                  <a:lnTo>
                    <a:pt x="9" y="45"/>
                  </a:lnTo>
                  <a:lnTo>
                    <a:pt x="2" y="34"/>
                  </a:lnTo>
                  <a:lnTo>
                    <a:pt x="0" y="22"/>
                  </a:lnTo>
                  <a:lnTo>
                    <a:pt x="7" y="9"/>
                  </a:lnTo>
                  <a:lnTo>
                    <a:pt x="18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464" name="Freeform 65"/>
            <p:cNvSpPr>
              <a:spLocks/>
            </p:cNvSpPr>
            <p:nvPr/>
          </p:nvSpPr>
          <p:spPr bwMode="auto">
            <a:xfrm>
              <a:off x="1715" y="1993"/>
              <a:ext cx="30" cy="30"/>
            </a:xfrm>
            <a:custGeom>
              <a:avLst/>
              <a:gdLst>
                <a:gd name="T0" fmla="*/ 15 w 60"/>
                <a:gd name="T1" fmla="*/ 0 h 60"/>
                <a:gd name="T2" fmla="*/ 20 w 60"/>
                <a:gd name="T3" fmla="*/ 1 h 60"/>
                <a:gd name="T4" fmla="*/ 26 w 60"/>
                <a:gd name="T5" fmla="*/ 4 h 60"/>
                <a:gd name="T6" fmla="*/ 29 w 60"/>
                <a:gd name="T7" fmla="*/ 8 h 60"/>
                <a:gd name="T8" fmla="*/ 30 w 60"/>
                <a:gd name="T9" fmla="*/ 15 h 60"/>
                <a:gd name="T10" fmla="*/ 29 w 60"/>
                <a:gd name="T11" fmla="*/ 20 h 60"/>
                <a:gd name="T12" fmla="*/ 27 w 60"/>
                <a:gd name="T13" fmla="*/ 26 h 60"/>
                <a:gd name="T14" fmla="*/ 22 w 60"/>
                <a:gd name="T15" fmla="*/ 29 h 60"/>
                <a:gd name="T16" fmla="*/ 15 w 60"/>
                <a:gd name="T17" fmla="*/ 30 h 60"/>
                <a:gd name="T18" fmla="*/ 10 w 60"/>
                <a:gd name="T19" fmla="*/ 29 h 60"/>
                <a:gd name="T20" fmla="*/ 5 w 60"/>
                <a:gd name="T21" fmla="*/ 27 h 60"/>
                <a:gd name="T22" fmla="*/ 1 w 60"/>
                <a:gd name="T23" fmla="*/ 20 h 60"/>
                <a:gd name="T24" fmla="*/ 0 w 60"/>
                <a:gd name="T25" fmla="*/ 12 h 60"/>
                <a:gd name="T26" fmla="*/ 4 w 60"/>
                <a:gd name="T27" fmla="*/ 5 h 60"/>
                <a:gd name="T28" fmla="*/ 8 w 60"/>
                <a:gd name="T29" fmla="*/ 1 h 60"/>
                <a:gd name="T30" fmla="*/ 15 w 60"/>
                <a:gd name="T31" fmla="*/ 0 h 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0"/>
                <a:gd name="T49" fmla="*/ 0 h 60"/>
                <a:gd name="T50" fmla="*/ 60 w 60"/>
                <a:gd name="T51" fmla="*/ 60 h 6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0" h="60">
                  <a:moveTo>
                    <a:pt x="29" y="0"/>
                  </a:moveTo>
                  <a:lnTo>
                    <a:pt x="40" y="2"/>
                  </a:lnTo>
                  <a:lnTo>
                    <a:pt x="51" y="7"/>
                  </a:lnTo>
                  <a:lnTo>
                    <a:pt x="58" y="16"/>
                  </a:lnTo>
                  <a:lnTo>
                    <a:pt x="60" y="29"/>
                  </a:lnTo>
                  <a:lnTo>
                    <a:pt x="58" y="40"/>
                  </a:lnTo>
                  <a:lnTo>
                    <a:pt x="53" y="51"/>
                  </a:lnTo>
                  <a:lnTo>
                    <a:pt x="44" y="58"/>
                  </a:lnTo>
                  <a:lnTo>
                    <a:pt x="31" y="60"/>
                  </a:lnTo>
                  <a:lnTo>
                    <a:pt x="20" y="58"/>
                  </a:lnTo>
                  <a:lnTo>
                    <a:pt x="9" y="53"/>
                  </a:lnTo>
                  <a:lnTo>
                    <a:pt x="2" y="40"/>
                  </a:lnTo>
                  <a:lnTo>
                    <a:pt x="0" y="23"/>
                  </a:lnTo>
                  <a:lnTo>
                    <a:pt x="7" y="9"/>
                  </a:lnTo>
                  <a:lnTo>
                    <a:pt x="16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sz="1800">
                <a:latin typeface="Arial" charset="0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2362200" y="1066800"/>
            <a:ext cx="419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Questions?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6"/>
          <p:cNvSpPr txBox="1">
            <a:spLocks noChangeArrowheads="1"/>
          </p:cNvSpPr>
          <p:nvPr/>
        </p:nvSpPr>
        <p:spPr bwMode="auto">
          <a:xfrm>
            <a:off x="762000" y="5105400"/>
            <a:ext cx="7543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ctr" eaLnBrk="0" hangingPunct="0">
              <a:buNone/>
            </a:pPr>
            <a:r>
              <a:rPr lang="en-US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www.Microdesk.com</a:t>
            </a:r>
          </a:p>
          <a:p>
            <a:pPr marL="342900" indent="-342900" algn="ctr" eaLnBrk="0" hangingPunct="0">
              <a:buNone/>
            </a:pPr>
            <a:r>
              <a:rPr lang="en-US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1-800-336-3375</a:t>
            </a:r>
            <a:endParaRPr lang="en-US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Athoma@Microdesk.com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60F99-FF20-4809-98E7-A437051B37FD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752600" y="514350"/>
            <a:ext cx="60198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Clash Detection</a:t>
            </a:r>
            <a:endParaRPr lang="en-US" sz="4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itchFamily="34" charset="0"/>
            </a:endParaRPr>
          </a:p>
        </p:txBody>
      </p:sp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312143"/>
            <a:ext cx="7924800" cy="518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262293" y="1030288"/>
            <a:ext cx="6738707" cy="575151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60F99-FF20-4809-98E7-A437051B37FD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752600" y="493712"/>
            <a:ext cx="60198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Lost in Translation</a:t>
            </a:r>
            <a:endParaRPr lang="en-US" sz="4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itchFamily="34" charset="0"/>
            </a:endParaRPr>
          </a:p>
        </p:txBody>
      </p:sp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219200"/>
            <a:ext cx="6172199" cy="541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1262293" y="1066800"/>
            <a:ext cx="6738707" cy="571499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60F99-FF20-4809-98E7-A437051B37FD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752600" y="514350"/>
            <a:ext cx="739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Construction Sequencing</a:t>
            </a:r>
            <a:endParaRPr lang="en-US" sz="4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itchFamily="34" charset="0"/>
            </a:endParaRPr>
          </a:p>
        </p:txBody>
      </p:sp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1181101"/>
            <a:ext cx="5961623" cy="552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56388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Process Planning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371600"/>
            <a:ext cx="7980205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3048000"/>
            <a:ext cx="5638800" cy="349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52400" y="1600200"/>
            <a:ext cx="8839200" cy="441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56388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Collaborative Model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629" y="1828800"/>
            <a:ext cx="8464571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52400" y="1600200"/>
            <a:ext cx="8839200" cy="441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5638800" cy="10668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Collaborate How?</a:t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752600"/>
            <a:ext cx="8477250" cy="413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5638800" cy="1066800"/>
          </a:xfrm>
        </p:spPr>
        <p:txBody>
          <a:bodyPr/>
          <a:lstStyle/>
          <a:p>
            <a:pPr algn="l"/>
            <a:r>
              <a:rPr lang="en-US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NavisWorks</a:t>
            </a:r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/>
            </a:r>
            <a:b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8E7D2-AF0B-4D89-A574-4B7C94E9B2B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r="79205"/>
          <a:stretch>
            <a:fillRect/>
          </a:stretch>
        </p:blipFill>
        <p:spPr bwMode="auto">
          <a:xfrm>
            <a:off x="533400" y="459782"/>
            <a:ext cx="728893" cy="70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naviswkmg09_flexshot3d_24p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524000"/>
            <a:ext cx="4648200" cy="435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107"/>
          <p:cNvSpPr txBox="1">
            <a:spLocks noChangeArrowheads="1"/>
          </p:cNvSpPr>
          <p:nvPr/>
        </p:nvSpPr>
        <p:spPr bwMode="auto">
          <a:xfrm>
            <a:off x="533400" y="1600200"/>
            <a:ext cx="4343400" cy="3935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171450" defTabSz="342900">
              <a:spcBef>
                <a:spcPct val="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Manage Design</a:t>
            </a:r>
          </a:p>
          <a:p>
            <a:pPr indent="171450" defTabSz="342900">
              <a:spcBef>
                <a:spcPct val="0"/>
              </a:spcBef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indent="171450" defTabSz="342900">
              <a:spcBef>
                <a:spcPct val="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Visualize Project</a:t>
            </a:r>
          </a:p>
          <a:p>
            <a:pPr indent="171450" defTabSz="342900">
              <a:spcBef>
                <a:spcPct val="0"/>
              </a:spcBef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indent="171450" defTabSz="342900">
              <a:spcBef>
                <a:spcPct val="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Present Model</a:t>
            </a:r>
          </a:p>
          <a:p>
            <a:pPr indent="171450" defTabSz="342900">
              <a:spcBef>
                <a:spcPct val="0"/>
              </a:spcBef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indent="171450" defTabSz="342900">
              <a:spcBef>
                <a:spcPct val="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Simulate Ideas</a:t>
            </a:r>
          </a:p>
          <a:p>
            <a:pPr indent="171450" defTabSz="342900">
              <a:spcBef>
                <a:spcPct val="0"/>
              </a:spcBef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indent="171450" defTabSz="342900">
              <a:spcBef>
                <a:spcPct val="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Detect Problems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3D Essentials 2009 AT - 1">
  <a:themeElements>
    <a:clrScheme name="C3D Essentials 2009 AT -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3D Essentials 2009 AT -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3D Essentials 2009 AT -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3D Essentials 2009 AT -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3D Essentials 2009 AT -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3D Essentials 2009 AT -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3D Essentials 2009 AT -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3D Essentials 2009 AT -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3D Essentials 2009 AT -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3D Essentials 2009 AT -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3D Essentials 2009 AT -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3D Essentials 2009 AT -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3D Essentials 2009 AT -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3D Essentials 2009 AT -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icrodesk Template">
  <a:themeElements>
    <a:clrScheme name="Microdesk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icrodesk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Microdesk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desk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desk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desk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desk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desk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desk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desk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desk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desk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desk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desk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457200" marR="0" indent="-4572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C3D Essentials 2009 AT - 1</Template>
  <TotalTime>2925</TotalTime>
  <Words>297</Words>
  <Application>Microsoft PowerPoint</Application>
  <PresentationFormat>On-screen Show (4:3)</PresentationFormat>
  <Paragraphs>122</Paragraphs>
  <Slides>25</Slides>
  <Notes>25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C3D Essentials 2009 AT - 1</vt:lpstr>
      <vt:lpstr>Microdesk Template</vt:lpstr>
      <vt:lpstr>2_Default Design</vt:lpstr>
      <vt:lpstr>3_Default Design</vt:lpstr>
      <vt:lpstr>Default Design</vt:lpstr>
      <vt:lpstr>Slide 1</vt:lpstr>
      <vt:lpstr>WHO WE ARE:   Autodesk Software Partner – PSP  Google Training Partner  ESRI Training and Development Partner   AEC Consultants and Software Developers      WHAT WE DO:   Autodesk Software Sales   Revit | Navisworks | AutoCAD | Civil 3D &amp; More   Autodesk Training – ATC and Custom Implementation Training Services    Google Training – Google Earth and Sketch-Up Training Classes    BIM, LEED, GIS and FM Consulting – Training, Business Process Engineering, and Custom Application Development   IT Support Helpdesk – for Autodesk, ESRI, Google and general IT related inquiries </vt:lpstr>
      <vt:lpstr>Slide 3</vt:lpstr>
      <vt:lpstr>Slide 4</vt:lpstr>
      <vt:lpstr>Slide 5</vt:lpstr>
      <vt:lpstr>Process Planning </vt:lpstr>
      <vt:lpstr>Collaborative Model </vt:lpstr>
      <vt:lpstr>Collaborate How? </vt:lpstr>
      <vt:lpstr>NavisWorks </vt:lpstr>
      <vt:lpstr>Product Family </vt:lpstr>
      <vt:lpstr>Manage Design </vt:lpstr>
      <vt:lpstr>Visualize Project </vt:lpstr>
      <vt:lpstr>Present Ideas </vt:lpstr>
      <vt:lpstr>Detect Problems  </vt:lpstr>
      <vt:lpstr>Clash Detection </vt:lpstr>
      <vt:lpstr>Tolerance  </vt:lpstr>
      <vt:lpstr>Simulate Ideas </vt:lpstr>
      <vt:lpstr>Visualize the Sequence </vt:lpstr>
      <vt:lpstr>Create a Process </vt:lpstr>
      <vt:lpstr>The Idea … </vt:lpstr>
      <vt:lpstr>Collaborate </vt:lpstr>
      <vt:lpstr>Present </vt:lpstr>
      <vt:lpstr>Look for Problems </vt:lpstr>
      <vt:lpstr>Create Order </vt:lpstr>
      <vt:lpstr>Slide 25</vt:lpstr>
    </vt:vector>
  </TitlesOfParts>
  <Company>MICRODESK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athoma</dc:creator>
  <cp:lastModifiedBy>Deke Smith</cp:lastModifiedBy>
  <cp:revision>167</cp:revision>
  <dcterms:created xsi:type="dcterms:W3CDTF">2008-06-13T16:34:12Z</dcterms:created>
  <dcterms:modified xsi:type="dcterms:W3CDTF">2009-01-26T22:43:21Z</dcterms:modified>
</cp:coreProperties>
</file>