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4" r:id="rId1"/>
  </p:sldMasterIdLst>
  <p:notesMasterIdLst>
    <p:notesMasterId r:id="rId9"/>
  </p:notesMasterIdLst>
  <p:sldIdLst>
    <p:sldId id="259" r:id="rId2"/>
    <p:sldId id="264" r:id="rId3"/>
    <p:sldId id="265" r:id="rId4"/>
    <p:sldId id="263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8" autoAdjust="0"/>
    <p:restoredTop sz="94660"/>
  </p:normalViewPr>
  <p:slideViewPr>
    <p:cSldViewPr snapToGrid="0" snapToObjects="1">
      <p:cViewPr>
        <p:scale>
          <a:sx n="156" d="100"/>
          <a:sy n="156" d="100"/>
        </p:scale>
        <p:origin x="-1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F7F63-9001-7B4C-899F-A9179C7CF4FA}" type="datetimeFigureOut">
              <a:rPr lang="en-US" smtClean="0"/>
              <a:t>2/10/14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F9BD7-BCF1-D74E-A686-2408DCB95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4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COBie</a:t>
            </a:r>
            <a:r>
              <a:rPr lang="en-US" baseline="0" dirty="0" smtClean="0"/>
              <a:t>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971D-AAD4-EA40-94EA-BD63249265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6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COBie</a:t>
            </a:r>
            <a:r>
              <a:rPr lang="en-US" baseline="0" dirty="0" smtClean="0"/>
              <a:t>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971D-AAD4-EA40-94EA-BD63249265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6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COBie</a:t>
            </a:r>
            <a:r>
              <a:rPr lang="en-US" baseline="0" dirty="0" smtClean="0"/>
              <a:t>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971D-AAD4-EA40-94EA-BD63249265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6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COBie</a:t>
            </a:r>
            <a:r>
              <a:rPr lang="en-US" baseline="0" dirty="0" smtClean="0"/>
              <a:t>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971D-AAD4-EA40-94EA-BD63249265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68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Beyond the </a:t>
            </a:r>
            <a:r>
              <a:rPr lang="en-US" dirty="0" err="1" smtClean="0"/>
              <a:t>COBie</a:t>
            </a:r>
            <a:r>
              <a:rPr lang="en-US" baseline="0" dirty="0" smtClean="0"/>
              <a:t> process. GRAPHISOFT offers as a service assisted opp. any Asset Management Solution via </a:t>
            </a:r>
            <a:r>
              <a:rPr lang="en-US" baseline="0" dirty="0" err="1" smtClean="0"/>
              <a:t>COBie</a:t>
            </a:r>
            <a:r>
              <a:rPr lang="en-US" baseline="0" dirty="0" smtClean="0"/>
              <a:t> or SQL to move data back to </a:t>
            </a:r>
            <a:r>
              <a:rPr lang="en-US" baseline="0" dirty="0" err="1" smtClean="0"/>
              <a:t>ArchiCAD</a:t>
            </a:r>
            <a:r>
              <a:rPr lang="en-US" baseline="0" dirty="0" smtClean="0"/>
              <a:t> Model which resides on a </a:t>
            </a:r>
            <a:r>
              <a:rPr lang="en-US" baseline="0" dirty="0" err="1" smtClean="0"/>
              <a:t>globaly</a:t>
            </a:r>
            <a:r>
              <a:rPr lang="en-US" baseline="0" dirty="0" smtClean="0"/>
              <a:t> accessible BIM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971D-AAD4-EA40-94EA-BD63249265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68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data updates existing object parameters (ONUMA, Revit), but also adds new parametric objects (new assets) (ONUMA but no authoring)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971D-AAD4-EA40-94EA-BD63249265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6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 use allocation, space re-planning, move management, security. Always a visual 3d model globally available for the decision maker.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8971D-AAD4-EA40-94EA-BD63249265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6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9815-A515-F843-B96F-5DAA9D8E09F2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9815-A515-F843-B96F-5DAA9D8E09F2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A8C2-8365-8341-8545-6A1655D1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9815-A515-F843-B96F-5DAA9D8E09F2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A8C2-8365-8341-8545-6A1655D1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9815-A515-F843-B96F-5DAA9D8E09F2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A8C2-8365-8341-8545-6A1655D1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2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9815-A515-F843-B96F-5DAA9D8E09F2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A8C2-8365-8341-8545-6A1655D1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9815-A515-F843-B96F-5DAA9D8E09F2}" type="datetimeFigureOut">
              <a:rPr lang="en-US" smtClean="0"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A8C2-8365-8341-8545-6A1655D1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9815-A515-F843-B96F-5DAA9D8E09F2}" type="datetimeFigureOut">
              <a:rPr lang="en-US" smtClean="0"/>
              <a:t>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A8C2-8365-8341-8545-6A1655D1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9815-A515-F843-B96F-5DAA9D8E09F2}" type="datetimeFigureOut">
              <a:rPr lang="en-US" smtClean="0"/>
              <a:t>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A8C2-8365-8341-8545-6A1655D1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6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9815-A515-F843-B96F-5DAA9D8E09F2}" type="datetimeFigureOut">
              <a:rPr lang="en-US" smtClean="0"/>
              <a:t>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A8C2-8365-8341-8545-6A1655D1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9815-A515-F843-B96F-5DAA9D8E09F2}" type="datetimeFigureOut">
              <a:rPr lang="en-US" smtClean="0"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9815-A515-F843-B96F-5DAA9D8E09F2}" type="datetimeFigureOut">
              <a:rPr lang="en-US" smtClean="0"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A8C2-8365-8341-8545-6A1655D1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B73C9-2719-7B48-8F84-EE0A10A87C16}" type="datetimeFigureOut">
              <a:rPr lang="en-US" smtClean="0"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F0ABC-D72E-EE4B-87C0-8A296994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7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jp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image" Target="../media/image9.png"/><Relationship Id="rId9" Type="http://schemas.openxmlformats.org/officeDocument/2006/relationships/image" Target="../media/image10.jpg"/><Relationship Id="rId10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9.png"/><Relationship Id="rId9" Type="http://schemas.openxmlformats.org/officeDocument/2006/relationships/image" Target="../media/image17.emf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6030"/>
            <a:ext cx="1426218" cy="178277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0" y="52428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8" name="TextBox 417"/>
          <p:cNvSpPr txBox="1"/>
          <p:nvPr/>
        </p:nvSpPr>
        <p:spPr>
          <a:xfrm>
            <a:off x="1829095" y="206168"/>
            <a:ext cx="6598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Arial Narrow"/>
                <a:cs typeface="Arial Narrow"/>
              </a:rPr>
              <a:t>SINCE 1987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993" y="153578"/>
            <a:ext cx="825598" cy="243181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3485182" y="121280"/>
            <a:ext cx="1885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Gill Sans"/>
                <a:cs typeface="Gill Sans"/>
              </a:rPr>
              <a:t>DATA MANAGEMENT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0" y="482600"/>
            <a:ext cx="5842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 xmlns:p14="http://schemas.microsoft.com/office/powerpoint/2010/main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6030"/>
            <a:ext cx="1426218" cy="178277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0" y="52428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8" name="TextBox 417"/>
          <p:cNvSpPr txBox="1"/>
          <p:nvPr/>
        </p:nvSpPr>
        <p:spPr>
          <a:xfrm>
            <a:off x="1829095" y="206168"/>
            <a:ext cx="6598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Arial Narrow"/>
                <a:cs typeface="Arial Narrow"/>
              </a:rPr>
              <a:t>SINCE 1987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993" y="153578"/>
            <a:ext cx="825598" cy="243181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3485182" y="121280"/>
            <a:ext cx="1885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Gill Sans"/>
                <a:cs typeface="Gill Sans"/>
              </a:rPr>
              <a:t>DATA MANAGEMENT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000" y="482600"/>
            <a:ext cx="5842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0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 xmlns:p14="http://schemas.microsoft.com/office/powerpoint/2010/main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6030"/>
            <a:ext cx="1426218" cy="178277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0" y="52428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8" name="TextBox 417"/>
          <p:cNvSpPr txBox="1"/>
          <p:nvPr/>
        </p:nvSpPr>
        <p:spPr>
          <a:xfrm>
            <a:off x="1829095" y="206168"/>
            <a:ext cx="6598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Arial Narrow"/>
                <a:cs typeface="Arial Narrow"/>
              </a:rPr>
              <a:t>SINCE 1987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993" y="153578"/>
            <a:ext cx="825598" cy="243181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3485182" y="121280"/>
            <a:ext cx="1885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Gill Sans"/>
                <a:cs typeface="Gill Sans"/>
              </a:rPr>
              <a:t>DATA MANAGEMENT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78" y="719355"/>
            <a:ext cx="8427621" cy="592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 xmlns:p14="http://schemas.microsoft.com/office/powerpoint/2010/main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6030"/>
            <a:ext cx="1426218" cy="178277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0" y="52428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8" name="TextBox 417"/>
          <p:cNvSpPr txBox="1"/>
          <p:nvPr/>
        </p:nvSpPr>
        <p:spPr>
          <a:xfrm>
            <a:off x="1829095" y="206168"/>
            <a:ext cx="6598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Arial Narrow"/>
                <a:cs typeface="Arial Narrow"/>
              </a:rPr>
              <a:t>SINCE 1987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993" y="153578"/>
            <a:ext cx="825598" cy="243181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3485182" y="121280"/>
            <a:ext cx="1885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Gill Sans"/>
                <a:cs typeface="Gill Sans"/>
              </a:rPr>
              <a:t>DATA MANAGEMENT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70295" y="3358185"/>
            <a:ext cx="1616254" cy="40813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196231" y="3454530"/>
            <a:ext cx="56438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flat" dir="tl"/>
            </a:scene3d>
          </a:bodyPr>
          <a:lstStyle/>
          <a:p>
            <a:r>
              <a:rPr lang="en-US" sz="1400" dirty="0" smtClean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50000" endPos="75000" dist="12700" dir="5400000" sy="-100000" algn="bl" rotWithShape="0"/>
                </a:effectLst>
                <a:latin typeface="Arial Narrow"/>
                <a:cs typeface="Arial Narrow"/>
              </a:rPr>
              <a:t>DESIGN</a:t>
            </a:r>
            <a:endParaRPr lang="en-US" sz="14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stA="50000" endPos="75000" dist="12700" dir="5400000" sy="-100000" algn="bl" rotWithShape="0"/>
              </a:effectLst>
              <a:latin typeface="Arial Narrow"/>
              <a:cs typeface="Arial Narrow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764184" y="3358185"/>
            <a:ext cx="1616254" cy="40813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355561" y="3454530"/>
            <a:ext cx="43350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flat" dir="tl"/>
            </a:scene3d>
          </a:bodyPr>
          <a:lstStyle/>
          <a:p>
            <a:r>
              <a:rPr lang="en-US" sz="1400" dirty="0" smtClean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50000" endPos="75000" dist="12700" dir="5400000" sy="-100000" algn="bl" rotWithShape="0"/>
                </a:effectLst>
                <a:latin typeface="Arial Narrow"/>
                <a:cs typeface="Arial Narrow"/>
              </a:rPr>
              <a:t>BUILD</a:t>
            </a:r>
            <a:endParaRPr lang="en-US" sz="14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stA="50000" endPos="75000" dist="12700" dir="5400000" sy="-100000" algn="bl" rotWithShape="0"/>
              </a:effectLst>
              <a:latin typeface="Arial Narrow"/>
              <a:cs typeface="Arial Narrow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963179" y="3358185"/>
            <a:ext cx="1616254" cy="40813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424945" y="3454530"/>
            <a:ext cx="69272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flat" dir="tl"/>
            </a:scene3d>
          </a:bodyPr>
          <a:lstStyle/>
          <a:p>
            <a:r>
              <a:rPr lang="en-US" sz="1400" dirty="0" smtClean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50000" endPos="75000" dist="12700" dir="5400000" sy="-100000" algn="bl" rotWithShape="0"/>
                </a:effectLst>
                <a:latin typeface="Arial Narrow"/>
                <a:cs typeface="Arial Narrow"/>
              </a:rPr>
              <a:t>OPERATE</a:t>
            </a:r>
            <a:endParaRPr lang="en-US" sz="14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stA="50000" endPos="75000" dist="12700" dir="5400000" sy="-100000" algn="bl" rotWithShape="0"/>
              </a:effectLst>
              <a:latin typeface="Arial Narrow"/>
              <a:cs typeface="Arial Narrow"/>
            </a:endParaRPr>
          </a:p>
        </p:txBody>
      </p:sp>
      <p:cxnSp>
        <p:nvCxnSpPr>
          <p:cNvPr id="76" name="Straight Arrow Connector 75"/>
          <p:cNvCxnSpPr>
            <a:stCxn id="70" idx="3"/>
            <a:endCxn id="72" idx="1"/>
          </p:cNvCxnSpPr>
          <p:nvPr/>
        </p:nvCxnSpPr>
        <p:spPr>
          <a:xfrm>
            <a:off x="2286549" y="3562252"/>
            <a:ext cx="1477635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2" idx="3"/>
            <a:endCxn id="74" idx="1"/>
          </p:cNvCxnSpPr>
          <p:nvPr/>
        </p:nvCxnSpPr>
        <p:spPr>
          <a:xfrm>
            <a:off x="5380438" y="3562252"/>
            <a:ext cx="1582741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Circular Arrow 31"/>
          <p:cNvSpPr/>
          <p:nvPr/>
        </p:nvSpPr>
        <p:spPr>
          <a:xfrm>
            <a:off x="1637397" y="2052003"/>
            <a:ext cx="2807833" cy="24417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53742"/>
              <a:gd name="adj5" fmla="val 216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Circular Arrow 102"/>
          <p:cNvSpPr/>
          <p:nvPr/>
        </p:nvSpPr>
        <p:spPr>
          <a:xfrm flipV="1">
            <a:off x="4789061" y="2630881"/>
            <a:ext cx="2807833" cy="24417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53742"/>
              <a:gd name="adj5" fmla="val 216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7" name="Picture 106" descr="Captu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058" y="1657875"/>
            <a:ext cx="728893" cy="788256"/>
          </a:xfrm>
          <a:prstGeom prst="rect">
            <a:avLst/>
          </a:prstGeom>
        </p:spPr>
      </p:pic>
      <p:pic>
        <p:nvPicPr>
          <p:cNvPr id="108" name="Picture 107" descr="Captur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52" y="4678525"/>
            <a:ext cx="728893" cy="788256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806072" y="2351535"/>
            <a:ext cx="618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50000" endPos="75000" dist="12700" dir="5400000" sy="-100000" algn="bl" rotWithShape="0"/>
                </a:effectLst>
                <a:latin typeface="Arial Narrow"/>
                <a:cs typeface="Arial Narrow"/>
              </a:rPr>
              <a:t>COBie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730868" y="5369754"/>
            <a:ext cx="618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50000" endPos="75000" dist="12700" dir="5400000" sy="-100000" algn="bl" rotWithShape="0"/>
                </a:effectLst>
                <a:latin typeface="Arial Narrow"/>
                <a:cs typeface="Arial Narrow"/>
              </a:rPr>
              <a:t>COBie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 xmlns:p14="http://schemas.microsoft.com/office/powerpoint/2010/main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942389" y="1257058"/>
            <a:ext cx="1890122" cy="1890122"/>
            <a:chOff x="1246777" y="1993901"/>
            <a:chExt cx="1890122" cy="189012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6777" y="1993901"/>
              <a:ext cx="1890122" cy="1890122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1771417" y="2498929"/>
              <a:ext cx="1021669" cy="941548"/>
              <a:chOff x="4023698" y="2491555"/>
              <a:chExt cx="1021669" cy="941548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0328" y="2491555"/>
                <a:ext cx="648408" cy="566425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023698" y="3002216"/>
                <a:ext cx="1021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accent1">
                        <a:lumMod val="75000"/>
                      </a:schemeClr>
                    </a:solidFill>
                    <a:latin typeface="Gill Sans"/>
                    <a:cs typeface="Gill Sans"/>
                  </a:rPr>
                  <a:t>GRAPHISOFT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cs typeface="Arial"/>
                  </a:rPr>
                  <a:t>BIM</a:t>
                </a:r>
                <a:r>
                  <a:rPr 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/>
                    <a:cs typeface="Arial Narrow"/>
                  </a:rPr>
                  <a:t>Server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cs typeface="Arial Narrow"/>
                </a:endParaRPr>
              </a:p>
            </p:txBody>
          </p:sp>
        </p:grp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6030"/>
            <a:ext cx="1426218" cy="178277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0" y="52428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8" name="TextBox 417"/>
          <p:cNvSpPr txBox="1"/>
          <p:nvPr/>
        </p:nvSpPr>
        <p:spPr>
          <a:xfrm>
            <a:off x="1829095" y="206168"/>
            <a:ext cx="6598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Arial Narrow"/>
                <a:cs typeface="Arial Narrow"/>
              </a:rPr>
              <a:t>SINCE 1987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7993" y="153578"/>
            <a:ext cx="825598" cy="243181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3485182" y="121280"/>
            <a:ext cx="1885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Gill Sans"/>
                <a:cs typeface="Gill Sans"/>
              </a:rPr>
              <a:t>DATA MANAGEMENT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883419" y="3358185"/>
            <a:ext cx="1616254" cy="40813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2409355" y="3454530"/>
            <a:ext cx="56438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flat" dir="tl"/>
            </a:scene3d>
          </a:bodyPr>
          <a:lstStyle/>
          <a:p>
            <a:r>
              <a:rPr lang="en-US" sz="1400" dirty="0" smtClean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50000" endPos="75000" dist="12700" dir="5400000" sy="-100000" algn="bl" rotWithShape="0"/>
                </a:effectLst>
                <a:latin typeface="Arial Narrow"/>
                <a:cs typeface="Arial Narrow"/>
              </a:rPr>
              <a:t>DESIGN</a:t>
            </a:r>
            <a:endParaRPr lang="en-US" sz="14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stA="50000" endPos="75000" dist="12700" dir="5400000" sy="-100000" algn="bl" rotWithShape="0"/>
              </a:effectLst>
              <a:latin typeface="Arial Narrow"/>
              <a:cs typeface="Arial Narrow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370359" y="3358185"/>
            <a:ext cx="1616254" cy="40813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5832125" y="3454530"/>
            <a:ext cx="69272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flat" dir="tl"/>
            </a:scene3d>
          </a:bodyPr>
          <a:lstStyle/>
          <a:p>
            <a:r>
              <a:rPr lang="en-US" sz="1400" dirty="0" smtClean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50000" endPos="75000" dist="12700" dir="5400000" sy="-100000" algn="bl" rotWithShape="0"/>
                </a:effectLst>
                <a:latin typeface="Arial Narrow"/>
                <a:cs typeface="Arial Narrow"/>
              </a:rPr>
              <a:t>OPERATE</a:t>
            </a:r>
            <a:endParaRPr lang="en-US" sz="14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stA="50000" endPos="75000" dist="12700" dir="5400000" sy="-100000" algn="bl" rotWithShape="0"/>
              </a:effectLst>
              <a:latin typeface="Arial Narrow"/>
              <a:cs typeface="Arial Narrow"/>
            </a:endParaRPr>
          </a:p>
        </p:txBody>
      </p:sp>
      <p:sp>
        <p:nvSpPr>
          <p:cNvPr id="32" name="Circular Arrow 31"/>
          <p:cNvSpPr/>
          <p:nvPr/>
        </p:nvSpPr>
        <p:spPr>
          <a:xfrm flipH="1">
            <a:off x="2973737" y="2052003"/>
            <a:ext cx="2807833" cy="24417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53742"/>
              <a:gd name="adj5" fmla="val 216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41466" y="1508459"/>
            <a:ext cx="728893" cy="1001437"/>
            <a:chOff x="4889804" y="1556378"/>
            <a:chExt cx="728893" cy="1001437"/>
          </a:xfrm>
        </p:grpSpPr>
        <p:pic>
          <p:nvPicPr>
            <p:cNvPr id="107" name="Picture 106" descr="Capture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9804" y="1556378"/>
              <a:ext cx="728893" cy="788256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4992686" y="2250038"/>
              <a:ext cx="6182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>
                  <a:ln/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  <a:reflection stA="50000" endPos="75000" dist="12700" dir="5400000" sy="-100000" algn="bl" rotWithShape="0"/>
                  </a:effectLst>
                  <a:latin typeface="Arial Narrow"/>
                  <a:cs typeface="Arial Narrow"/>
                </a:rPr>
                <a:t>COBie</a:t>
              </a:r>
              <a:endPara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6044" y="4039937"/>
            <a:ext cx="911160" cy="60384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060388" y="2272747"/>
            <a:ext cx="759466" cy="380090"/>
            <a:chOff x="2048645" y="1962580"/>
            <a:chExt cx="759466" cy="380090"/>
          </a:xfrm>
        </p:grpSpPr>
        <p:pic>
          <p:nvPicPr>
            <p:cNvPr id="30" name="Picture 29" descr="ac_light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645" y="2038884"/>
              <a:ext cx="759466" cy="30378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26740" y="1962580"/>
              <a:ext cx="272130" cy="18490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069629" y="2833269"/>
            <a:ext cx="759466" cy="392856"/>
            <a:chOff x="2740207" y="4481009"/>
            <a:chExt cx="759466" cy="392856"/>
          </a:xfrm>
        </p:grpSpPr>
        <p:pic>
          <p:nvPicPr>
            <p:cNvPr id="35" name="Picture 34" descr="ac_light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07" y="4570079"/>
              <a:ext cx="759466" cy="30378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95294" y="4481009"/>
              <a:ext cx="304379" cy="20682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3061" y="4002842"/>
            <a:ext cx="738788" cy="73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4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 xmlns:p14="http://schemas.microsoft.com/office/powerpoint/2010/main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6030"/>
            <a:ext cx="1426218" cy="178277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0" y="52428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8" name="TextBox 417"/>
          <p:cNvSpPr txBox="1"/>
          <p:nvPr/>
        </p:nvSpPr>
        <p:spPr>
          <a:xfrm>
            <a:off x="1829095" y="206168"/>
            <a:ext cx="6598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Arial Narrow"/>
                <a:cs typeface="Arial Narrow"/>
              </a:rPr>
              <a:t>SINCE 1987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993" y="153578"/>
            <a:ext cx="825598" cy="243181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3485182" y="121280"/>
            <a:ext cx="1885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Gill Sans"/>
                <a:cs typeface="Gill Sans"/>
              </a:rPr>
              <a:t>DATA MANAGEMENT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883419" y="3358185"/>
            <a:ext cx="1616254" cy="40813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2409355" y="3454530"/>
            <a:ext cx="56438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flat" dir="tl"/>
            </a:scene3d>
          </a:bodyPr>
          <a:lstStyle/>
          <a:p>
            <a:r>
              <a:rPr lang="en-US" sz="1400" dirty="0" smtClean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50000" endPos="75000" dist="12700" dir="5400000" sy="-100000" algn="bl" rotWithShape="0"/>
                </a:effectLst>
                <a:latin typeface="Arial Narrow"/>
                <a:cs typeface="Arial Narrow"/>
              </a:rPr>
              <a:t>DESIGN</a:t>
            </a:r>
            <a:endParaRPr lang="en-US" sz="14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stA="50000" endPos="75000" dist="12700" dir="5400000" sy="-100000" algn="bl" rotWithShape="0"/>
              </a:effectLst>
              <a:latin typeface="Arial Narrow"/>
              <a:cs typeface="Arial Narrow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370359" y="3358185"/>
            <a:ext cx="1616254" cy="40813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5832125" y="3454530"/>
            <a:ext cx="69272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flat" dir="tl"/>
            </a:scene3d>
          </a:bodyPr>
          <a:lstStyle/>
          <a:p>
            <a:r>
              <a:rPr lang="en-US" sz="1400" dirty="0" smtClean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stA="50000" endPos="75000" dist="12700" dir="5400000" sy="-100000" algn="bl" rotWithShape="0"/>
                </a:effectLst>
                <a:latin typeface="Arial Narrow"/>
                <a:cs typeface="Arial Narrow"/>
              </a:rPr>
              <a:t>OPERATE</a:t>
            </a:r>
            <a:endParaRPr lang="en-US" sz="1400" dirty="0">
              <a:ln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stA="50000" endPos="75000" dist="12700" dir="5400000" sy="-100000" algn="bl" rotWithShape="0"/>
              </a:effectLst>
              <a:latin typeface="Arial Narrow"/>
              <a:cs typeface="Arial Narrow"/>
            </a:endParaRPr>
          </a:p>
        </p:txBody>
      </p:sp>
      <p:sp>
        <p:nvSpPr>
          <p:cNvPr id="32" name="Circular Arrow 31"/>
          <p:cNvSpPr/>
          <p:nvPr/>
        </p:nvSpPr>
        <p:spPr>
          <a:xfrm flipH="1">
            <a:off x="2973737" y="2052003"/>
            <a:ext cx="2807833" cy="24417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53742"/>
              <a:gd name="adj5" fmla="val 216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044" y="4039937"/>
            <a:ext cx="911160" cy="603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3061" y="4002842"/>
            <a:ext cx="738788" cy="738788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973597"/>
            <a:ext cx="3263900" cy="15360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41591" y="948496"/>
            <a:ext cx="398325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Database Field to Object Parameter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Mapping</a:t>
            </a:r>
          </a:p>
          <a:p>
            <a:pPr algn="ctr"/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effect model 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geometry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12" name="Picture 11" descr="Fig+10.0+Attributes+Workshee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59" y="2312119"/>
            <a:ext cx="1817071" cy="6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 xmlns:p14="http://schemas.microsoft.com/office/powerpoint/2010/main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21" y="1586247"/>
            <a:ext cx="3486239" cy="199660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603938" y="3873767"/>
            <a:ext cx="1890122" cy="1890122"/>
            <a:chOff x="1246777" y="1676391"/>
            <a:chExt cx="1890122" cy="189012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6777" y="1676391"/>
              <a:ext cx="1890122" cy="1890122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1771417" y="2179851"/>
              <a:ext cx="1021669" cy="963772"/>
              <a:chOff x="4023698" y="2172477"/>
              <a:chExt cx="1021669" cy="963772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0328" y="2172477"/>
                <a:ext cx="648408" cy="566425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4023698" y="2705362"/>
                <a:ext cx="102166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accent1">
                        <a:lumMod val="75000"/>
                      </a:schemeClr>
                    </a:solidFill>
                    <a:latin typeface="Gill Sans"/>
                    <a:cs typeface="Gill Sans"/>
                  </a:rPr>
                  <a:t>GRAPHISOFT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cs typeface="Arial"/>
                  </a:rPr>
                  <a:t>BIM</a:t>
                </a:r>
                <a:r>
                  <a:rPr 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/>
                    <a:cs typeface="Arial Narrow"/>
                  </a:rPr>
                  <a:t>Server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/>
                  <a:cs typeface="Arial Narrow"/>
                </a:endParaRPr>
              </a:p>
            </p:txBody>
          </p:sp>
        </p:grp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6030"/>
            <a:ext cx="1426218" cy="178277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0" y="52428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8" name="TextBox 417"/>
          <p:cNvSpPr txBox="1"/>
          <p:nvPr/>
        </p:nvSpPr>
        <p:spPr>
          <a:xfrm>
            <a:off x="1829095" y="206168"/>
            <a:ext cx="6598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Arial Narrow"/>
                <a:cs typeface="Arial Narrow"/>
              </a:rPr>
              <a:t>SINCE 1987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7993" y="153578"/>
            <a:ext cx="825598" cy="243181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3485182" y="121280"/>
            <a:ext cx="1885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Gill Sans"/>
                <a:cs typeface="Gill Sans"/>
              </a:rPr>
              <a:t>DATA MANAGEMENT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2431" y="5000639"/>
            <a:ext cx="911160" cy="603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0154" y="748044"/>
            <a:ext cx="180511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model + data</a:t>
            </a:r>
          </a:p>
          <a:p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/>
              <a:cs typeface="Arial Narrow"/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Move Management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Asset Allocation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Security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2279" y="2865306"/>
            <a:ext cx="2255232" cy="24446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154" y="4678902"/>
            <a:ext cx="1681437" cy="1262014"/>
          </a:xfrm>
          <a:prstGeom prst="rect">
            <a:avLst/>
          </a:prstGeom>
        </p:spPr>
      </p:pic>
      <p:cxnSp>
        <p:nvCxnSpPr>
          <p:cNvPr id="29" name="Straight Arrow Connector 224"/>
          <p:cNvCxnSpPr>
            <a:stCxn id="2" idx="1"/>
            <a:endCxn id="20" idx="3"/>
          </p:cNvCxnSpPr>
          <p:nvPr/>
        </p:nvCxnSpPr>
        <p:spPr>
          <a:xfrm rot="10800000" flipV="1">
            <a:off x="5494061" y="4087606"/>
            <a:ext cx="888219" cy="731221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224"/>
          <p:cNvCxnSpPr>
            <a:stCxn id="20" idx="1"/>
            <a:endCxn id="24" idx="3"/>
          </p:cNvCxnSpPr>
          <p:nvPr/>
        </p:nvCxnSpPr>
        <p:spPr>
          <a:xfrm rot="10800000" flipV="1">
            <a:off x="2541592" y="4818827"/>
            <a:ext cx="1062347" cy="491081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49559" y="6061978"/>
            <a:ext cx="1815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Globally Accessible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8912" y="2038138"/>
            <a:ext cx="2720758" cy="204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3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 xmlns:p14="http://schemas.microsoft.com/office/powerpoint/2010/main"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168</Words>
  <Application>Microsoft Macintosh PowerPoint</Application>
  <PresentationFormat>On-screen Show (4:3)</PresentationFormat>
  <Paragraphs>48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GRAPHISOFT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Yanni Alexakis</dc:creator>
  <cp:lastModifiedBy>Monte Chapin</cp:lastModifiedBy>
  <cp:revision>35</cp:revision>
  <cp:lastPrinted>2013-12-13T21:09:19Z</cp:lastPrinted>
  <dcterms:created xsi:type="dcterms:W3CDTF">2013-12-13T16:41:58Z</dcterms:created>
  <dcterms:modified xsi:type="dcterms:W3CDTF">2014-02-11T04:10:58Z</dcterms:modified>
</cp:coreProperties>
</file>