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62" r:id="rId2"/>
    <p:sldId id="271" r:id="rId3"/>
    <p:sldId id="276" r:id="rId4"/>
    <p:sldId id="272" r:id="rId5"/>
    <p:sldId id="270" r:id="rId6"/>
    <p:sldId id="263" r:id="rId7"/>
    <p:sldId id="281" r:id="rId8"/>
    <p:sldId id="282" r:id="rId9"/>
    <p:sldId id="265" r:id="rId10"/>
    <p:sldId id="283" r:id="rId11"/>
    <p:sldId id="277" r:id="rId12"/>
    <p:sldId id="264" r:id="rId13"/>
    <p:sldId id="273" r:id="rId14"/>
    <p:sldId id="269" r:id="rId15"/>
    <p:sldId id="278" r:id="rId16"/>
    <p:sldId id="274" r:id="rId17"/>
    <p:sldId id="279" r:id="rId18"/>
    <p:sldId id="280"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3300"/>
    <a:srgbClr val="F7E785"/>
    <a:srgbClr val="E2E480"/>
    <a:srgbClr val="8AC9DA"/>
    <a:srgbClr val="67C7F7"/>
    <a:srgbClr val="9933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86" d="100"/>
          <a:sy n="86" d="100"/>
        </p:scale>
        <p:origin x="-81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D6178F4-E349-47BB-A46F-3B324609DD6D}" type="datetimeFigureOut">
              <a:rPr lang="en-US" smtClean="0"/>
              <a:t>3/25/2011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59224DC-9370-4AA3-9FEC-C0DEC9327E63}"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Rectangle 2"/>
          <p:cNvSpPr>
            <a:spLocks noGrp="1" noRot="1" noChangeAspect="1" noChangeArrowheads="1" noTextEdit="1"/>
          </p:cNvSpPr>
          <p:nvPr>
            <p:ph type="sldImg"/>
          </p:nvPr>
        </p:nvSpPr>
        <p:spPr bwMode="auto">
          <a:xfrm>
            <a:off x="1150938" y="692150"/>
            <a:ext cx="2278062" cy="1708150"/>
          </a:xfrm>
          <a:prstGeom prst="rect">
            <a:avLst/>
          </a:prstGeom>
          <a:solidFill>
            <a:srgbClr val="FFFFFF"/>
          </a:solidFill>
          <a:ln>
            <a:solidFill>
              <a:srgbClr val="000000"/>
            </a:solidFill>
            <a:miter lim="800000"/>
            <a:headEnd/>
            <a:tailEnd/>
          </a:ln>
        </p:spPr>
      </p:sp>
      <p:sp>
        <p:nvSpPr>
          <p:cNvPr id="322563" name="Rectangle 3"/>
          <p:cNvSpPr>
            <a:spLocks noGrp="1" noChangeArrowheads="1"/>
          </p:cNvSpPr>
          <p:nvPr>
            <p:ph type="body" idx="1"/>
          </p:nvPr>
        </p:nvSpPr>
        <p:spPr bwMode="auto">
          <a:xfrm>
            <a:off x="839097" y="2666576"/>
            <a:ext cx="5028124" cy="5715545"/>
          </a:xfrm>
          <a:prstGeom prst="rect">
            <a:avLst/>
          </a:prstGeom>
          <a:solidFill>
            <a:srgbClr val="FFFFFF"/>
          </a:solidFill>
          <a:ln>
            <a:solidFill>
              <a:srgbClr val="000000"/>
            </a:solidFill>
            <a:miter lim="800000"/>
            <a:headEnd/>
            <a:tailEnd/>
          </a:ln>
        </p:spPr>
        <p:txBody>
          <a:bodyPr>
            <a:prstTxWarp prst="textNoShape">
              <a:avLst/>
            </a:prstTxWarp>
          </a:bodyPr>
          <a:lstStyle/>
          <a:p>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Rectangle 2"/>
          <p:cNvSpPr>
            <a:spLocks noGrp="1" noRot="1" noChangeAspect="1" noChangeArrowheads="1" noTextEdit="1"/>
          </p:cNvSpPr>
          <p:nvPr>
            <p:ph type="sldImg"/>
          </p:nvPr>
        </p:nvSpPr>
        <p:spPr bwMode="auto">
          <a:xfrm>
            <a:off x="1150938" y="692150"/>
            <a:ext cx="2278062" cy="1708150"/>
          </a:xfrm>
          <a:prstGeom prst="rect">
            <a:avLst/>
          </a:prstGeom>
          <a:solidFill>
            <a:srgbClr val="FFFFFF"/>
          </a:solidFill>
          <a:ln>
            <a:solidFill>
              <a:srgbClr val="000000"/>
            </a:solidFill>
            <a:miter lim="800000"/>
            <a:headEnd/>
            <a:tailEnd/>
          </a:ln>
        </p:spPr>
      </p:sp>
      <p:sp>
        <p:nvSpPr>
          <p:cNvPr id="328707" name="Rectangle 3"/>
          <p:cNvSpPr>
            <a:spLocks noGrp="1" noChangeArrowheads="1"/>
          </p:cNvSpPr>
          <p:nvPr>
            <p:ph type="body" idx="1"/>
          </p:nvPr>
        </p:nvSpPr>
        <p:spPr bwMode="auto">
          <a:xfrm>
            <a:off x="839097" y="2666576"/>
            <a:ext cx="5028124" cy="5715545"/>
          </a:xfrm>
          <a:prstGeom prst="rect">
            <a:avLst/>
          </a:prstGeom>
          <a:solidFill>
            <a:srgbClr val="FFFFFF"/>
          </a:solidFill>
          <a:ln>
            <a:solidFill>
              <a:srgbClr val="000000"/>
            </a:solidFill>
            <a:miter lim="800000"/>
            <a:headEnd/>
            <a:tailEnd/>
          </a:ln>
        </p:spPr>
        <p:txBody>
          <a:bodyPr>
            <a:prstTxWarp prst="textNoShape">
              <a:avLst/>
            </a:prstTxWarp>
          </a:bodyPr>
          <a:lstStyle/>
          <a:p>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C06061A-0D2E-45D2-B60C-7A1DB4952875}" type="datetimeFigureOut">
              <a:rPr lang="en-US" smtClean="0"/>
              <a:pPr/>
              <a:t>3/25/2011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1AC95A-61A3-45C4-B537-B1AB5B13911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06061A-0D2E-45D2-B60C-7A1DB4952875}" type="datetimeFigureOut">
              <a:rPr lang="en-US" smtClean="0"/>
              <a:pPr/>
              <a:t>3/25/2011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1AC95A-61A3-45C4-B537-B1AB5B13911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06061A-0D2E-45D2-B60C-7A1DB4952875}" type="datetimeFigureOut">
              <a:rPr lang="en-US" smtClean="0"/>
              <a:pPr/>
              <a:t>3/25/2011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1AC95A-61A3-45C4-B537-B1AB5B13911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4000">
                <a:solidFill>
                  <a:srgbClr val="C00000"/>
                </a:solidFill>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06061A-0D2E-45D2-B60C-7A1DB4952875}" type="datetimeFigureOut">
              <a:rPr lang="en-US" smtClean="0"/>
              <a:pPr/>
              <a:t>3/25/2011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1AC95A-61A3-45C4-B537-B1AB5B13911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C06061A-0D2E-45D2-B60C-7A1DB4952875}" type="datetimeFigureOut">
              <a:rPr lang="en-US" smtClean="0"/>
              <a:pPr/>
              <a:t>3/25/2011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1AC95A-61A3-45C4-B537-B1AB5B13911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C06061A-0D2E-45D2-B60C-7A1DB4952875}" type="datetimeFigureOut">
              <a:rPr lang="en-US" smtClean="0"/>
              <a:pPr/>
              <a:t>3/25/2011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1AC95A-61A3-45C4-B537-B1AB5B13911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C06061A-0D2E-45D2-B60C-7A1DB4952875}" type="datetimeFigureOut">
              <a:rPr lang="en-US" smtClean="0"/>
              <a:pPr/>
              <a:t>3/25/2011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F1AC95A-61A3-45C4-B537-B1AB5B13911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8229600" cy="1143000"/>
          </a:xfrm>
        </p:spPr>
        <p:txBody>
          <a:bodyPr>
            <a:normAutofit/>
          </a:bodyPr>
          <a:lstStyle>
            <a:lvl1pPr algn="r">
              <a:defRPr sz="4000" b="1">
                <a:solidFill>
                  <a:srgbClr val="C00000"/>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6C06061A-0D2E-45D2-B60C-7A1DB4952875}" type="datetimeFigureOut">
              <a:rPr lang="en-US" smtClean="0"/>
              <a:pPr/>
              <a:t>3/25/2011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F1AC95A-61A3-45C4-B537-B1AB5B13911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06061A-0D2E-45D2-B60C-7A1DB4952875}" type="datetimeFigureOut">
              <a:rPr lang="en-US" smtClean="0"/>
              <a:pPr/>
              <a:t>3/25/2011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F1AC95A-61A3-45C4-B537-B1AB5B13911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06061A-0D2E-45D2-B60C-7A1DB4952875}" type="datetimeFigureOut">
              <a:rPr lang="en-US" smtClean="0"/>
              <a:pPr/>
              <a:t>3/25/2011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1AC95A-61A3-45C4-B537-B1AB5B13911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06061A-0D2E-45D2-B60C-7A1DB4952875}" type="datetimeFigureOut">
              <a:rPr lang="en-US" smtClean="0"/>
              <a:pPr/>
              <a:t>3/25/2011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1AC95A-61A3-45C4-B537-B1AB5B13911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06061A-0D2E-45D2-B60C-7A1DB4952875}" type="datetimeFigureOut">
              <a:rPr lang="en-US" smtClean="0"/>
              <a:pPr/>
              <a:t>3/25/2011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1AC95A-61A3-45C4-B537-B1AB5B13911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emf"/><Relationship Id="rId1" Type="http://schemas.openxmlformats.org/officeDocument/2006/relationships/slideLayout" Target="../slideLayouts/slideLayout7.xml"/><Relationship Id="rId5" Type="http://schemas.openxmlformats.org/officeDocument/2006/relationships/image" Target="../media/image2.jpe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emf"/><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print"/>
          <a:srcRect b="38406"/>
          <a:stretch>
            <a:fillRect/>
          </a:stretch>
        </p:blipFill>
        <p:spPr bwMode="auto">
          <a:xfrm>
            <a:off x="1341830" y="1447800"/>
            <a:ext cx="6049570" cy="2286000"/>
          </a:xfrm>
          <a:prstGeom prst="rect">
            <a:avLst/>
          </a:prstGeom>
          <a:noFill/>
          <a:ln w="9525" algn="ctr">
            <a:noFill/>
            <a:miter lim="800000"/>
            <a:headEnd/>
            <a:tailEnd/>
          </a:ln>
          <a:effectLst>
            <a:reflection blurRad="6350" stA="50000" endA="300" endPos="55500" dist="101600" dir="5400000" sy="-100000" algn="bl" rotWithShape="0"/>
          </a:effectLst>
        </p:spPr>
      </p:pic>
      <p:grpSp>
        <p:nvGrpSpPr>
          <p:cNvPr id="10" name="Group 9"/>
          <p:cNvGrpSpPr/>
          <p:nvPr/>
        </p:nvGrpSpPr>
        <p:grpSpPr>
          <a:xfrm>
            <a:off x="152400" y="0"/>
            <a:ext cx="1143000" cy="1447800"/>
            <a:chOff x="3200400" y="2895600"/>
            <a:chExt cx="1143000" cy="1447800"/>
          </a:xfrm>
        </p:grpSpPr>
        <p:sp>
          <p:nvSpPr>
            <p:cNvPr id="9" name="Rectangle 8"/>
            <p:cNvSpPr/>
            <p:nvPr/>
          </p:nvSpPr>
          <p:spPr>
            <a:xfrm>
              <a:off x="3276600" y="2895600"/>
              <a:ext cx="1066800" cy="1447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nbims logo 2011 2.jpg"/>
            <p:cNvPicPr/>
            <p:nvPr/>
          </p:nvPicPr>
          <p:blipFill>
            <a:blip r:embed="rId3" cstate="print">
              <a:clrChange>
                <a:clrFrom>
                  <a:srgbClr val="FFFFFF"/>
                </a:clrFrom>
                <a:clrTo>
                  <a:srgbClr val="FFFFFF">
                    <a:alpha val="0"/>
                  </a:srgbClr>
                </a:clrTo>
              </a:clrChange>
            </a:blip>
            <a:stretch>
              <a:fillRect/>
            </a:stretch>
          </p:blipFill>
          <p:spPr>
            <a:xfrm>
              <a:off x="3200400" y="2971800"/>
              <a:ext cx="1143000" cy="1143000"/>
            </a:xfrm>
            <a:prstGeom prst="rect">
              <a:avLst/>
            </a:prstGeom>
          </p:spPr>
        </p:pic>
      </p:grpSp>
      <p:sp>
        <p:nvSpPr>
          <p:cNvPr id="11" name="Subtitle 2"/>
          <p:cNvSpPr txBox="1">
            <a:spLocks/>
          </p:cNvSpPr>
          <p:nvPr/>
        </p:nvSpPr>
        <p:spPr>
          <a:xfrm>
            <a:off x="3200400" y="4343400"/>
            <a:ext cx="5715000" cy="1066800"/>
          </a:xfrm>
          <a:prstGeom prst="rect">
            <a:avLst/>
          </a:prstGeom>
          <a:solidFill>
            <a:schemeClr val="bg1">
              <a:alpha val="59000"/>
            </a:schemeClr>
          </a:solidFill>
        </p:spPr>
        <p:txBody>
          <a:bodyPr vert="horz" lIns="91440" tIns="45720" rIns="91440" bIns="45720" rtlCol="0">
            <a:noAutofit/>
          </a:bodyPr>
          <a:lstStyle/>
          <a:p>
            <a:pPr marL="0" marR="0" lvl="0" indent="0" defTabSz="914400" rtl="0" eaLnBrk="1" fontAlgn="auto" latinLnBrk="0" hangingPunct="1">
              <a:lnSpc>
                <a:spcPct val="100000"/>
              </a:lnSpc>
              <a:spcAft>
                <a:spcPts val="0"/>
              </a:spcAft>
              <a:buClrTx/>
              <a:buSzTx/>
              <a:buFont typeface="Arial" pitchFamily="34" charset="0"/>
              <a:buNone/>
              <a:tabLst/>
              <a:defRPr/>
            </a:pPr>
            <a:r>
              <a:rPr kumimoji="0" lang="en-US" sz="3200" b="1" i="0" u="none" strike="noStrike" kern="1200" normalizeH="0" baseline="0" noProof="0" dirty="0" smtClean="0">
                <a:uLnTx/>
                <a:uFillTx/>
                <a:latin typeface="+mn-lt"/>
                <a:ea typeface="+mn-ea"/>
                <a:cs typeface="+mn-cs"/>
              </a:rPr>
              <a:t>Developing </a:t>
            </a:r>
            <a:r>
              <a:rPr kumimoji="0" lang="en-US" sz="3200" b="1" i="0" u="none" strike="noStrike" kern="1200" normalizeH="0" noProof="0" dirty="0" smtClean="0">
                <a:uLnTx/>
                <a:uFillTx/>
                <a:latin typeface="+mn-lt"/>
                <a:ea typeface="+mn-ea"/>
                <a:cs typeface="+mn-cs"/>
              </a:rPr>
              <a:t> an IDM</a:t>
            </a:r>
          </a:p>
          <a:p>
            <a:pPr marL="0" marR="0" lvl="0" indent="0" defTabSz="914400" rtl="0" eaLnBrk="1" fontAlgn="auto" latinLnBrk="0" hangingPunct="1">
              <a:lnSpc>
                <a:spcPct val="100000"/>
              </a:lnSpc>
              <a:spcAft>
                <a:spcPts val="0"/>
              </a:spcAft>
              <a:buClrTx/>
              <a:buSzTx/>
              <a:buFont typeface="Arial" pitchFamily="34" charset="0"/>
              <a:buNone/>
              <a:tabLst/>
              <a:defRPr/>
            </a:pPr>
            <a:r>
              <a:rPr lang="en-US" sz="3200" b="1" dirty="0" smtClean="0"/>
              <a:t>Information Delivery Manual</a:t>
            </a:r>
          </a:p>
          <a:p>
            <a:pPr>
              <a:defRPr/>
            </a:pPr>
            <a:r>
              <a:rPr lang="en-US" sz="2000" b="1" dirty="0" smtClean="0"/>
              <a:t>Part 1. Industry Workgroup Training, Creating IDMs</a:t>
            </a:r>
            <a:endParaRPr lang="da-DK" sz="2000" b="1" dirty="0" smtClean="0"/>
          </a:p>
          <a:p>
            <a:pPr marL="0" marR="0" lvl="0" indent="0" defTabSz="914400" rtl="0" eaLnBrk="1" fontAlgn="auto" latinLnBrk="0" hangingPunct="1">
              <a:lnSpc>
                <a:spcPct val="100000"/>
              </a:lnSpc>
              <a:spcAft>
                <a:spcPts val="0"/>
              </a:spcAft>
              <a:buClrTx/>
              <a:buSzTx/>
              <a:buFont typeface="Arial" pitchFamily="34" charset="0"/>
              <a:buNone/>
              <a:tabLst/>
              <a:defRPr/>
            </a:pPr>
            <a:r>
              <a:rPr kumimoji="0" lang="en-US" sz="3200" b="1" i="0" u="none" strike="noStrike" kern="1200" normalizeH="0" baseline="0" noProof="0" dirty="0" smtClean="0">
                <a:uLnTx/>
                <a:uFillTx/>
                <a:latin typeface="+mn-lt"/>
                <a:ea typeface="+mn-ea"/>
                <a:cs typeface="+mn-cs"/>
              </a:rPr>
              <a:t> </a:t>
            </a:r>
            <a:endParaRPr kumimoji="0" lang="en-US" sz="3200" b="1" i="0" u="none" strike="noStrike" kern="1200" normalizeH="0" baseline="0" noProof="0" dirty="0">
              <a:uLnTx/>
              <a:uFillTx/>
              <a:latin typeface="+mn-lt"/>
              <a:ea typeface="+mn-ea"/>
              <a:cs typeface="+mn-cs"/>
            </a:endParaRPr>
          </a:p>
        </p:txBody>
      </p:sp>
      <p:pic>
        <p:nvPicPr>
          <p:cNvPr id="12" name="Bilde 5" descr="BS_Symbol+logo_CMYK.eps"/>
          <p:cNvPicPr>
            <a:picLocks noChangeAspect="1"/>
          </p:cNvPicPr>
          <p:nvPr/>
        </p:nvPicPr>
        <p:blipFill>
          <a:blip r:embed="rId4" cstate="print"/>
          <a:srcRect l="18246" b="25000"/>
          <a:stretch>
            <a:fillRect/>
          </a:stretch>
        </p:blipFill>
        <p:spPr bwMode="auto">
          <a:xfrm>
            <a:off x="1295400" y="457200"/>
            <a:ext cx="3124200" cy="492195"/>
          </a:xfrm>
          <a:prstGeom prst="rect">
            <a:avLst/>
          </a:prstGeom>
          <a:noFill/>
          <a:ln w="9525">
            <a:noFill/>
            <a:miter lim="800000"/>
            <a:headEnd/>
            <a:tailEnd/>
          </a:ln>
        </p:spPr>
      </p:pic>
      <p:sp>
        <p:nvSpPr>
          <p:cNvPr id="13" name="TextBox 12"/>
          <p:cNvSpPr txBox="1"/>
          <p:nvPr/>
        </p:nvSpPr>
        <p:spPr>
          <a:xfrm>
            <a:off x="4343400" y="457200"/>
            <a:ext cx="2427268" cy="646331"/>
          </a:xfrm>
          <a:prstGeom prst="rect">
            <a:avLst/>
          </a:prstGeom>
          <a:noFill/>
        </p:spPr>
        <p:txBody>
          <a:bodyPr wrap="none" rtlCol="0">
            <a:spAutoFit/>
          </a:bodyPr>
          <a:lstStyle/>
          <a:p>
            <a:r>
              <a:rPr lang="en-US" sz="3600" dirty="0" smtClean="0">
                <a:latin typeface="Arial" pitchFamily="34" charset="0"/>
                <a:ea typeface="Batang" pitchFamily="18" charset="-127"/>
                <a:cs typeface="Arial" pitchFamily="34" charset="0"/>
              </a:rPr>
              <a:t>Alliance </a:t>
            </a:r>
            <a:r>
              <a:rPr lang="en-US" sz="2800" dirty="0" smtClean="0">
                <a:solidFill>
                  <a:schemeClr val="bg1">
                    <a:lumMod val="75000"/>
                  </a:schemeClr>
                </a:solidFill>
                <a:latin typeface="Arial" pitchFamily="34" charset="0"/>
                <a:ea typeface="Batang" pitchFamily="18" charset="-127"/>
                <a:cs typeface="Arial" pitchFamily="34" charset="0"/>
              </a:rPr>
              <a:t>NA</a:t>
            </a:r>
            <a:endParaRPr lang="en-US" sz="2800" dirty="0">
              <a:solidFill>
                <a:schemeClr val="bg1">
                  <a:lumMod val="75000"/>
                </a:schemeClr>
              </a:solidFill>
              <a:latin typeface="Arial" pitchFamily="34" charset="0"/>
              <a:ea typeface="Batang" pitchFamily="18" charset="-127"/>
              <a:cs typeface="Arial" pitchFamily="34" charset="0"/>
            </a:endParaRPr>
          </a:p>
        </p:txBody>
      </p:sp>
      <p:sp>
        <p:nvSpPr>
          <p:cNvPr id="14" name="TextBox 13"/>
          <p:cNvSpPr txBox="1"/>
          <p:nvPr/>
        </p:nvSpPr>
        <p:spPr>
          <a:xfrm>
            <a:off x="76200" y="5980093"/>
            <a:ext cx="3347776" cy="738664"/>
          </a:xfrm>
          <a:prstGeom prst="rect">
            <a:avLst/>
          </a:prstGeom>
          <a:noFill/>
        </p:spPr>
        <p:txBody>
          <a:bodyPr wrap="none" rtlCol="0">
            <a:spAutoFit/>
          </a:bodyPr>
          <a:lstStyle/>
          <a:p>
            <a:r>
              <a:rPr lang="en-US" sz="1400" dirty="0" smtClean="0"/>
              <a:t>2010 </a:t>
            </a:r>
          </a:p>
          <a:p>
            <a:r>
              <a:rPr lang="en-US" sz="1400" dirty="0" smtClean="0"/>
              <a:t>Dianne Davis, NA-IDM Coordinator</a:t>
            </a:r>
          </a:p>
          <a:p>
            <a:r>
              <a:rPr lang="en-US" sz="1400" dirty="0" smtClean="0"/>
              <a:t>Jan </a:t>
            </a:r>
            <a:r>
              <a:rPr lang="en-US" sz="1400" dirty="0" err="1" smtClean="0"/>
              <a:t>Karlshøj</a:t>
            </a:r>
            <a:r>
              <a:rPr lang="en-US" sz="1400" dirty="0" smtClean="0"/>
              <a:t>, International IDM Coordinator</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2"/>
          <p:cNvSpPr>
            <a:spLocks noGrp="1"/>
          </p:cNvSpPr>
          <p:nvPr>
            <p:ph type="sldNum" sz="quarter" idx="10"/>
          </p:nvPr>
        </p:nvSpPr>
        <p:spPr/>
        <p:txBody>
          <a:bodyPr/>
          <a:lstStyle/>
          <a:p>
            <a:fld id="{3622F13C-43F9-4549-B66F-B3259BBF673B}" type="slidenum">
              <a:rPr lang="en-US"/>
              <a:pPr/>
              <a:t>10</a:t>
            </a:fld>
            <a:endParaRPr lang="en-US" u="sng"/>
          </a:p>
        </p:txBody>
      </p:sp>
      <p:sp>
        <p:nvSpPr>
          <p:cNvPr id="327682" name="Rectangle 2"/>
          <p:cNvSpPr>
            <a:spLocks noGrp="1" noChangeArrowheads="1"/>
          </p:cNvSpPr>
          <p:nvPr>
            <p:ph type="title"/>
          </p:nvPr>
        </p:nvSpPr>
        <p:spPr>
          <a:xfrm>
            <a:off x="685800" y="2847975"/>
            <a:ext cx="7772400" cy="1143000"/>
          </a:xfrm>
        </p:spPr>
        <p:txBody>
          <a:bodyPr/>
          <a:lstStyle/>
          <a:p>
            <a:r>
              <a:rPr lang="en-GB" sz="4800">
                <a:solidFill>
                  <a:schemeClr val="bg1"/>
                </a:solidFill>
              </a:rPr>
              <a:t>ODP Viewpoints</a:t>
            </a:r>
          </a:p>
        </p:txBody>
      </p:sp>
      <p:grpSp>
        <p:nvGrpSpPr>
          <p:cNvPr id="2" name="Group 3"/>
          <p:cNvGrpSpPr>
            <a:grpSpLocks/>
          </p:cNvGrpSpPr>
          <p:nvPr/>
        </p:nvGrpSpPr>
        <p:grpSpPr bwMode="auto">
          <a:xfrm>
            <a:off x="650875" y="793750"/>
            <a:ext cx="8016875" cy="2635250"/>
            <a:chOff x="410" y="500"/>
            <a:chExt cx="5050" cy="1660"/>
          </a:xfrm>
        </p:grpSpPr>
        <p:sp>
          <p:nvSpPr>
            <p:cNvPr id="327684" name="Freeform 4"/>
            <p:cNvSpPr>
              <a:spLocks/>
            </p:cNvSpPr>
            <p:nvPr/>
          </p:nvSpPr>
          <p:spPr bwMode="auto">
            <a:xfrm>
              <a:off x="410" y="500"/>
              <a:ext cx="5050" cy="1660"/>
            </a:xfrm>
            <a:custGeom>
              <a:avLst/>
              <a:gdLst/>
              <a:ahLst/>
              <a:cxnLst>
                <a:cxn ang="0">
                  <a:pos x="2470" y="1660"/>
                </a:cxn>
                <a:cxn ang="0">
                  <a:pos x="5050" y="0"/>
                </a:cxn>
                <a:cxn ang="0">
                  <a:pos x="0" y="0"/>
                </a:cxn>
                <a:cxn ang="0">
                  <a:pos x="2470" y="1660"/>
                </a:cxn>
              </a:cxnLst>
              <a:rect l="0" t="0" r="r" b="b"/>
              <a:pathLst>
                <a:path w="5050" h="1660">
                  <a:moveTo>
                    <a:pt x="2470" y="1660"/>
                  </a:moveTo>
                  <a:lnTo>
                    <a:pt x="5050" y="0"/>
                  </a:lnTo>
                  <a:lnTo>
                    <a:pt x="0" y="0"/>
                  </a:lnTo>
                  <a:lnTo>
                    <a:pt x="2470" y="1660"/>
                  </a:lnTo>
                  <a:close/>
                </a:path>
              </a:pathLst>
            </a:custGeom>
            <a:solidFill>
              <a:srgbClr val="009900"/>
            </a:solidFill>
            <a:ln w="12700" cap="flat" cmpd="sng">
              <a:noFill/>
              <a:prstDash val="solid"/>
              <a:round/>
              <a:headEnd/>
              <a:tailEnd/>
            </a:ln>
            <a:effectLst/>
          </p:spPr>
          <p:txBody>
            <a:bodyPr wrap="none" anchor="ctr">
              <a:prstTxWarp prst="textNoShape">
                <a:avLst/>
              </a:prstTxWarp>
            </a:bodyPr>
            <a:lstStyle/>
            <a:p>
              <a:endParaRPr lang="en-US"/>
            </a:p>
          </p:txBody>
        </p:sp>
        <p:sp>
          <p:nvSpPr>
            <p:cNvPr id="327685" name="Text Box 5"/>
            <p:cNvSpPr txBox="1">
              <a:spLocks noChangeArrowheads="1"/>
            </p:cNvSpPr>
            <p:nvPr/>
          </p:nvSpPr>
          <p:spPr bwMode="auto">
            <a:xfrm>
              <a:off x="1630" y="522"/>
              <a:ext cx="2210" cy="582"/>
            </a:xfrm>
            <a:prstGeom prst="rect">
              <a:avLst/>
            </a:prstGeom>
            <a:solidFill>
              <a:srgbClr val="009900"/>
            </a:solidFill>
            <a:ln w="12700">
              <a:noFill/>
              <a:miter lim="800000"/>
              <a:headEnd/>
              <a:tailEnd/>
            </a:ln>
            <a:effectLst/>
          </p:spPr>
          <p:txBody>
            <a:bodyPr wrap="square">
              <a:prstTxWarp prst="textNoShape">
                <a:avLst/>
              </a:prstTxWarp>
              <a:spAutoFit/>
            </a:bodyPr>
            <a:lstStyle/>
            <a:p>
              <a:pPr>
                <a:spcBef>
                  <a:spcPct val="50000"/>
                </a:spcBef>
              </a:pPr>
              <a:r>
                <a:rPr lang="en-US" b="1" u="none" dirty="0"/>
                <a:t>What the system is </a:t>
              </a:r>
              <a:r>
                <a:rPr lang="en-US" b="1" u="none" dirty="0" smtClean="0"/>
                <a:t>for </a:t>
              </a:r>
              <a:r>
                <a:rPr lang="en-US" dirty="0" err="1" smtClean="0"/>
                <a:t>organisational</a:t>
              </a:r>
              <a:r>
                <a:rPr lang="en-US" dirty="0" smtClean="0"/>
                <a:t> rules for how the package fits into the business</a:t>
              </a:r>
              <a:endParaRPr lang="en-US" b="1" u="none" dirty="0"/>
            </a:p>
          </p:txBody>
        </p:sp>
      </p:grpSp>
      <p:grpSp>
        <p:nvGrpSpPr>
          <p:cNvPr id="3" name="Group 9"/>
          <p:cNvGrpSpPr>
            <a:grpSpLocks/>
          </p:cNvGrpSpPr>
          <p:nvPr/>
        </p:nvGrpSpPr>
        <p:grpSpPr bwMode="auto">
          <a:xfrm>
            <a:off x="4572000" y="793750"/>
            <a:ext cx="4095750" cy="5365750"/>
            <a:chOff x="2880" y="500"/>
            <a:chExt cx="2580" cy="3380"/>
          </a:xfrm>
        </p:grpSpPr>
        <p:sp>
          <p:nvSpPr>
            <p:cNvPr id="327690" name="Freeform 10"/>
            <p:cNvSpPr>
              <a:spLocks/>
            </p:cNvSpPr>
            <p:nvPr/>
          </p:nvSpPr>
          <p:spPr bwMode="auto">
            <a:xfrm>
              <a:off x="2880" y="500"/>
              <a:ext cx="2580" cy="3380"/>
            </a:xfrm>
            <a:custGeom>
              <a:avLst/>
              <a:gdLst/>
              <a:ahLst/>
              <a:cxnLst>
                <a:cxn ang="0">
                  <a:pos x="0" y="1660"/>
                </a:cxn>
                <a:cxn ang="0">
                  <a:pos x="2580" y="0"/>
                </a:cxn>
                <a:cxn ang="0">
                  <a:pos x="2580" y="3380"/>
                </a:cxn>
                <a:cxn ang="0">
                  <a:pos x="480" y="3380"/>
                </a:cxn>
                <a:cxn ang="0">
                  <a:pos x="0" y="1660"/>
                </a:cxn>
              </a:cxnLst>
              <a:rect l="0" t="0" r="r" b="b"/>
              <a:pathLst>
                <a:path w="2580" h="3380">
                  <a:moveTo>
                    <a:pt x="0" y="1660"/>
                  </a:moveTo>
                  <a:lnTo>
                    <a:pt x="2580" y="0"/>
                  </a:lnTo>
                  <a:lnTo>
                    <a:pt x="2580" y="3380"/>
                  </a:lnTo>
                  <a:lnTo>
                    <a:pt x="480" y="3380"/>
                  </a:lnTo>
                  <a:lnTo>
                    <a:pt x="0" y="1660"/>
                  </a:lnTo>
                  <a:close/>
                </a:path>
              </a:pathLst>
            </a:custGeom>
            <a:solidFill>
              <a:srgbClr val="993300"/>
            </a:solidFill>
            <a:ln w="12700" cap="flat" cmpd="sng">
              <a:noFill/>
              <a:prstDash val="solid"/>
              <a:round/>
              <a:headEnd type="none" w="med" len="med"/>
              <a:tailEnd type="none" w="med" len="med"/>
            </a:ln>
            <a:effectLst/>
          </p:spPr>
          <p:txBody>
            <a:bodyPr wrap="none" anchor="ctr">
              <a:prstTxWarp prst="textNoShape">
                <a:avLst/>
              </a:prstTxWarp>
            </a:bodyPr>
            <a:lstStyle/>
            <a:p>
              <a:endParaRPr lang="en-US"/>
            </a:p>
          </p:txBody>
        </p:sp>
        <p:sp>
          <p:nvSpPr>
            <p:cNvPr id="327691" name="Text Box 11"/>
            <p:cNvSpPr txBox="1">
              <a:spLocks noChangeArrowheads="1"/>
            </p:cNvSpPr>
            <p:nvPr/>
          </p:nvSpPr>
          <p:spPr bwMode="auto">
            <a:xfrm>
              <a:off x="3740" y="1968"/>
              <a:ext cx="1530" cy="1280"/>
            </a:xfrm>
            <a:prstGeom prst="rect">
              <a:avLst/>
            </a:prstGeom>
            <a:solidFill>
              <a:srgbClr val="993300"/>
            </a:solidFill>
            <a:ln w="12700">
              <a:noFill/>
              <a:miter lim="800000"/>
              <a:headEnd/>
              <a:tailEnd/>
            </a:ln>
            <a:effectLst/>
          </p:spPr>
          <p:txBody>
            <a:bodyPr>
              <a:prstTxWarp prst="textNoShape">
                <a:avLst/>
              </a:prstTxWarp>
              <a:spAutoFit/>
            </a:bodyPr>
            <a:lstStyle/>
            <a:p>
              <a:pPr>
                <a:spcBef>
                  <a:spcPct val="50000"/>
                </a:spcBef>
              </a:pPr>
              <a:r>
                <a:rPr lang="en-US" b="1" u="none" dirty="0"/>
                <a:t>How it </a:t>
              </a:r>
              <a:r>
                <a:rPr lang="en-US" b="1" u="none" dirty="0" smtClean="0"/>
                <a:t>works </a:t>
              </a:r>
              <a:r>
                <a:rPr lang="en-US" dirty="0" smtClean="0"/>
                <a:t>functionality as a set software components; inter-component and external communications, display services</a:t>
              </a:r>
              <a:endParaRPr lang="en-US" b="1" u="none" dirty="0"/>
            </a:p>
          </p:txBody>
        </p:sp>
      </p:grpSp>
      <p:grpSp>
        <p:nvGrpSpPr>
          <p:cNvPr id="4" name="Group 12"/>
          <p:cNvGrpSpPr>
            <a:grpSpLocks/>
          </p:cNvGrpSpPr>
          <p:nvPr/>
        </p:nvGrpSpPr>
        <p:grpSpPr bwMode="auto">
          <a:xfrm>
            <a:off x="635000" y="3429000"/>
            <a:ext cx="4699000" cy="2730500"/>
            <a:chOff x="400" y="2160"/>
            <a:chExt cx="2960" cy="1720"/>
          </a:xfrm>
        </p:grpSpPr>
        <p:sp>
          <p:nvSpPr>
            <p:cNvPr id="327693" name="Freeform 13"/>
            <p:cNvSpPr>
              <a:spLocks/>
            </p:cNvSpPr>
            <p:nvPr/>
          </p:nvSpPr>
          <p:spPr bwMode="auto">
            <a:xfrm>
              <a:off x="400" y="2160"/>
              <a:ext cx="2960" cy="1720"/>
            </a:xfrm>
            <a:custGeom>
              <a:avLst/>
              <a:gdLst/>
              <a:ahLst/>
              <a:cxnLst>
                <a:cxn ang="0">
                  <a:pos x="2470" y="0"/>
                </a:cxn>
                <a:cxn ang="0">
                  <a:pos x="2960" y="1720"/>
                </a:cxn>
                <a:cxn ang="0">
                  <a:pos x="0" y="1720"/>
                </a:cxn>
                <a:cxn ang="0">
                  <a:pos x="0" y="730"/>
                </a:cxn>
                <a:cxn ang="0">
                  <a:pos x="2470" y="0"/>
                </a:cxn>
              </a:cxnLst>
              <a:rect l="0" t="0" r="r" b="b"/>
              <a:pathLst>
                <a:path w="2960" h="1720">
                  <a:moveTo>
                    <a:pt x="2470" y="0"/>
                  </a:moveTo>
                  <a:lnTo>
                    <a:pt x="2960" y="1720"/>
                  </a:lnTo>
                  <a:lnTo>
                    <a:pt x="0" y="1720"/>
                  </a:lnTo>
                  <a:lnTo>
                    <a:pt x="0" y="730"/>
                  </a:lnTo>
                  <a:lnTo>
                    <a:pt x="2470" y="0"/>
                  </a:lnTo>
                  <a:close/>
                </a:path>
              </a:pathLst>
            </a:custGeom>
            <a:solidFill>
              <a:srgbClr val="CC00FF"/>
            </a:solidFill>
            <a:ln w="12700" cap="flat" cmpd="sng">
              <a:noFill/>
              <a:prstDash val="solid"/>
              <a:round/>
              <a:headEnd type="none" w="med" len="med"/>
              <a:tailEnd type="none" w="med" len="med"/>
            </a:ln>
            <a:effectLst/>
          </p:spPr>
          <p:txBody>
            <a:bodyPr wrap="none" anchor="ctr">
              <a:prstTxWarp prst="textNoShape">
                <a:avLst/>
              </a:prstTxWarp>
            </a:bodyPr>
            <a:lstStyle/>
            <a:p>
              <a:endParaRPr lang="en-US"/>
            </a:p>
          </p:txBody>
        </p:sp>
        <p:sp>
          <p:nvSpPr>
            <p:cNvPr id="327694" name="Text Box 14"/>
            <p:cNvSpPr txBox="1">
              <a:spLocks noChangeArrowheads="1"/>
            </p:cNvSpPr>
            <p:nvPr/>
          </p:nvSpPr>
          <p:spPr bwMode="auto">
            <a:xfrm>
              <a:off x="940" y="3280"/>
              <a:ext cx="1844" cy="582"/>
            </a:xfrm>
            <a:prstGeom prst="rect">
              <a:avLst/>
            </a:prstGeom>
            <a:solidFill>
              <a:srgbClr val="CC00FF"/>
            </a:solidFill>
            <a:ln w="12700">
              <a:noFill/>
              <a:miter lim="800000"/>
              <a:headEnd/>
              <a:tailEnd/>
            </a:ln>
            <a:effectLst/>
          </p:spPr>
          <p:txBody>
            <a:bodyPr wrap="square">
              <a:prstTxWarp prst="textNoShape">
                <a:avLst/>
              </a:prstTxWarp>
              <a:spAutoFit/>
            </a:bodyPr>
            <a:lstStyle/>
            <a:p>
              <a:pPr>
                <a:spcBef>
                  <a:spcPct val="50000"/>
                </a:spcBef>
              </a:pPr>
              <a:r>
                <a:rPr lang="en-US" b="1" u="none" dirty="0"/>
                <a:t>How to put it </a:t>
              </a:r>
              <a:r>
                <a:rPr lang="en-US" b="1" u="none" dirty="0" smtClean="0"/>
                <a:t>together </a:t>
              </a:r>
              <a:r>
                <a:rPr lang="en-US" dirty="0" smtClean="0"/>
                <a:t>Package name, system requirements</a:t>
              </a:r>
              <a:endParaRPr lang="en-US" b="1" u="none" dirty="0"/>
            </a:p>
          </p:txBody>
        </p:sp>
      </p:grpSp>
      <p:grpSp>
        <p:nvGrpSpPr>
          <p:cNvPr id="5" name="Group 15"/>
          <p:cNvGrpSpPr>
            <a:grpSpLocks/>
          </p:cNvGrpSpPr>
          <p:nvPr/>
        </p:nvGrpSpPr>
        <p:grpSpPr bwMode="auto">
          <a:xfrm>
            <a:off x="5256214" y="2357438"/>
            <a:ext cx="3414713" cy="1223962"/>
            <a:chOff x="3131" y="1565"/>
            <a:chExt cx="2151" cy="771"/>
          </a:xfrm>
        </p:grpSpPr>
        <p:sp>
          <p:nvSpPr>
            <p:cNvPr id="327696" name="Freeform 16"/>
            <p:cNvSpPr>
              <a:spLocks/>
            </p:cNvSpPr>
            <p:nvPr/>
          </p:nvSpPr>
          <p:spPr bwMode="auto">
            <a:xfrm>
              <a:off x="3411" y="1565"/>
              <a:ext cx="643" cy="282"/>
            </a:xfrm>
            <a:custGeom>
              <a:avLst/>
              <a:gdLst/>
              <a:ahLst/>
              <a:cxnLst>
                <a:cxn ang="0">
                  <a:pos x="71" y="234"/>
                </a:cxn>
                <a:cxn ang="0">
                  <a:pos x="534" y="35"/>
                </a:cxn>
                <a:cxn ang="0">
                  <a:pos x="463" y="0"/>
                </a:cxn>
                <a:cxn ang="0">
                  <a:pos x="0" y="187"/>
                </a:cxn>
                <a:cxn ang="0">
                  <a:pos x="71" y="234"/>
                </a:cxn>
              </a:cxnLst>
              <a:rect l="0" t="0" r="r" b="b"/>
              <a:pathLst>
                <a:path w="535" h="235">
                  <a:moveTo>
                    <a:pt x="71" y="234"/>
                  </a:moveTo>
                  <a:lnTo>
                    <a:pt x="534" y="35"/>
                  </a:lnTo>
                  <a:lnTo>
                    <a:pt x="463" y="0"/>
                  </a:lnTo>
                  <a:lnTo>
                    <a:pt x="0" y="187"/>
                  </a:lnTo>
                  <a:lnTo>
                    <a:pt x="71" y="234"/>
                  </a:lnTo>
                </a:path>
              </a:pathLst>
            </a:custGeom>
            <a:solidFill>
              <a:srgbClr val="7FFFDF"/>
            </a:solidFill>
            <a:ln w="12700" cap="rnd" cmpd="sng">
              <a:noFill/>
              <a:prstDash val="solid"/>
              <a:round/>
              <a:headEnd type="none" w="med" len="med"/>
              <a:tailEnd type="none" w="med" len="med"/>
            </a:ln>
            <a:effectLst/>
          </p:spPr>
          <p:txBody>
            <a:bodyPr>
              <a:prstTxWarp prst="textNoShape">
                <a:avLst/>
              </a:prstTxWarp>
            </a:bodyPr>
            <a:lstStyle/>
            <a:p>
              <a:endParaRPr lang="en-US">
                <a:solidFill>
                  <a:schemeClr val="bg1"/>
                </a:solidFill>
              </a:endParaRPr>
            </a:p>
          </p:txBody>
        </p:sp>
        <p:sp>
          <p:nvSpPr>
            <p:cNvPr id="327697" name="Freeform 17"/>
            <p:cNvSpPr>
              <a:spLocks/>
            </p:cNvSpPr>
            <p:nvPr/>
          </p:nvSpPr>
          <p:spPr bwMode="auto">
            <a:xfrm>
              <a:off x="3267" y="1608"/>
              <a:ext cx="787" cy="728"/>
            </a:xfrm>
            <a:custGeom>
              <a:avLst/>
              <a:gdLst/>
              <a:ahLst/>
              <a:cxnLst>
                <a:cxn ang="0">
                  <a:pos x="190" y="48"/>
                </a:cxn>
                <a:cxn ang="0">
                  <a:pos x="0" y="392"/>
                </a:cxn>
                <a:cxn ang="0">
                  <a:pos x="190" y="605"/>
                </a:cxn>
                <a:cxn ang="0">
                  <a:pos x="190" y="452"/>
                </a:cxn>
                <a:cxn ang="0">
                  <a:pos x="654" y="238"/>
                </a:cxn>
                <a:cxn ang="0">
                  <a:pos x="654" y="0"/>
                </a:cxn>
                <a:cxn ang="0">
                  <a:pos x="190" y="202"/>
                </a:cxn>
                <a:cxn ang="0">
                  <a:pos x="190" y="48"/>
                </a:cxn>
              </a:cxnLst>
              <a:rect l="0" t="0" r="r" b="b"/>
              <a:pathLst>
                <a:path w="655" h="606">
                  <a:moveTo>
                    <a:pt x="190" y="48"/>
                  </a:moveTo>
                  <a:lnTo>
                    <a:pt x="0" y="392"/>
                  </a:lnTo>
                  <a:lnTo>
                    <a:pt x="190" y="605"/>
                  </a:lnTo>
                  <a:lnTo>
                    <a:pt x="190" y="452"/>
                  </a:lnTo>
                  <a:lnTo>
                    <a:pt x="654" y="238"/>
                  </a:lnTo>
                  <a:lnTo>
                    <a:pt x="654" y="0"/>
                  </a:lnTo>
                  <a:lnTo>
                    <a:pt x="190" y="202"/>
                  </a:lnTo>
                  <a:lnTo>
                    <a:pt x="190" y="48"/>
                  </a:lnTo>
                </a:path>
              </a:pathLst>
            </a:custGeom>
            <a:solidFill>
              <a:srgbClr val="00FFFF"/>
            </a:solidFill>
            <a:ln w="12700" cap="rnd" cmpd="sng">
              <a:noFill/>
              <a:prstDash val="solid"/>
              <a:round/>
              <a:headEnd type="none" w="med" len="med"/>
              <a:tailEnd type="none" w="med" len="med"/>
            </a:ln>
            <a:effectLst/>
          </p:spPr>
          <p:txBody>
            <a:bodyPr>
              <a:prstTxWarp prst="textNoShape">
                <a:avLst/>
              </a:prstTxWarp>
            </a:bodyPr>
            <a:lstStyle/>
            <a:p>
              <a:endParaRPr lang="en-US">
                <a:solidFill>
                  <a:schemeClr val="bg1"/>
                </a:solidFill>
              </a:endParaRPr>
            </a:p>
          </p:txBody>
        </p:sp>
        <p:sp>
          <p:nvSpPr>
            <p:cNvPr id="327698" name="Freeform 18"/>
            <p:cNvSpPr>
              <a:spLocks/>
            </p:cNvSpPr>
            <p:nvPr/>
          </p:nvSpPr>
          <p:spPr bwMode="auto">
            <a:xfrm>
              <a:off x="3202" y="1623"/>
              <a:ext cx="310" cy="455"/>
            </a:xfrm>
            <a:custGeom>
              <a:avLst/>
              <a:gdLst/>
              <a:ahLst/>
              <a:cxnLst>
                <a:cxn ang="0">
                  <a:pos x="257" y="24"/>
                </a:cxn>
                <a:cxn ang="0">
                  <a:pos x="69" y="378"/>
                </a:cxn>
                <a:cxn ang="0">
                  <a:pos x="0" y="307"/>
                </a:cxn>
                <a:cxn ang="0">
                  <a:pos x="187" y="0"/>
                </a:cxn>
                <a:cxn ang="0">
                  <a:pos x="257" y="24"/>
                </a:cxn>
              </a:cxnLst>
              <a:rect l="0" t="0" r="r" b="b"/>
              <a:pathLst>
                <a:path w="258" h="379">
                  <a:moveTo>
                    <a:pt x="257" y="24"/>
                  </a:moveTo>
                  <a:lnTo>
                    <a:pt x="69" y="378"/>
                  </a:lnTo>
                  <a:lnTo>
                    <a:pt x="0" y="307"/>
                  </a:lnTo>
                  <a:lnTo>
                    <a:pt x="187" y="0"/>
                  </a:lnTo>
                  <a:lnTo>
                    <a:pt x="257" y="24"/>
                  </a:lnTo>
                </a:path>
              </a:pathLst>
            </a:custGeom>
            <a:solidFill>
              <a:srgbClr val="00BF9F"/>
            </a:solidFill>
            <a:ln w="12700" cap="rnd" cmpd="sng">
              <a:noFill/>
              <a:prstDash val="solid"/>
              <a:round/>
              <a:headEnd type="none" w="med" len="med"/>
              <a:tailEnd type="none" w="med" len="med"/>
            </a:ln>
            <a:effectLst/>
          </p:spPr>
          <p:txBody>
            <a:bodyPr>
              <a:prstTxWarp prst="textNoShape">
                <a:avLst/>
              </a:prstTxWarp>
            </a:bodyPr>
            <a:lstStyle/>
            <a:p>
              <a:endParaRPr lang="en-US">
                <a:solidFill>
                  <a:schemeClr val="bg1"/>
                </a:solidFill>
              </a:endParaRPr>
            </a:p>
          </p:txBody>
        </p:sp>
        <p:sp>
          <p:nvSpPr>
            <p:cNvPr id="327699" name="Rectangle 19"/>
            <p:cNvSpPr>
              <a:spLocks noChangeArrowheads="1"/>
            </p:cNvSpPr>
            <p:nvPr/>
          </p:nvSpPr>
          <p:spPr bwMode="auto">
            <a:xfrm>
              <a:off x="3131" y="1666"/>
              <a:ext cx="2151" cy="406"/>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3600" b="1" u="none">
                  <a:solidFill>
                    <a:schemeClr val="bg1"/>
                  </a:solidFill>
                  <a:effectLst>
                    <a:outerShdw blurRad="38100" dist="38100" dir="2700000" algn="tl">
                      <a:srgbClr val="000000"/>
                    </a:outerShdw>
                  </a:effectLst>
                </a:rPr>
                <a:t>Computational</a:t>
              </a:r>
            </a:p>
          </p:txBody>
        </p:sp>
      </p:grpSp>
      <p:grpSp>
        <p:nvGrpSpPr>
          <p:cNvPr id="6" name="Group 47"/>
          <p:cNvGrpSpPr>
            <a:grpSpLocks/>
          </p:cNvGrpSpPr>
          <p:nvPr/>
        </p:nvGrpSpPr>
        <p:grpSpPr bwMode="auto">
          <a:xfrm>
            <a:off x="4953001" y="3886200"/>
            <a:ext cx="990600" cy="914400"/>
            <a:chOff x="2707" y="2346"/>
            <a:chExt cx="618" cy="583"/>
          </a:xfrm>
        </p:grpSpPr>
        <p:grpSp>
          <p:nvGrpSpPr>
            <p:cNvPr id="7" name="Group 48"/>
            <p:cNvGrpSpPr>
              <a:grpSpLocks/>
            </p:cNvGrpSpPr>
            <p:nvPr/>
          </p:nvGrpSpPr>
          <p:grpSpPr bwMode="auto">
            <a:xfrm>
              <a:off x="2803" y="2526"/>
              <a:ext cx="390" cy="403"/>
              <a:chOff x="2803" y="2526"/>
              <a:chExt cx="390" cy="403"/>
            </a:xfrm>
          </p:grpSpPr>
          <p:sp>
            <p:nvSpPr>
              <p:cNvPr id="327729" name="Freeform 49"/>
              <p:cNvSpPr>
                <a:spLocks/>
              </p:cNvSpPr>
              <p:nvPr/>
            </p:nvSpPr>
            <p:spPr bwMode="auto">
              <a:xfrm>
                <a:off x="2803" y="2526"/>
                <a:ext cx="378" cy="391"/>
              </a:xfrm>
              <a:custGeom>
                <a:avLst/>
                <a:gdLst/>
                <a:ahLst/>
                <a:cxnLst>
                  <a:cxn ang="0">
                    <a:pos x="377" y="295"/>
                  </a:cxn>
                  <a:cxn ang="0">
                    <a:pos x="377" y="390"/>
                  </a:cxn>
                  <a:cxn ang="0">
                    <a:pos x="0" y="71"/>
                  </a:cxn>
                  <a:cxn ang="0">
                    <a:pos x="0" y="0"/>
                  </a:cxn>
                  <a:cxn ang="0">
                    <a:pos x="377" y="295"/>
                  </a:cxn>
                </a:cxnLst>
                <a:rect l="0" t="0" r="r" b="b"/>
                <a:pathLst>
                  <a:path w="378" h="391">
                    <a:moveTo>
                      <a:pt x="377" y="295"/>
                    </a:moveTo>
                    <a:lnTo>
                      <a:pt x="377" y="390"/>
                    </a:lnTo>
                    <a:lnTo>
                      <a:pt x="0" y="71"/>
                    </a:lnTo>
                    <a:lnTo>
                      <a:pt x="0" y="0"/>
                    </a:lnTo>
                    <a:lnTo>
                      <a:pt x="377" y="295"/>
                    </a:lnTo>
                  </a:path>
                </a:pathLst>
              </a:custGeom>
              <a:solidFill>
                <a:srgbClr val="7FFFDF"/>
              </a:solidFill>
              <a:ln w="12700" cap="rnd" cmpd="sng">
                <a:noFill/>
                <a:prstDash val="solid"/>
                <a:round/>
                <a:headEnd type="none" w="med" len="med"/>
                <a:tailEnd type="none" w="med" len="med"/>
              </a:ln>
              <a:effectLst/>
            </p:spPr>
            <p:txBody>
              <a:bodyPr>
                <a:prstTxWarp prst="textNoShape">
                  <a:avLst/>
                </a:prstTxWarp>
              </a:bodyPr>
              <a:lstStyle/>
              <a:p>
                <a:endParaRPr lang="en-US">
                  <a:solidFill>
                    <a:schemeClr val="bg1"/>
                  </a:solidFill>
                </a:endParaRPr>
              </a:p>
            </p:txBody>
          </p:sp>
          <p:sp>
            <p:nvSpPr>
              <p:cNvPr id="327730" name="Freeform 50"/>
              <p:cNvSpPr>
                <a:spLocks/>
              </p:cNvSpPr>
              <p:nvPr/>
            </p:nvSpPr>
            <p:spPr bwMode="auto">
              <a:xfrm>
                <a:off x="2803" y="2526"/>
                <a:ext cx="390" cy="403"/>
              </a:xfrm>
              <a:custGeom>
                <a:avLst/>
                <a:gdLst/>
                <a:ahLst/>
                <a:cxnLst>
                  <a:cxn ang="0">
                    <a:pos x="389" y="296"/>
                  </a:cxn>
                  <a:cxn ang="0">
                    <a:pos x="389" y="402"/>
                  </a:cxn>
                  <a:cxn ang="0">
                    <a:pos x="0" y="59"/>
                  </a:cxn>
                  <a:cxn ang="0">
                    <a:pos x="0" y="0"/>
                  </a:cxn>
                  <a:cxn ang="0">
                    <a:pos x="389" y="296"/>
                  </a:cxn>
                </a:cxnLst>
                <a:rect l="0" t="0" r="r" b="b"/>
                <a:pathLst>
                  <a:path w="390" h="403">
                    <a:moveTo>
                      <a:pt x="389" y="296"/>
                    </a:moveTo>
                    <a:lnTo>
                      <a:pt x="389" y="402"/>
                    </a:lnTo>
                    <a:lnTo>
                      <a:pt x="0" y="59"/>
                    </a:lnTo>
                    <a:lnTo>
                      <a:pt x="0" y="0"/>
                    </a:lnTo>
                    <a:lnTo>
                      <a:pt x="389" y="296"/>
                    </a:lnTo>
                  </a:path>
                </a:pathLst>
              </a:custGeom>
              <a:solidFill>
                <a:srgbClr val="7FFFDF"/>
              </a:solidFill>
              <a:ln w="12700" cap="rnd" cmpd="sng">
                <a:noFill/>
                <a:prstDash val="solid"/>
                <a:round/>
                <a:headEnd type="none" w="med" len="med"/>
                <a:tailEnd type="none" w="med" len="med"/>
              </a:ln>
              <a:effectLst/>
            </p:spPr>
            <p:txBody>
              <a:bodyPr>
                <a:prstTxWarp prst="textNoShape">
                  <a:avLst/>
                </a:prstTxWarp>
              </a:bodyPr>
              <a:lstStyle/>
              <a:p>
                <a:endParaRPr lang="en-US">
                  <a:solidFill>
                    <a:schemeClr val="bg1"/>
                  </a:solidFill>
                </a:endParaRPr>
              </a:p>
            </p:txBody>
          </p:sp>
        </p:grpSp>
        <p:sp>
          <p:nvSpPr>
            <p:cNvPr id="327731" name="Freeform 51"/>
            <p:cNvSpPr>
              <a:spLocks/>
            </p:cNvSpPr>
            <p:nvPr/>
          </p:nvSpPr>
          <p:spPr bwMode="auto">
            <a:xfrm>
              <a:off x="2922" y="2358"/>
              <a:ext cx="67" cy="115"/>
            </a:xfrm>
            <a:custGeom>
              <a:avLst/>
              <a:gdLst/>
              <a:ahLst/>
              <a:cxnLst>
                <a:cxn ang="0">
                  <a:pos x="0" y="57"/>
                </a:cxn>
                <a:cxn ang="0">
                  <a:pos x="0" y="114"/>
                </a:cxn>
                <a:cxn ang="0">
                  <a:pos x="66" y="34"/>
                </a:cxn>
                <a:cxn ang="0">
                  <a:pos x="66" y="0"/>
                </a:cxn>
                <a:cxn ang="0">
                  <a:pos x="0" y="57"/>
                </a:cxn>
              </a:cxnLst>
              <a:rect l="0" t="0" r="r" b="b"/>
              <a:pathLst>
                <a:path w="67" h="115">
                  <a:moveTo>
                    <a:pt x="0" y="57"/>
                  </a:moveTo>
                  <a:lnTo>
                    <a:pt x="0" y="114"/>
                  </a:lnTo>
                  <a:lnTo>
                    <a:pt x="66" y="34"/>
                  </a:lnTo>
                  <a:lnTo>
                    <a:pt x="66" y="0"/>
                  </a:lnTo>
                  <a:lnTo>
                    <a:pt x="0" y="57"/>
                  </a:lnTo>
                </a:path>
              </a:pathLst>
            </a:custGeom>
            <a:solidFill>
              <a:srgbClr val="008080"/>
            </a:solidFill>
            <a:ln w="12700" cap="rnd" cmpd="sng">
              <a:noFill/>
              <a:prstDash val="solid"/>
              <a:round/>
              <a:headEnd type="none" w="med" len="med"/>
              <a:tailEnd type="none" w="med" len="med"/>
            </a:ln>
            <a:effectLst/>
          </p:spPr>
          <p:txBody>
            <a:bodyPr>
              <a:prstTxWarp prst="textNoShape">
                <a:avLst/>
              </a:prstTxWarp>
            </a:bodyPr>
            <a:lstStyle/>
            <a:p>
              <a:endParaRPr lang="en-US">
                <a:solidFill>
                  <a:schemeClr val="bg1"/>
                </a:solidFill>
              </a:endParaRPr>
            </a:p>
          </p:txBody>
        </p:sp>
        <p:grpSp>
          <p:nvGrpSpPr>
            <p:cNvPr id="8" name="Group 52"/>
            <p:cNvGrpSpPr>
              <a:grpSpLocks/>
            </p:cNvGrpSpPr>
            <p:nvPr/>
          </p:nvGrpSpPr>
          <p:grpSpPr bwMode="auto">
            <a:xfrm>
              <a:off x="2707" y="2346"/>
              <a:ext cx="618" cy="475"/>
              <a:chOff x="2707" y="2346"/>
              <a:chExt cx="618" cy="475"/>
            </a:xfrm>
          </p:grpSpPr>
          <p:sp>
            <p:nvSpPr>
              <p:cNvPr id="327733" name="Freeform 53"/>
              <p:cNvSpPr>
                <a:spLocks/>
              </p:cNvSpPr>
              <p:nvPr/>
            </p:nvSpPr>
            <p:spPr bwMode="auto">
              <a:xfrm>
                <a:off x="2707" y="2358"/>
                <a:ext cx="618" cy="463"/>
              </a:xfrm>
              <a:custGeom>
                <a:avLst/>
                <a:gdLst/>
                <a:ahLst/>
                <a:cxnLst>
                  <a:cxn ang="0">
                    <a:pos x="617" y="284"/>
                  </a:cxn>
                  <a:cxn ang="0">
                    <a:pos x="201" y="59"/>
                  </a:cxn>
                  <a:cxn ang="0">
                    <a:pos x="284" y="0"/>
                  </a:cxn>
                  <a:cxn ang="0">
                    <a:pos x="24" y="12"/>
                  </a:cxn>
                  <a:cxn ang="0">
                    <a:pos x="0" y="249"/>
                  </a:cxn>
                  <a:cxn ang="0">
                    <a:pos x="83" y="166"/>
                  </a:cxn>
                  <a:cxn ang="0">
                    <a:pos x="474" y="462"/>
                  </a:cxn>
                  <a:cxn ang="0">
                    <a:pos x="617" y="284"/>
                  </a:cxn>
                </a:cxnLst>
                <a:rect l="0" t="0" r="r" b="b"/>
                <a:pathLst>
                  <a:path w="618" h="463">
                    <a:moveTo>
                      <a:pt x="617" y="284"/>
                    </a:moveTo>
                    <a:lnTo>
                      <a:pt x="201" y="59"/>
                    </a:lnTo>
                    <a:lnTo>
                      <a:pt x="284" y="0"/>
                    </a:lnTo>
                    <a:lnTo>
                      <a:pt x="24" y="12"/>
                    </a:lnTo>
                    <a:lnTo>
                      <a:pt x="0" y="249"/>
                    </a:lnTo>
                    <a:lnTo>
                      <a:pt x="83" y="166"/>
                    </a:lnTo>
                    <a:lnTo>
                      <a:pt x="474" y="462"/>
                    </a:lnTo>
                    <a:lnTo>
                      <a:pt x="617" y="284"/>
                    </a:lnTo>
                  </a:path>
                </a:pathLst>
              </a:custGeom>
              <a:solidFill>
                <a:srgbClr val="00FFFF"/>
              </a:solidFill>
              <a:ln w="12700" cap="rnd" cmpd="sng">
                <a:noFill/>
                <a:prstDash val="solid"/>
                <a:round/>
                <a:headEnd type="none" w="med" len="med"/>
                <a:tailEnd type="none" w="med" len="med"/>
              </a:ln>
              <a:effectLst/>
            </p:spPr>
            <p:txBody>
              <a:bodyPr>
                <a:prstTxWarp prst="textNoShape">
                  <a:avLst/>
                </a:prstTxWarp>
              </a:bodyPr>
              <a:lstStyle/>
              <a:p>
                <a:endParaRPr lang="en-US">
                  <a:solidFill>
                    <a:schemeClr val="bg1"/>
                  </a:solidFill>
                </a:endParaRPr>
              </a:p>
            </p:txBody>
          </p:sp>
          <p:sp>
            <p:nvSpPr>
              <p:cNvPr id="327734" name="Freeform 54"/>
              <p:cNvSpPr>
                <a:spLocks/>
              </p:cNvSpPr>
              <p:nvPr/>
            </p:nvSpPr>
            <p:spPr bwMode="auto">
              <a:xfrm>
                <a:off x="2707" y="2346"/>
                <a:ext cx="618" cy="475"/>
              </a:xfrm>
              <a:custGeom>
                <a:avLst/>
                <a:gdLst/>
                <a:ahLst/>
                <a:cxnLst>
                  <a:cxn ang="0">
                    <a:pos x="617" y="308"/>
                  </a:cxn>
                  <a:cxn ang="0">
                    <a:pos x="201" y="71"/>
                  </a:cxn>
                  <a:cxn ang="0">
                    <a:pos x="296" y="0"/>
                  </a:cxn>
                  <a:cxn ang="0">
                    <a:pos x="12" y="24"/>
                  </a:cxn>
                  <a:cxn ang="0">
                    <a:pos x="0" y="261"/>
                  </a:cxn>
                  <a:cxn ang="0">
                    <a:pos x="95" y="190"/>
                  </a:cxn>
                  <a:cxn ang="0">
                    <a:pos x="486" y="474"/>
                  </a:cxn>
                  <a:cxn ang="0">
                    <a:pos x="617" y="308"/>
                  </a:cxn>
                </a:cxnLst>
                <a:rect l="0" t="0" r="r" b="b"/>
                <a:pathLst>
                  <a:path w="618" h="475">
                    <a:moveTo>
                      <a:pt x="617" y="308"/>
                    </a:moveTo>
                    <a:lnTo>
                      <a:pt x="201" y="71"/>
                    </a:lnTo>
                    <a:lnTo>
                      <a:pt x="296" y="0"/>
                    </a:lnTo>
                    <a:lnTo>
                      <a:pt x="12" y="24"/>
                    </a:lnTo>
                    <a:lnTo>
                      <a:pt x="0" y="261"/>
                    </a:lnTo>
                    <a:lnTo>
                      <a:pt x="95" y="190"/>
                    </a:lnTo>
                    <a:lnTo>
                      <a:pt x="486" y="474"/>
                    </a:lnTo>
                    <a:lnTo>
                      <a:pt x="617" y="308"/>
                    </a:lnTo>
                  </a:path>
                </a:pathLst>
              </a:custGeom>
              <a:solidFill>
                <a:srgbClr val="00FFFF"/>
              </a:solidFill>
              <a:ln w="12700" cap="rnd" cmpd="sng">
                <a:noFill/>
                <a:prstDash val="solid"/>
                <a:round/>
                <a:headEnd type="none" w="med" len="med"/>
                <a:tailEnd type="none" w="med" len="med"/>
              </a:ln>
              <a:effectLst/>
            </p:spPr>
            <p:txBody>
              <a:bodyPr>
                <a:prstTxWarp prst="textNoShape">
                  <a:avLst/>
                </a:prstTxWarp>
              </a:bodyPr>
              <a:lstStyle/>
              <a:p>
                <a:endParaRPr lang="en-US">
                  <a:solidFill>
                    <a:schemeClr val="bg1"/>
                  </a:solidFill>
                </a:endParaRPr>
              </a:p>
            </p:txBody>
          </p:sp>
        </p:grpSp>
        <p:grpSp>
          <p:nvGrpSpPr>
            <p:cNvPr id="9" name="Group 55"/>
            <p:cNvGrpSpPr>
              <a:grpSpLocks/>
            </p:cNvGrpSpPr>
            <p:nvPr/>
          </p:nvGrpSpPr>
          <p:grpSpPr bwMode="auto">
            <a:xfrm>
              <a:off x="3186" y="2646"/>
              <a:ext cx="139" cy="283"/>
              <a:chOff x="3186" y="2646"/>
              <a:chExt cx="139" cy="283"/>
            </a:xfrm>
          </p:grpSpPr>
          <p:sp>
            <p:nvSpPr>
              <p:cNvPr id="327736" name="Freeform 56"/>
              <p:cNvSpPr>
                <a:spLocks/>
              </p:cNvSpPr>
              <p:nvPr/>
            </p:nvSpPr>
            <p:spPr bwMode="auto">
              <a:xfrm>
                <a:off x="3186" y="2646"/>
                <a:ext cx="139" cy="271"/>
              </a:xfrm>
              <a:custGeom>
                <a:avLst/>
                <a:gdLst/>
                <a:ahLst/>
                <a:cxnLst>
                  <a:cxn ang="0">
                    <a:pos x="138" y="0"/>
                  </a:cxn>
                  <a:cxn ang="0">
                    <a:pos x="0" y="176"/>
                  </a:cxn>
                  <a:cxn ang="0">
                    <a:pos x="0" y="270"/>
                  </a:cxn>
                  <a:cxn ang="0">
                    <a:pos x="138" y="94"/>
                  </a:cxn>
                  <a:cxn ang="0">
                    <a:pos x="138" y="0"/>
                  </a:cxn>
                </a:cxnLst>
                <a:rect l="0" t="0" r="r" b="b"/>
                <a:pathLst>
                  <a:path w="139" h="271">
                    <a:moveTo>
                      <a:pt x="138" y="0"/>
                    </a:moveTo>
                    <a:lnTo>
                      <a:pt x="0" y="176"/>
                    </a:lnTo>
                    <a:lnTo>
                      <a:pt x="0" y="270"/>
                    </a:lnTo>
                    <a:lnTo>
                      <a:pt x="138" y="94"/>
                    </a:lnTo>
                    <a:lnTo>
                      <a:pt x="138" y="0"/>
                    </a:lnTo>
                  </a:path>
                </a:pathLst>
              </a:custGeom>
              <a:solidFill>
                <a:srgbClr val="00DFBF"/>
              </a:solidFill>
              <a:ln w="12700" cap="rnd" cmpd="sng">
                <a:noFill/>
                <a:prstDash val="solid"/>
                <a:round/>
                <a:headEnd type="none" w="med" len="med"/>
                <a:tailEnd type="none" w="med" len="med"/>
              </a:ln>
              <a:effectLst/>
            </p:spPr>
            <p:txBody>
              <a:bodyPr>
                <a:prstTxWarp prst="textNoShape">
                  <a:avLst/>
                </a:prstTxWarp>
              </a:bodyPr>
              <a:lstStyle/>
              <a:p>
                <a:endParaRPr lang="en-US">
                  <a:solidFill>
                    <a:schemeClr val="bg1"/>
                  </a:solidFill>
                </a:endParaRPr>
              </a:p>
            </p:txBody>
          </p:sp>
          <p:sp>
            <p:nvSpPr>
              <p:cNvPr id="327737" name="Freeform 57"/>
              <p:cNvSpPr>
                <a:spLocks/>
              </p:cNvSpPr>
              <p:nvPr/>
            </p:nvSpPr>
            <p:spPr bwMode="auto">
              <a:xfrm>
                <a:off x="3186" y="2646"/>
                <a:ext cx="139" cy="283"/>
              </a:xfrm>
              <a:custGeom>
                <a:avLst/>
                <a:gdLst/>
                <a:ahLst/>
                <a:cxnLst>
                  <a:cxn ang="0">
                    <a:pos x="138" y="0"/>
                  </a:cxn>
                  <a:cxn ang="0">
                    <a:pos x="0" y="176"/>
                  </a:cxn>
                  <a:cxn ang="0">
                    <a:pos x="0" y="282"/>
                  </a:cxn>
                  <a:cxn ang="0">
                    <a:pos x="138" y="94"/>
                  </a:cxn>
                  <a:cxn ang="0">
                    <a:pos x="138" y="0"/>
                  </a:cxn>
                </a:cxnLst>
                <a:rect l="0" t="0" r="r" b="b"/>
                <a:pathLst>
                  <a:path w="139" h="283">
                    <a:moveTo>
                      <a:pt x="138" y="0"/>
                    </a:moveTo>
                    <a:lnTo>
                      <a:pt x="0" y="176"/>
                    </a:lnTo>
                    <a:lnTo>
                      <a:pt x="0" y="282"/>
                    </a:lnTo>
                    <a:lnTo>
                      <a:pt x="138" y="94"/>
                    </a:lnTo>
                    <a:lnTo>
                      <a:pt x="138" y="0"/>
                    </a:lnTo>
                  </a:path>
                </a:pathLst>
              </a:custGeom>
              <a:solidFill>
                <a:srgbClr val="00DFBF"/>
              </a:solidFill>
              <a:ln w="12700" cap="rnd" cmpd="sng">
                <a:noFill/>
                <a:prstDash val="solid"/>
                <a:round/>
                <a:headEnd type="none" w="med" len="med"/>
                <a:tailEnd type="none" w="med" len="med"/>
              </a:ln>
              <a:effectLst/>
            </p:spPr>
            <p:txBody>
              <a:bodyPr>
                <a:prstTxWarp prst="textNoShape">
                  <a:avLst/>
                </a:prstTxWarp>
              </a:bodyPr>
              <a:lstStyle/>
              <a:p>
                <a:endParaRPr lang="en-US">
                  <a:solidFill>
                    <a:schemeClr val="bg1"/>
                  </a:solidFill>
                </a:endParaRPr>
              </a:p>
            </p:txBody>
          </p:sp>
        </p:grpSp>
        <p:grpSp>
          <p:nvGrpSpPr>
            <p:cNvPr id="10" name="Group 58"/>
            <p:cNvGrpSpPr>
              <a:grpSpLocks/>
            </p:cNvGrpSpPr>
            <p:nvPr/>
          </p:nvGrpSpPr>
          <p:grpSpPr bwMode="auto">
            <a:xfrm>
              <a:off x="2707" y="2526"/>
              <a:ext cx="103" cy="151"/>
              <a:chOff x="2707" y="2526"/>
              <a:chExt cx="103" cy="151"/>
            </a:xfrm>
          </p:grpSpPr>
          <p:sp>
            <p:nvSpPr>
              <p:cNvPr id="327739" name="Freeform 59"/>
              <p:cNvSpPr>
                <a:spLocks/>
              </p:cNvSpPr>
              <p:nvPr/>
            </p:nvSpPr>
            <p:spPr bwMode="auto">
              <a:xfrm>
                <a:off x="2707" y="2526"/>
                <a:ext cx="79" cy="139"/>
              </a:xfrm>
              <a:custGeom>
                <a:avLst/>
                <a:gdLst/>
                <a:ahLst/>
                <a:cxnLst>
                  <a:cxn ang="0">
                    <a:pos x="78" y="0"/>
                  </a:cxn>
                  <a:cxn ang="0">
                    <a:pos x="78" y="69"/>
                  </a:cxn>
                  <a:cxn ang="0">
                    <a:pos x="0" y="138"/>
                  </a:cxn>
                  <a:cxn ang="0">
                    <a:pos x="0" y="81"/>
                  </a:cxn>
                  <a:cxn ang="0">
                    <a:pos x="78" y="0"/>
                  </a:cxn>
                </a:cxnLst>
                <a:rect l="0" t="0" r="r" b="b"/>
                <a:pathLst>
                  <a:path w="79" h="139">
                    <a:moveTo>
                      <a:pt x="78" y="0"/>
                    </a:moveTo>
                    <a:lnTo>
                      <a:pt x="78" y="69"/>
                    </a:lnTo>
                    <a:lnTo>
                      <a:pt x="0" y="138"/>
                    </a:lnTo>
                    <a:lnTo>
                      <a:pt x="0" y="81"/>
                    </a:lnTo>
                    <a:lnTo>
                      <a:pt x="78" y="0"/>
                    </a:lnTo>
                  </a:path>
                </a:pathLst>
              </a:custGeom>
              <a:solidFill>
                <a:srgbClr val="00DFBF"/>
              </a:solidFill>
              <a:ln w="12700" cap="rnd" cmpd="sng">
                <a:noFill/>
                <a:prstDash val="solid"/>
                <a:round/>
                <a:headEnd type="none" w="med" len="med"/>
                <a:tailEnd type="none" w="med" len="med"/>
              </a:ln>
              <a:effectLst/>
            </p:spPr>
            <p:txBody>
              <a:bodyPr>
                <a:prstTxWarp prst="textNoShape">
                  <a:avLst/>
                </a:prstTxWarp>
              </a:bodyPr>
              <a:lstStyle/>
              <a:p>
                <a:endParaRPr lang="en-US">
                  <a:solidFill>
                    <a:schemeClr val="bg1"/>
                  </a:solidFill>
                </a:endParaRPr>
              </a:p>
            </p:txBody>
          </p:sp>
          <p:sp>
            <p:nvSpPr>
              <p:cNvPr id="327740" name="Freeform 60"/>
              <p:cNvSpPr>
                <a:spLocks/>
              </p:cNvSpPr>
              <p:nvPr/>
            </p:nvSpPr>
            <p:spPr bwMode="auto">
              <a:xfrm>
                <a:off x="2707" y="2526"/>
                <a:ext cx="103" cy="151"/>
              </a:xfrm>
              <a:custGeom>
                <a:avLst/>
                <a:gdLst/>
                <a:ahLst/>
                <a:cxnLst>
                  <a:cxn ang="0">
                    <a:pos x="102" y="0"/>
                  </a:cxn>
                  <a:cxn ang="0">
                    <a:pos x="102" y="58"/>
                  </a:cxn>
                  <a:cxn ang="0">
                    <a:pos x="0" y="150"/>
                  </a:cxn>
                  <a:cxn ang="0">
                    <a:pos x="0" y="81"/>
                  </a:cxn>
                  <a:cxn ang="0">
                    <a:pos x="102" y="0"/>
                  </a:cxn>
                </a:cxnLst>
                <a:rect l="0" t="0" r="r" b="b"/>
                <a:pathLst>
                  <a:path w="103" h="151">
                    <a:moveTo>
                      <a:pt x="102" y="0"/>
                    </a:moveTo>
                    <a:lnTo>
                      <a:pt x="102" y="58"/>
                    </a:lnTo>
                    <a:lnTo>
                      <a:pt x="0" y="150"/>
                    </a:lnTo>
                    <a:lnTo>
                      <a:pt x="0" y="81"/>
                    </a:lnTo>
                    <a:lnTo>
                      <a:pt x="102" y="0"/>
                    </a:lnTo>
                  </a:path>
                </a:pathLst>
              </a:custGeom>
              <a:solidFill>
                <a:srgbClr val="00DFBF"/>
              </a:solidFill>
              <a:ln w="12700" cap="rnd" cmpd="sng">
                <a:noFill/>
                <a:prstDash val="solid"/>
                <a:round/>
                <a:headEnd type="none" w="med" len="med"/>
                <a:tailEnd type="none" w="med" len="med"/>
              </a:ln>
              <a:effectLst/>
            </p:spPr>
            <p:txBody>
              <a:bodyPr>
                <a:prstTxWarp prst="textNoShape">
                  <a:avLst/>
                </a:prstTxWarp>
              </a:bodyPr>
              <a:lstStyle/>
              <a:p>
                <a:endParaRPr lang="en-US">
                  <a:solidFill>
                    <a:schemeClr val="bg1"/>
                  </a:solidFill>
                </a:endParaRPr>
              </a:p>
            </p:txBody>
          </p:sp>
        </p:grpSp>
      </p:grpSp>
      <p:grpSp>
        <p:nvGrpSpPr>
          <p:cNvPr id="11" name="Group 20"/>
          <p:cNvGrpSpPr>
            <a:grpSpLocks/>
          </p:cNvGrpSpPr>
          <p:nvPr/>
        </p:nvGrpSpPr>
        <p:grpSpPr bwMode="auto">
          <a:xfrm>
            <a:off x="3505201" y="1397000"/>
            <a:ext cx="2466975" cy="1228725"/>
            <a:chOff x="2028" y="960"/>
            <a:chExt cx="1554" cy="774"/>
          </a:xfrm>
        </p:grpSpPr>
        <p:grpSp>
          <p:nvGrpSpPr>
            <p:cNvPr id="12" name="Group 21"/>
            <p:cNvGrpSpPr>
              <a:grpSpLocks/>
            </p:cNvGrpSpPr>
            <p:nvPr/>
          </p:nvGrpSpPr>
          <p:grpSpPr bwMode="auto">
            <a:xfrm>
              <a:off x="2159" y="960"/>
              <a:ext cx="859" cy="772"/>
              <a:chOff x="1951" y="943"/>
              <a:chExt cx="715" cy="643"/>
            </a:xfrm>
          </p:grpSpPr>
          <p:sp>
            <p:nvSpPr>
              <p:cNvPr id="327702" name="Freeform 22"/>
              <p:cNvSpPr>
                <a:spLocks/>
              </p:cNvSpPr>
              <p:nvPr/>
            </p:nvSpPr>
            <p:spPr bwMode="auto">
              <a:xfrm>
                <a:off x="2155" y="943"/>
                <a:ext cx="331" cy="91"/>
              </a:xfrm>
              <a:custGeom>
                <a:avLst/>
                <a:gdLst/>
                <a:ahLst/>
                <a:cxnLst>
                  <a:cxn ang="0">
                    <a:pos x="0" y="56"/>
                  </a:cxn>
                  <a:cxn ang="0">
                    <a:pos x="83" y="90"/>
                  </a:cxn>
                  <a:cxn ang="0">
                    <a:pos x="330" y="34"/>
                  </a:cxn>
                  <a:cxn ang="0">
                    <a:pos x="259" y="0"/>
                  </a:cxn>
                  <a:cxn ang="0">
                    <a:pos x="0" y="56"/>
                  </a:cxn>
                </a:cxnLst>
                <a:rect l="0" t="0" r="r" b="b"/>
                <a:pathLst>
                  <a:path w="331" h="91">
                    <a:moveTo>
                      <a:pt x="0" y="56"/>
                    </a:moveTo>
                    <a:lnTo>
                      <a:pt x="83" y="90"/>
                    </a:lnTo>
                    <a:lnTo>
                      <a:pt x="330" y="34"/>
                    </a:lnTo>
                    <a:lnTo>
                      <a:pt x="259" y="0"/>
                    </a:lnTo>
                    <a:lnTo>
                      <a:pt x="0" y="56"/>
                    </a:lnTo>
                  </a:path>
                </a:pathLst>
              </a:custGeom>
              <a:solidFill>
                <a:srgbClr val="7FFFDF"/>
              </a:solidFill>
              <a:ln w="12700" cap="rnd" cmpd="sng">
                <a:noFill/>
                <a:prstDash val="solid"/>
                <a:round/>
                <a:headEnd type="none" w="med" len="med"/>
                <a:tailEnd type="none" w="med" len="med"/>
              </a:ln>
              <a:effectLst/>
            </p:spPr>
            <p:txBody>
              <a:bodyPr>
                <a:prstTxWarp prst="textNoShape">
                  <a:avLst/>
                </a:prstTxWarp>
              </a:bodyPr>
              <a:lstStyle/>
              <a:p>
                <a:endParaRPr lang="en-US">
                  <a:solidFill>
                    <a:schemeClr val="bg1"/>
                  </a:solidFill>
                </a:endParaRPr>
              </a:p>
            </p:txBody>
          </p:sp>
          <p:grpSp>
            <p:nvGrpSpPr>
              <p:cNvPr id="13" name="Group 23"/>
              <p:cNvGrpSpPr>
                <a:grpSpLocks/>
              </p:cNvGrpSpPr>
              <p:nvPr/>
            </p:nvGrpSpPr>
            <p:grpSpPr bwMode="auto">
              <a:xfrm>
                <a:off x="1951" y="979"/>
                <a:ext cx="715" cy="607"/>
                <a:chOff x="1951" y="979"/>
                <a:chExt cx="715" cy="607"/>
              </a:xfrm>
            </p:grpSpPr>
            <p:sp>
              <p:nvSpPr>
                <p:cNvPr id="327704" name="Freeform 24"/>
                <p:cNvSpPr>
                  <a:spLocks/>
                </p:cNvSpPr>
                <p:nvPr/>
              </p:nvSpPr>
              <p:spPr bwMode="auto">
                <a:xfrm>
                  <a:off x="2419" y="1279"/>
                  <a:ext cx="247" cy="79"/>
                </a:xfrm>
                <a:custGeom>
                  <a:avLst/>
                  <a:gdLst/>
                  <a:ahLst/>
                  <a:cxnLst>
                    <a:cxn ang="0">
                      <a:pos x="70" y="78"/>
                    </a:cxn>
                    <a:cxn ang="0">
                      <a:pos x="246" y="22"/>
                    </a:cxn>
                    <a:cxn ang="0">
                      <a:pos x="164" y="0"/>
                    </a:cxn>
                    <a:cxn ang="0">
                      <a:pos x="0" y="56"/>
                    </a:cxn>
                    <a:cxn ang="0">
                      <a:pos x="70" y="78"/>
                    </a:cxn>
                  </a:cxnLst>
                  <a:rect l="0" t="0" r="r" b="b"/>
                  <a:pathLst>
                    <a:path w="247" h="79">
                      <a:moveTo>
                        <a:pt x="70" y="78"/>
                      </a:moveTo>
                      <a:lnTo>
                        <a:pt x="246" y="22"/>
                      </a:lnTo>
                      <a:lnTo>
                        <a:pt x="164" y="0"/>
                      </a:lnTo>
                      <a:lnTo>
                        <a:pt x="0" y="56"/>
                      </a:lnTo>
                      <a:lnTo>
                        <a:pt x="70" y="78"/>
                      </a:lnTo>
                    </a:path>
                  </a:pathLst>
                </a:custGeom>
                <a:solidFill>
                  <a:srgbClr val="00DFBF"/>
                </a:solidFill>
                <a:ln w="12700" cap="rnd" cmpd="sng">
                  <a:noFill/>
                  <a:prstDash val="solid"/>
                  <a:round/>
                  <a:headEnd type="none" w="med" len="med"/>
                  <a:tailEnd type="none" w="med" len="med"/>
                </a:ln>
                <a:effectLst/>
              </p:spPr>
              <p:txBody>
                <a:bodyPr>
                  <a:prstTxWarp prst="textNoShape">
                    <a:avLst/>
                  </a:prstTxWarp>
                </a:bodyPr>
                <a:lstStyle/>
                <a:p>
                  <a:endParaRPr lang="en-US">
                    <a:solidFill>
                      <a:schemeClr val="bg1"/>
                    </a:solidFill>
                  </a:endParaRPr>
                </a:p>
              </p:txBody>
            </p:sp>
            <p:sp>
              <p:nvSpPr>
                <p:cNvPr id="327705" name="Freeform 25"/>
                <p:cNvSpPr>
                  <a:spLocks/>
                </p:cNvSpPr>
                <p:nvPr/>
              </p:nvSpPr>
              <p:spPr bwMode="auto">
                <a:xfrm>
                  <a:off x="2023" y="979"/>
                  <a:ext cx="643" cy="607"/>
                </a:xfrm>
                <a:custGeom>
                  <a:avLst/>
                  <a:gdLst/>
                  <a:ahLst/>
                  <a:cxnLst>
                    <a:cxn ang="0">
                      <a:pos x="214" y="59"/>
                    </a:cxn>
                    <a:cxn ang="0">
                      <a:pos x="464" y="0"/>
                    </a:cxn>
                    <a:cxn ang="0">
                      <a:pos x="464" y="380"/>
                    </a:cxn>
                    <a:cxn ang="0">
                      <a:pos x="642" y="321"/>
                    </a:cxn>
                    <a:cxn ang="0">
                      <a:pos x="357" y="606"/>
                    </a:cxn>
                    <a:cxn ang="0">
                      <a:pos x="0" y="511"/>
                    </a:cxn>
                    <a:cxn ang="0">
                      <a:pos x="214" y="452"/>
                    </a:cxn>
                    <a:cxn ang="0">
                      <a:pos x="214" y="59"/>
                    </a:cxn>
                  </a:cxnLst>
                  <a:rect l="0" t="0" r="r" b="b"/>
                  <a:pathLst>
                    <a:path w="643" h="607">
                      <a:moveTo>
                        <a:pt x="214" y="59"/>
                      </a:moveTo>
                      <a:lnTo>
                        <a:pt x="464" y="0"/>
                      </a:lnTo>
                      <a:lnTo>
                        <a:pt x="464" y="380"/>
                      </a:lnTo>
                      <a:lnTo>
                        <a:pt x="642" y="321"/>
                      </a:lnTo>
                      <a:lnTo>
                        <a:pt x="357" y="606"/>
                      </a:lnTo>
                      <a:lnTo>
                        <a:pt x="0" y="511"/>
                      </a:lnTo>
                      <a:lnTo>
                        <a:pt x="214" y="452"/>
                      </a:lnTo>
                      <a:lnTo>
                        <a:pt x="214" y="59"/>
                      </a:lnTo>
                    </a:path>
                  </a:pathLst>
                </a:custGeom>
                <a:solidFill>
                  <a:srgbClr val="00FFFF"/>
                </a:solidFill>
                <a:ln w="12700" cap="rnd" cmpd="sng">
                  <a:noFill/>
                  <a:prstDash val="solid"/>
                  <a:round/>
                  <a:headEnd type="none" w="med" len="med"/>
                  <a:tailEnd type="none" w="med" len="med"/>
                </a:ln>
                <a:effectLst/>
              </p:spPr>
              <p:txBody>
                <a:bodyPr>
                  <a:prstTxWarp prst="textNoShape">
                    <a:avLst/>
                  </a:prstTxWarp>
                </a:bodyPr>
                <a:lstStyle/>
                <a:p>
                  <a:endParaRPr lang="en-US">
                    <a:solidFill>
                      <a:schemeClr val="bg1"/>
                    </a:solidFill>
                  </a:endParaRPr>
                </a:p>
              </p:txBody>
            </p:sp>
            <p:sp>
              <p:nvSpPr>
                <p:cNvPr id="327706" name="Freeform 26"/>
                <p:cNvSpPr>
                  <a:spLocks/>
                </p:cNvSpPr>
                <p:nvPr/>
              </p:nvSpPr>
              <p:spPr bwMode="auto">
                <a:xfrm>
                  <a:off x="1951" y="1399"/>
                  <a:ext cx="283" cy="91"/>
                </a:xfrm>
                <a:custGeom>
                  <a:avLst/>
                  <a:gdLst/>
                  <a:ahLst/>
                  <a:cxnLst>
                    <a:cxn ang="0">
                      <a:pos x="82" y="90"/>
                    </a:cxn>
                    <a:cxn ang="0">
                      <a:pos x="0" y="56"/>
                    </a:cxn>
                    <a:cxn ang="0">
                      <a:pos x="200" y="0"/>
                    </a:cxn>
                    <a:cxn ang="0">
                      <a:pos x="282" y="34"/>
                    </a:cxn>
                    <a:cxn ang="0">
                      <a:pos x="82" y="90"/>
                    </a:cxn>
                  </a:cxnLst>
                  <a:rect l="0" t="0" r="r" b="b"/>
                  <a:pathLst>
                    <a:path w="283" h="91">
                      <a:moveTo>
                        <a:pt x="82" y="90"/>
                      </a:moveTo>
                      <a:lnTo>
                        <a:pt x="0" y="56"/>
                      </a:lnTo>
                      <a:lnTo>
                        <a:pt x="200" y="0"/>
                      </a:lnTo>
                      <a:lnTo>
                        <a:pt x="282" y="34"/>
                      </a:lnTo>
                      <a:lnTo>
                        <a:pt x="82" y="90"/>
                      </a:lnTo>
                    </a:path>
                  </a:pathLst>
                </a:custGeom>
                <a:solidFill>
                  <a:srgbClr val="00DFBF"/>
                </a:solidFill>
                <a:ln w="12700" cap="rnd" cmpd="sng">
                  <a:noFill/>
                  <a:prstDash val="solid"/>
                  <a:round/>
                  <a:headEnd type="none" w="med" len="med"/>
                  <a:tailEnd type="none" w="med" len="med"/>
                </a:ln>
                <a:effectLst/>
              </p:spPr>
              <p:txBody>
                <a:bodyPr>
                  <a:prstTxWarp prst="textNoShape">
                    <a:avLst/>
                  </a:prstTxWarp>
                </a:bodyPr>
                <a:lstStyle/>
                <a:p>
                  <a:endParaRPr lang="en-US">
                    <a:solidFill>
                      <a:schemeClr val="bg1"/>
                    </a:solidFill>
                  </a:endParaRPr>
                </a:p>
              </p:txBody>
            </p:sp>
            <p:sp>
              <p:nvSpPr>
                <p:cNvPr id="327707" name="Freeform 27"/>
                <p:cNvSpPr>
                  <a:spLocks/>
                </p:cNvSpPr>
                <p:nvPr/>
              </p:nvSpPr>
              <p:spPr bwMode="auto">
                <a:xfrm>
                  <a:off x="2155" y="1003"/>
                  <a:ext cx="79" cy="427"/>
                </a:xfrm>
                <a:custGeom>
                  <a:avLst/>
                  <a:gdLst/>
                  <a:ahLst/>
                  <a:cxnLst>
                    <a:cxn ang="0">
                      <a:pos x="0" y="402"/>
                    </a:cxn>
                    <a:cxn ang="0">
                      <a:pos x="78" y="426"/>
                    </a:cxn>
                    <a:cxn ang="0">
                      <a:pos x="78" y="36"/>
                    </a:cxn>
                    <a:cxn ang="0">
                      <a:pos x="0" y="0"/>
                    </a:cxn>
                    <a:cxn ang="0">
                      <a:pos x="0" y="402"/>
                    </a:cxn>
                  </a:cxnLst>
                  <a:rect l="0" t="0" r="r" b="b"/>
                  <a:pathLst>
                    <a:path w="79" h="427">
                      <a:moveTo>
                        <a:pt x="0" y="402"/>
                      </a:moveTo>
                      <a:lnTo>
                        <a:pt x="78" y="426"/>
                      </a:lnTo>
                      <a:lnTo>
                        <a:pt x="78" y="36"/>
                      </a:lnTo>
                      <a:lnTo>
                        <a:pt x="0" y="0"/>
                      </a:lnTo>
                      <a:lnTo>
                        <a:pt x="0" y="402"/>
                      </a:lnTo>
                    </a:path>
                  </a:pathLst>
                </a:custGeom>
                <a:solidFill>
                  <a:srgbClr val="00BF9F"/>
                </a:solidFill>
                <a:ln w="12700" cap="rnd" cmpd="sng">
                  <a:noFill/>
                  <a:prstDash val="solid"/>
                  <a:round/>
                  <a:headEnd type="none" w="med" len="med"/>
                  <a:tailEnd type="none" w="med" len="med"/>
                </a:ln>
                <a:effectLst/>
              </p:spPr>
              <p:txBody>
                <a:bodyPr>
                  <a:prstTxWarp prst="textNoShape">
                    <a:avLst/>
                  </a:prstTxWarp>
                </a:bodyPr>
                <a:lstStyle/>
                <a:p>
                  <a:endParaRPr lang="en-US">
                    <a:solidFill>
                      <a:schemeClr val="bg1"/>
                    </a:solidFill>
                  </a:endParaRPr>
                </a:p>
              </p:txBody>
            </p:sp>
          </p:grpSp>
        </p:grpSp>
        <p:sp>
          <p:nvSpPr>
            <p:cNvPr id="327708" name="Rectangle 28"/>
            <p:cNvSpPr>
              <a:spLocks noChangeArrowheads="1"/>
            </p:cNvSpPr>
            <p:nvPr/>
          </p:nvSpPr>
          <p:spPr bwMode="auto">
            <a:xfrm>
              <a:off x="2028" y="1328"/>
              <a:ext cx="1554" cy="406"/>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3600" b="1" u="none" dirty="0">
                  <a:solidFill>
                    <a:schemeClr val="bg1"/>
                  </a:solidFill>
                  <a:effectLst>
                    <a:outerShdw blurRad="38100" dist="38100" dir="2700000" algn="tl">
                      <a:srgbClr val="000000"/>
                    </a:outerShdw>
                  </a:effectLst>
                </a:rPr>
                <a:t>Enterprise</a:t>
              </a:r>
            </a:p>
          </p:txBody>
        </p:sp>
      </p:grpSp>
      <p:grpSp>
        <p:nvGrpSpPr>
          <p:cNvPr id="14" name="Group 29"/>
          <p:cNvGrpSpPr>
            <a:grpSpLocks/>
          </p:cNvGrpSpPr>
          <p:nvPr/>
        </p:nvGrpSpPr>
        <p:grpSpPr bwMode="auto">
          <a:xfrm>
            <a:off x="990600" y="4094163"/>
            <a:ext cx="3055938" cy="1089025"/>
            <a:chOff x="444" y="2659"/>
            <a:chExt cx="1925" cy="686"/>
          </a:xfrm>
        </p:grpSpPr>
        <p:grpSp>
          <p:nvGrpSpPr>
            <p:cNvPr id="15" name="Group 30"/>
            <p:cNvGrpSpPr>
              <a:grpSpLocks/>
            </p:cNvGrpSpPr>
            <p:nvPr/>
          </p:nvGrpSpPr>
          <p:grpSpPr bwMode="auto">
            <a:xfrm>
              <a:off x="1741" y="2861"/>
              <a:ext cx="513" cy="484"/>
              <a:chOff x="1603" y="2526"/>
              <a:chExt cx="427" cy="403"/>
            </a:xfrm>
          </p:grpSpPr>
          <p:sp>
            <p:nvSpPr>
              <p:cNvPr id="327711" name="Freeform 31"/>
              <p:cNvSpPr>
                <a:spLocks/>
              </p:cNvSpPr>
              <p:nvPr/>
            </p:nvSpPr>
            <p:spPr bwMode="auto">
              <a:xfrm>
                <a:off x="1603" y="2538"/>
                <a:ext cx="427" cy="379"/>
              </a:xfrm>
              <a:custGeom>
                <a:avLst/>
                <a:gdLst/>
                <a:ahLst/>
                <a:cxnLst>
                  <a:cxn ang="0">
                    <a:pos x="0" y="284"/>
                  </a:cxn>
                  <a:cxn ang="0">
                    <a:pos x="0" y="378"/>
                  </a:cxn>
                  <a:cxn ang="0">
                    <a:pos x="426" y="59"/>
                  </a:cxn>
                  <a:cxn ang="0">
                    <a:pos x="426" y="0"/>
                  </a:cxn>
                  <a:cxn ang="0">
                    <a:pos x="0" y="284"/>
                  </a:cxn>
                </a:cxnLst>
                <a:rect l="0" t="0" r="r" b="b"/>
                <a:pathLst>
                  <a:path w="427" h="379">
                    <a:moveTo>
                      <a:pt x="0" y="284"/>
                    </a:moveTo>
                    <a:lnTo>
                      <a:pt x="0" y="378"/>
                    </a:lnTo>
                    <a:lnTo>
                      <a:pt x="426" y="59"/>
                    </a:lnTo>
                    <a:lnTo>
                      <a:pt x="426" y="0"/>
                    </a:lnTo>
                    <a:lnTo>
                      <a:pt x="0" y="284"/>
                    </a:lnTo>
                  </a:path>
                </a:pathLst>
              </a:custGeom>
              <a:solidFill>
                <a:srgbClr val="7FFFDF"/>
              </a:solidFill>
              <a:ln w="12700" cap="rnd" cmpd="sng">
                <a:noFill/>
                <a:prstDash val="solid"/>
                <a:round/>
                <a:headEnd type="none" w="med" len="med"/>
                <a:tailEnd type="none" w="med" len="med"/>
              </a:ln>
              <a:effectLst/>
            </p:spPr>
            <p:txBody>
              <a:bodyPr>
                <a:prstTxWarp prst="textNoShape">
                  <a:avLst/>
                </a:prstTxWarp>
              </a:bodyPr>
              <a:lstStyle/>
              <a:p>
                <a:endParaRPr lang="en-US">
                  <a:solidFill>
                    <a:schemeClr val="bg1"/>
                  </a:solidFill>
                </a:endParaRPr>
              </a:p>
            </p:txBody>
          </p:sp>
          <p:sp>
            <p:nvSpPr>
              <p:cNvPr id="327712" name="Freeform 32"/>
              <p:cNvSpPr>
                <a:spLocks/>
              </p:cNvSpPr>
              <p:nvPr/>
            </p:nvSpPr>
            <p:spPr bwMode="auto">
              <a:xfrm>
                <a:off x="1603" y="2526"/>
                <a:ext cx="427" cy="403"/>
              </a:xfrm>
              <a:custGeom>
                <a:avLst/>
                <a:gdLst/>
                <a:ahLst/>
                <a:cxnLst>
                  <a:cxn ang="0">
                    <a:pos x="0" y="307"/>
                  </a:cxn>
                  <a:cxn ang="0">
                    <a:pos x="0" y="402"/>
                  </a:cxn>
                  <a:cxn ang="0">
                    <a:pos x="426" y="59"/>
                  </a:cxn>
                  <a:cxn ang="0">
                    <a:pos x="426" y="0"/>
                  </a:cxn>
                  <a:cxn ang="0">
                    <a:pos x="0" y="307"/>
                  </a:cxn>
                </a:cxnLst>
                <a:rect l="0" t="0" r="r" b="b"/>
                <a:pathLst>
                  <a:path w="427" h="403">
                    <a:moveTo>
                      <a:pt x="0" y="307"/>
                    </a:moveTo>
                    <a:lnTo>
                      <a:pt x="0" y="402"/>
                    </a:lnTo>
                    <a:lnTo>
                      <a:pt x="426" y="59"/>
                    </a:lnTo>
                    <a:lnTo>
                      <a:pt x="426" y="0"/>
                    </a:lnTo>
                    <a:lnTo>
                      <a:pt x="0" y="307"/>
                    </a:lnTo>
                  </a:path>
                </a:pathLst>
              </a:custGeom>
              <a:solidFill>
                <a:srgbClr val="7FFFDF"/>
              </a:solidFill>
              <a:ln w="12700" cap="rnd" cmpd="sng">
                <a:noFill/>
                <a:prstDash val="solid"/>
                <a:round/>
                <a:headEnd type="none" w="med" len="med"/>
                <a:tailEnd type="none" w="med" len="med"/>
              </a:ln>
              <a:effectLst/>
            </p:spPr>
            <p:txBody>
              <a:bodyPr>
                <a:prstTxWarp prst="textNoShape">
                  <a:avLst/>
                </a:prstTxWarp>
              </a:bodyPr>
              <a:lstStyle/>
              <a:p>
                <a:endParaRPr lang="en-US">
                  <a:solidFill>
                    <a:schemeClr val="bg1"/>
                  </a:solidFill>
                </a:endParaRPr>
              </a:p>
            </p:txBody>
          </p:sp>
        </p:grpSp>
        <p:grpSp>
          <p:nvGrpSpPr>
            <p:cNvPr id="16" name="Group 33"/>
            <p:cNvGrpSpPr>
              <a:grpSpLocks/>
            </p:cNvGrpSpPr>
            <p:nvPr/>
          </p:nvGrpSpPr>
          <p:grpSpPr bwMode="auto">
            <a:xfrm>
              <a:off x="1986" y="2659"/>
              <a:ext cx="124" cy="138"/>
              <a:chOff x="1807" y="2358"/>
              <a:chExt cx="103" cy="115"/>
            </a:xfrm>
          </p:grpSpPr>
          <p:sp>
            <p:nvSpPr>
              <p:cNvPr id="327714" name="Freeform 34"/>
              <p:cNvSpPr>
                <a:spLocks/>
              </p:cNvSpPr>
              <p:nvPr/>
            </p:nvSpPr>
            <p:spPr bwMode="auto">
              <a:xfrm>
                <a:off x="1807" y="2358"/>
                <a:ext cx="91" cy="115"/>
              </a:xfrm>
              <a:custGeom>
                <a:avLst/>
                <a:gdLst/>
                <a:ahLst/>
                <a:cxnLst>
                  <a:cxn ang="0">
                    <a:pos x="90" y="57"/>
                  </a:cxn>
                  <a:cxn ang="0">
                    <a:pos x="90" y="114"/>
                  </a:cxn>
                  <a:cxn ang="0">
                    <a:pos x="0" y="46"/>
                  </a:cxn>
                  <a:cxn ang="0">
                    <a:pos x="0" y="0"/>
                  </a:cxn>
                  <a:cxn ang="0">
                    <a:pos x="90" y="57"/>
                  </a:cxn>
                </a:cxnLst>
                <a:rect l="0" t="0" r="r" b="b"/>
                <a:pathLst>
                  <a:path w="91" h="115">
                    <a:moveTo>
                      <a:pt x="90" y="57"/>
                    </a:moveTo>
                    <a:lnTo>
                      <a:pt x="90" y="114"/>
                    </a:lnTo>
                    <a:lnTo>
                      <a:pt x="0" y="46"/>
                    </a:lnTo>
                    <a:lnTo>
                      <a:pt x="0" y="0"/>
                    </a:lnTo>
                    <a:lnTo>
                      <a:pt x="90" y="57"/>
                    </a:lnTo>
                  </a:path>
                </a:pathLst>
              </a:custGeom>
              <a:solidFill>
                <a:srgbClr val="00DFBF"/>
              </a:solidFill>
              <a:ln w="12700" cap="rnd" cmpd="sng">
                <a:noFill/>
                <a:prstDash val="solid"/>
                <a:round/>
                <a:headEnd type="none" w="med" len="med"/>
                <a:tailEnd type="none" w="med" len="med"/>
              </a:ln>
              <a:effectLst/>
            </p:spPr>
            <p:txBody>
              <a:bodyPr>
                <a:prstTxWarp prst="textNoShape">
                  <a:avLst/>
                </a:prstTxWarp>
              </a:bodyPr>
              <a:lstStyle/>
              <a:p>
                <a:endParaRPr lang="en-US">
                  <a:solidFill>
                    <a:schemeClr val="bg1"/>
                  </a:solidFill>
                </a:endParaRPr>
              </a:p>
            </p:txBody>
          </p:sp>
          <p:sp>
            <p:nvSpPr>
              <p:cNvPr id="327715" name="Freeform 35"/>
              <p:cNvSpPr>
                <a:spLocks/>
              </p:cNvSpPr>
              <p:nvPr/>
            </p:nvSpPr>
            <p:spPr bwMode="auto">
              <a:xfrm>
                <a:off x="1807" y="2358"/>
                <a:ext cx="103" cy="115"/>
              </a:xfrm>
              <a:custGeom>
                <a:avLst/>
                <a:gdLst/>
                <a:ahLst/>
                <a:cxnLst>
                  <a:cxn ang="0">
                    <a:pos x="102" y="68"/>
                  </a:cxn>
                  <a:cxn ang="0">
                    <a:pos x="102" y="114"/>
                  </a:cxn>
                  <a:cxn ang="0">
                    <a:pos x="0" y="34"/>
                  </a:cxn>
                  <a:cxn ang="0">
                    <a:pos x="0" y="0"/>
                  </a:cxn>
                  <a:cxn ang="0">
                    <a:pos x="102" y="68"/>
                  </a:cxn>
                </a:cxnLst>
                <a:rect l="0" t="0" r="r" b="b"/>
                <a:pathLst>
                  <a:path w="103" h="115">
                    <a:moveTo>
                      <a:pt x="102" y="68"/>
                    </a:moveTo>
                    <a:lnTo>
                      <a:pt x="102" y="114"/>
                    </a:lnTo>
                    <a:lnTo>
                      <a:pt x="0" y="34"/>
                    </a:lnTo>
                    <a:lnTo>
                      <a:pt x="0" y="0"/>
                    </a:lnTo>
                    <a:lnTo>
                      <a:pt x="102" y="68"/>
                    </a:lnTo>
                  </a:path>
                </a:pathLst>
              </a:custGeom>
              <a:solidFill>
                <a:srgbClr val="00DFBF"/>
              </a:solidFill>
              <a:ln w="12700" cap="rnd" cmpd="sng">
                <a:noFill/>
                <a:prstDash val="solid"/>
                <a:round/>
                <a:headEnd type="none" w="med" len="med"/>
                <a:tailEnd type="none" w="med" len="med"/>
              </a:ln>
              <a:effectLst/>
            </p:spPr>
            <p:txBody>
              <a:bodyPr>
                <a:prstTxWarp prst="textNoShape">
                  <a:avLst/>
                </a:prstTxWarp>
              </a:bodyPr>
              <a:lstStyle/>
              <a:p>
                <a:endParaRPr lang="en-US">
                  <a:solidFill>
                    <a:schemeClr val="bg1"/>
                  </a:solidFill>
                </a:endParaRPr>
              </a:p>
            </p:txBody>
          </p:sp>
        </p:grpSp>
        <p:grpSp>
          <p:nvGrpSpPr>
            <p:cNvPr id="17" name="Group 36"/>
            <p:cNvGrpSpPr>
              <a:grpSpLocks/>
            </p:cNvGrpSpPr>
            <p:nvPr/>
          </p:nvGrpSpPr>
          <p:grpSpPr bwMode="auto">
            <a:xfrm>
              <a:off x="1554" y="2659"/>
              <a:ext cx="815" cy="571"/>
              <a:chOff x="1447" y="2358"/>
              <a:chExt cx="679" cy="475"/>
            </a:xfrm>
          </p:grpSpPr>
          <p:sp>
            <p:nvSpPr>
              <p:cNvPr id="327717" name="Freeform 37"/>
              <p:cNvSpPr>
                <a:spLocks/>
              </p:cNvSpPr>
              <p:nvPr/>
            </p:nvSpPr>
            <p:spPr bwMode="auto">
              <a:xfrm>
                <a:off x="1459" y="2358"/>
                <a:ext cx="655" cy="463"/>
              </a:xfrm>
              <a:custGeom>
                <a:avLst/>
                <a:gdLst/>
                <a:ahLst/>
                <a:cxnLst>
                  <a:cxn ang="0">
                    <a:pos x="0" y="284"/>
                  </a:cxn>
                  <a:cxn ang="0">
                    <a:pos x="440" y="59"/>
                  </a:cxn>
                  <a:cxn ang="0">
                    <a:pos x="345" y="0"/>
                  </a:cxn>
                  <a:cxn ang="0">
                    <a:pos x="642" y="24"/>
                  </a:cxn>
                  <a:cxn ang="0">
                    <a:pos x="654" y="249"/>
                  </a:cxn>
                  <a:cxn ang="0">
                    <a:pos x="571" y="178"/>
                  </a:cxn>
                  <a:cxn ang="0">
                    <a:pos x="143" y="462"/>
                  </a:cxn>
                  <a:cxn ang="0">
                    <a:pos x="0" y="284"/>
                  </a:cxn>
                </a:cxnLst>
                <a:rect l="0" t="0" r="r" b="b"/>
                <a:pathLst>
                  <a:path w="655" h="463">
                    <a:moveTo>
                      <a:pt x="0" y="284"/>
                    </a:moveTo>
                    <a:lnTo>
                      <a:pt x="440" y="59"/>
                    </a:lnTo>
                    <a:lnTo>
                      <a:pt x="345" y="0"/>
                    </a:lnTo>
                    <a:lnTo>
                      <a:pt x="642" y="24"/>
                    </a:lnTo>
                    <a:lnTo>
                      <a:pt x="654" y="249"/>
                    </a:lnTo>
                    <a:lnTo>
                      <a:pt x="571" y="178"/>
                    </a:lnTo>
                    <a:lnTo>
                      <a:pt x="143" y="462"/>
                    </a:lnTo>
                    <a:lnTo>
                      <a:pt x="0" y="284"/>
                    </a:lnTo>
                  </a:path>
                </a:pathLst>
              </a:custGeom>
              <a:solidFill>
                <a:srgbClr val="00FFFF"/>
              </a:solidFill>
              <a:ln w="12700" cap="rnd" cmpd="sng">
                <a:noFill/>
                <a:prstDash val="solid"/>
                <a:round/>
                <a:headEnd type="none" w="med" len="med"/>
                <a:tailEnd type="none" w="med" len="med"/>
              </a:ln>
              <a:effectLst/>
            </p:spPr>
            <p:txBody>
              <a:bodyPr>
                <a:prstTxWarp prst="textNoShape">
                  <a:avLst/>
                </a:prstTxWarp>
              </a:bodyPr>
              <a:lstStyle/>
              <a:p>
                <a:endParaRPr lang="en-US">
                  <a:solidFill>
                    <a:schemeClr val="bg1"/>
                  </a:solidFill>
                </a:endParaRPr>
              </a:p>
            </p:txBody>
          </p:sp>
          <p:sp>
            <p:nvSpPr>
              <p:cNvPr id="327718" name="Freeform 38"/>
              <p:cNvSpPr>
                <a:spLocks/>
              </p:cNvSpPr>
              <p:nvPr/>
            </p:nvSpPr>
            <p:spPr bwMode="auto">
              <a:xfrm>
                <a:off x="1447" y="2358"/>
                <a:ext cx="679" cy="475"/>
              </a:xfrm>
              <a:custGeom>
                <a:avLst/>
                <a:gdLst/>
                <a:ahLst/>
                <a:cxnLst>
                  <a:cxn ang="0">
                    <a:pos x="0" y="296"/>
                  </a:cxn>
                  <a:cxn ang="0">
                    <a:pos x="452" y="59"/>
                  </a:cxn>
                  <a:cxn ang="0">
                    <a:pos x="369" y="0"/>
                  </a:cxn>
                  <a:cxn ang="0">
                    <a:pos x="654" y="12"/>
                  </a:cxn>
                  <a:cxn ang="0">
                    <a:pos x="678" y="261"/>
                  </a:cxn>
                  <a:cxn ang="0">
                    <a:pos x="583" y="166"/>
                  </a:cxn>
                  <a:cxn ang="0">
                    <a:pos x="155" y="474"/>
                  </a:cxn>
                  <a:cxn ang="0">
                    <a:pos x="0" y="296"/>
                  </a:cxn>
                </a:cxnLst>
                <a:rect l="0" t="0" r="r" b="b"/>
                <a:pathLst>
                  <a:path w="679" h="475">
                    <a:moveTo>
                      <a:pt x="0" y="296"/>
                    </a:moveTo>
                    <a:lnTo>
                      <a:pt x="452" y="59"/>
                    </a:lnTo>
                    <a:lnTo>
                      <a:pt x="369" y="0"/>
                    </a:lnTo>
                    <a:lnTo>
                      <a:pt x="654" y="12"/>
                    </a:lnTo>
                    <a:lnTo>
                      <a:pt x="678" y="261"/>
                    </a:lnTo>
                    <a:lnTo>
                      <a:pt x="583" y="166"/>
                    </a:lnTo>
                    <a:lnTo>
                      <a:pt x="155" y="474"/>
                    </a:lnTo>
                    <a:lnTo>
                      <a:pt x="0" y="296"/>
                    </a:lnTo>
                  </a:path>
                </a:pathLst>
              </a:custGeom>
              <a:solidFill>
                <a:srgbClr val="00FFFF"/>
              </a:solidFill>
              <a:ln w="12700" cap="rnd" cmpd="sng">
                <a:noFill/>
                <a:prstDash val="solid"/>
                <a:round/>
                <a:headEnd type="none" w="med" len="med"/>
                <a:tailEnd type="none" w="med" len="med"/>
              </a:ln>
              <a:effectLst/>
            </p:spPr>
            <p:txBody>
              <a:bodyPr>
                <a:prstTxWarp prst="textNoShape">
                  <a:avLst/>
                </a:prstTxWarp>
              </a:bodyPr>
              <a:lstStyle/>
              <a:p>
                <a:endParaRPr lang="en-US">
                  <a:solidFill>
                    <a:schemeClr val="bg1"/>
                  </a:solidFill>
                </a:endParaRPr>
              </a:p>
            </p:txBody>
          </p:sp>
        </p:grpSp>
        <p:grpSp>
          <p:nvGrpSpPr>
            <p:cNvPr id="18" name="Group 39"/>
            <p:cNvGrpSpPr>
              <a:grpSpLocks/>
            </p:cNvGrpSpPr>
            <p:nvPr/>
          </p:nvGrpSpPr>
          <p:grpSpPr bwMode="auto">
            <a:xfrm>
              <a:off x="1554" y="3005"/>
              <a:ext cx="195" cy="340"/>
              <a:chOff x="1447" y="2646"/>
              <a:chExt cx="163" cy="283"/>
            </a:xfrm>
          </p:grpSpPr>
          <p:sp>
            <p:nvSpPr>
              <p:cNvPr id="327720" name="Freeform 40"/>
              <p:cNvSpPr>
                <a:spLocks/>
              </p:cNvSpPr>
              <p:nvPr/>
            </p:nvSpPr>
            <p:spPr bwMode="auto">
              <a:xfrm>
                <a:off x="1459" y="2658"/>
                <a:ext cx="139" cy="259"/>
              </a:xfrm>
              <a:custGeom>
                <a:avLst/>
                <a:gdLst/>
                <a:ahLst/>
                <a:cxnLst>
                  <a:cxn ang="0">
                    <a:pos x="0" y="0"/>
                  </a:cxn>
                  <a:cxn ang="0">
                    <a:pos x="138" y="164"/>
                  </a:cxn>
                  <a:cxn ang="0">
                    <a:pos x="138" y="258"/>
                  </a:cxn>
                  <a:cxn ang="0">
                    <a:pos x="0" y="82"/>
                  </a:cxn>
                  <a:cxn ang="0">
                    <a:pos x="0" y="0"/>
                  </a:cxn>
                </a:cxnLst>
                <a:rect l="0" t="0" r="r" b="b"/>
                <a:pathLst>
                  <a:path w="139" h="259">
                    <a:moveTo>
                      <a:pt x="0" y="0"/>
                    </a:moveTo>
                    <a:lnTo>
                      <a:pt x="138" y="164"/>
                    </a:lnTo>
                    <a:lnTo>
                      <a:pt x="138" y="258"/>
                    </a:lnTo>
                    <a:lnTo>
                      <a:pt x="0" y="82"/>
                    </a:lnTo>
                    <a:lnTo>
                      <a:pt x="0" y="0"/>
                    </a:lnTo>
                  </a:path>
                </a:pathLst>
              </a:custGeom>
              <a:solidFill>
                <a:srgbClr val="00DFBF"/>
              </a:solidFill>
              <a:ln w="12700" cap="rnd" cmpd="sng">
                <a:noFill/>
                <a:prstDash val="solid"/>
                <a:round/>
                <a:headEnd type="none" w="med" len="med"/>
                <a:tailEnd type="none" w="med" len="med"/>
              </a:ln>
              <a:effectLst/>
            </p:spPr>
            <p:txBody>
              <a:bodyPr>
                <a:prstTxWarp prst="textNoShape">
                  <a:avLst/>
                </a:prstTxWarp>
              </a:bodyPr>
              <a:lstStyle/>
              <a:p>
                <a:endParaRPr lang="en-US">
                  <a:solidFill>
                    <a:schemeClr val="bg1"/>
                  </a:solidFill>
                </a:endParaRPr>
              </a:p>
            </p:txBody>
          </p:sp>
          <p:sp>
            <p:nvSpPr>
              <p:cNvPr id="327721" name="Freeform 41"/>
              <p:cNvSpPr>
                <a:spLocks/>
              </p:cNvSpPr>
              <p:nvPr/>
            </p:nvSpPr>
            <p:spPr bwMode="auto">
              <a:xfrm>
                <a:off x="1447" y="2646"/>
                <a:ext cx="163" cy="283"/>
              </a:xfrm>
              <a:custGeom>
                <a:avLst/>
                <a:gdLst/>
                <a:ahLst/>
                <a:cxnLst>
                  <a:cxn ang="0">
                    <a:pos x="0" y="0"/>
                  </a:cxn>
                  <a:cxn ang="0">
                    <a:pos x="162" y="188"/>
                  </a:cxn>
                  <a:cxn ang="0">
                    <a:pos x="162" y="282"/>
                  </a:cxn>
                  <a:cxn ang="0">
                    <a:pos x="0" y="82"/>
                  </a:cxn>
                  <a:cxn ang="0">
                    <a:pos x="0" y="0"/>
                  </a:cxn>
                </a:cxnLst>
                <a:rect l="0" t="0" r="r" b="b"/>
                <a:pathLst>
                  <a:path w="163" h="283">
                    <a:moveTo>
                      <a:pt x="0" y="0"/>
                    </a:moveTo>
                    <a:lnTo>
                      <a:pt x="162" y="188"/>
                    </a:lnTo>
                    <a:lnTo>
                      <a:pt x="162" y="282"/>
                    </a:lnTo>
                    <a:lnTo>
                      <a:pt x="0" y="82"/>
                    </a:lnTo>
                    <a:lnTo>
                      <a:pt x="0" y="0"/>
                    </a:lnTo>
                  </a:path>
                </a:pathLst>
              </a:custGeom>
              <a:solidFill>
                <a:srgbClr val="00DFBF"/>
              </a:solidFill>
              <a:ln w="12700" cap="rnd" cmpd="sng">
                <a:noFill/>
                <a:prstDash val="solid"/>
                <a:round/>
                <a:headEnd type="none" w="med" len="med"/>
                <a:tailEnd type="none" w="med" len="med"/>
              </a:ln>
              <a:effectLst/>
            </p:spPr>
            <p:txBody>
              <a:bodyPr>
                <a:prstTxWarp prst="textNoShape">
                  <a:avLst/>
                </a:prstTxWarp>
              </a:bodyPr>
              <a:lstStyle/>
              <a:p>
                <a:endParaRPr lang="en-US">
                  <a:solidFill>
                    <a:schemeClr val="bg1"/>
                  </a:solidFill>
                </a:endParaRPr>
              </a:p>
            </p:txBody>
          </p:sp>
        </p:grpSp>
        <p:grpSp>
          <p:nvGrpSpPr>
            <p:cNvPr id="19" name="Group 42"/>
            <p:cNvGrpSpPr>
              <a:grpSpLocks/>
            </p:cNvGrpSpPr>
            <p:nvPr/>
          </p:nvGrpSpPr>
          <p:grpSpPr bwMode="auto">
            <a:xfrm>
              <a:off x="2245" y="2861"/>
              <a:ext cx="124" cy="181"/>
              <a:chOff x="2023" y="2526"/>
              <a:chExt cx="103" cy="151"/>
            </a:xfrm>
          </p:grpSpPr>
          <p:sp>
            <p:nvSpPr>
              <p:cNvPr id="327723" name="Freeform 43"/>
              <p:cNvSpPr>
                <a:spLocks/>
              </p:cNvSpPr>
              <p:nvPr/>
            </p:nvSpPr>
            <p:spPr bwMode="auto">
              <a:xfrm>
                <a:off x="2035" y="2538"/>
                <a:ext cx="79" cy="139"/>
              </a:xfrm>
              <a:custGeom>
                <a:avLst/>
                <a:gdLst/>
                <a:ahLst/>
                <a:cxnLst>
                  <a:cxn ang="0">
                    <a:pos x="0" y="0"/>
                  </a:cxn>
                  <a:cxn ang="0">
                    <a:pos x="0" y="58"/>
                  </a:cxn>
                  <a:cxn ang="0">
                    <a:pos x="78" y="138"/>
                  </a:cxn>
                  <a:cxn ang="0">
                    <a:pos x="78" y="69"/>
                  </a:cxn>
                  <a:cxn ang="0">
                    <a:pos x="0" y="0"/>
                  </a:cxn>
                </a:cxnLst>
                <a:rect l="0" t="0" r="r" b="b"/>
                <a:pathLst>
                  <a:path w="79" h="139">
                    <a:moveTo>
                      <a:pt x="0" y="0"/>
                    </a:moveTo>
                    <a:lnTo>
                      <a:pt x="0" y="58"/>
                    </a:lnTo>
                    <a:lnTo>
                      <a:pt x="78" y="138"/>
                    </a:lnTo>
                    <a:lnTo>
                      <a:pt x="78" y="69"/>
                    </a:lnTo>
                    <a:lnTo>
                      <a:pt x="0" y="0"/>
                    </a:lnTo>
                  </a:path>
                </a:pathLst>
              </a:custGeom>
              <a:solidFill>
                <a:srgbClr val="00DFBF"/>
              </a:solidFill>
              <a:ln w="12700" cap="rnd" cmpd="sng">
                <a:noFill/>
                <a:prstDash val="solid"/>
                <a:round/>
                <a:headEnd type="none" w="med" len="med"/>
                <a:tailEnd type="none" w="med" len="med"/>
              </a:ln>
              <a:effectLst/>
            </p:spPr>
            <p:txBody>
              <a:bodyPr>
                <a:prstTxWarp prst="textNoShape">
                  <a:avLst/>
                </a:prstTxWarp>
              </a:bodyPr>
              <a:lstStyle/>
              <a:p>
                <a:endParaRPr lang="en-US">
                  <a:solidFill>
                    <a:schemeClr val="bg1"/>
                  </a:solidFill>
                </a:endParaRPr>
              </a:p>
            </p:txBody>
          </p:sp>
          <p:sp>
            <p:nvSpPr>
              <p:cNvPr id="327724" name="Freeform 44"/>
              <p:cNvSpPr>
                <a:spLocks/>
              </p:cNvSpPr>
              <p:nvPr/>
            </p:nvSpPr>
            <p:spPr bwMode="auto">
              <a:xfrm>
                <a:off x="2023" y="2526"/>
                <a:ext cx="103" cy="151"/>
              </a:xfrm>
              <a:custGeom>
                <a:avLst/>
                <a:gdLst/>
                <a:ahLst/>
                <a:cxnLst>
                  <a:cxn ang="0">
                    <a:pos x="0" y="0"/>
                  </a:cxn>
                  <a:cxn ang="0">
                    <a:pos x="0" y="58"/>
                  </a:cxn>
                  <a:cxn ang="0">
                    <a:pos x="102" y="150"/>
                  </a:cxn>
                  <a:cxn ang="0">
                    <a:pos x="102" y="92"/>
                  </a:cxn>
                  <a:cxn ang="0">
                    <a:pos x="0" y="0"/>
                  </a:cxn>
                </a:cxnLst>
                <a:rect l="0" t="0" r="r" b="b"/>
                <a:pathLst>
                  <a:path w="103" h="151">
                    <a:moveTo>
                      <a:pt x="0" y="0"/>
                    </a:moveTo>
                    <a:lnTo>
                      <a:pt x="0" y="58"/>
                    </a:lnTo>
                    <a:lnTo>
                      <a:pt x="102" y="150"/>
                    </a:lnTo>
                    <a:lnTo>
                      <a:pt x="102" y="92"/>
                    </a:lnTo>
                    <a:lnTo>
                      <a:pt x="0" y="0"/>
                    </a:lnTo>
                  </a:path>
                </a:pathLst>
              </a:custGeom>
              <a:solidFill>
                <a:srgbClr val="00DFBF"/>
              </a:solidFill>
              <a:ln w="12700" cap="rnd" cmpd="sng">
                <a:noFill/>
                <a:prstDash val="solid"/>
                <a:round/>
                <a:headEnd type="none" w="med" len="med"/>
                <a:tailEnd type="none" w="med" len="med"/>
              </a:ln>
              <a:effectLst/>
            </p:spPr>
            <p:txBody>
              <a:bodyPr>
                <a:prstTxWarp prst="textNoShape">
                  <a:avLst/>
                </a:prstTxWarp>
              </a:bodyPr>
              <a:lstStyle/>
              <a:p>
                <a:endParaRPr lang="en-US">
                  <a:solidFill>
                    <a:schemeClr val="bg1"/>
                  </a:solidFill>
                </a:endParaRPr>
              </a:p>
            </p:txBody>
          </p:sp>
        </p:grpSp>
        <p:sp>
          <p:nvSpPr>
            <p:cNvPr id="327725" name="Rectangle 45"/>
            <p:cNvSpPr>
              <a:spLocks noChangeArrowheads="1"/>
            </p:cNvSpPr>
            <p:nvPr/>
          </p:nvSpPr>
          <p:spPr bwMode="auto">
            <a:xfrm>
              <a:off x="444" y="2912"/>
              <a:ext cx="1731" cy="406"/>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3600" b="1" u="none" dirty="0">
                  <a:solidFill>
                    <a:schemeClr val="bg1"/>
                  </a:solidFill>
                  <a:effectLst>
                    <a:outerShdw blurRad="38100" dist="38100" dir="2700000" algn="tl">
                      <a:srgbClr val="000000"/>
                    </a:outerShdw>
                  </a:effectLst>
                </a:rPr>
                <a:t>Technology</a:t>
              </a:r>
            </a:p>
          </p:txBody>
        </p:sp>
      </p:grpSp>
      <p:sp>
        <p:nvSpPr>
          <p:cNvPr id="327741" name="Rectangle 61"/>
          <p:cNvSpPr>
            <a:spLocks noChangeArrowheads="1"/>
          </p:cNvSpPr>
          <p:nvPr/>
        </p:nvSpPr>
        <p:spPr bwMode="auto">
          <a:xfrm>
            <a:off x="5791200" y="5029200"/>
            <a:ext cx="2850391" cy="643766"/>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3600" b="1" u="none" dirty="0">
                <a:solidFill>
                  <a:schemeClr val="bg1"/>
                </a:solidFill>
                <a:effectLst>
                  <a:outerShdw blurRad="38100" dist="38100" dir="2700000" algn="tl">
                    <a:srgbClr val="000000"/>
                  </a:outerShdw>
                </a:effectLst>
              </a:rPr>
              <a:t>Engineering</a:t>
            </a:r>
          </a:p>
        </p:txBody>
      </p:sp>
      <p:grpSp>
        <p:nvGrpSpPr>
          <p:cNvPr id="20" name="Group 62"/>
          <p:cNvGrpSpPr>
            <a:grpSpLocks/>
          </p:cNvGrpSpPr>
          <p:nvPr/>
        </p:nvGrpSpPr>
        <p:grpSpPr bwMode="auto">
          <a:xfrm>
            <a:off x="3911600" y="2830513"/>
            <a:ext cx="1330325" cy="1171575"/>
            <a:chOff x="2284" y="1863"/>
            <a:chExt cx="838" cy="738"/>
          </a:xfrm>
        </p:grpSpPr>
        <p:sp>
          <p:nvSpPr>
            <p:cNvPr id="327743" name="Oval 63"/>
            <p:cNvSpPr>
              <a:spLocks noChangeArrowheads="1"/>
            </p:cNvSpPr>
            <p:nvPr/>
          </p:nvSpPr>
          <p:spPr bwMode="auto">
            <a:xfrm>
              <a:off x="2284" y="1863"/>
              <a:ext cx="838" cy="737"/>
            </a:xfrm>
            <a:prstGeom prst="ellipse">
              <a:avLst/>
            </a:prstGeom>
            <a:gradFill rotWithShape="0">
              <a:gsLst>
                <a:gs pos="0">
                  <a:srgbClr val="FCF305">
                    <a:gamma/>
                    <a:shade val="46275"/>
                    <a:invGamma/>
                  </a:srgbClr>
                </a:gs>
                <a:gs pos="50000">
                  <a:srgbClr val="FCF305"/>
                </a:gs>
                <a:gs pos="100000">
                  <a:srgbClr val="FCF305">
                    <a:gamma/>
                    <a:shade val="46275"/>
                    <a:invGamma/>
                  </a:srgbClr>
                </a:gs>
              </a:gsLst>
              <a:lin ang="5400000" scaled="1"/>
            </a:gradFill>
            <a:ln w="25400">
              <a:solidFill>
                <a:srgbClr val="0000D4"/>
              </a:solidFill>
              <a:round/>
              <a:headEnd/>
              <a:tailEnd/>
            </a:ln>
            <a:effectLst/>
          </p:spPr>
          <p:txBody>
            <a:bodyPr wrap="none" anchor="ctr">
              <a:prstTxWarp prst="textNoShape">
                <a:avLst/>
              </a:prstTxWarp>
            </a:bodyPr>
            <a:lstStyle/>
            <a:p>
              <a:endParaRPr lang="en-US"/>
            </a:p>
          </p:txBody>
        </p:sp>
        <p:sp>
          <p:nvSpPr>
            <p:cNvPr id="327744" name="Arc 64"/>
            <p:cNvSpPr>
              <a:spLocks/>
            </p:cNvSpPr>
            <p:nvPr/>
          </p:nvSpPr>
          <p:spPr bwMode="auto">
            <a:xfrm>
              <a:off x="2592" y="1880"/>
              <a:ext cx="141" cy="428"/>
            </a:xfrm>
            <a:custGeom>
              <a:avLst/>
              <a:gdLst>
                <a:gd name="G0" fmla="+- 21600 0 0"/>
                <a:gd name="G1" fmla="+- 21599 0 0"/>
                <a:gd name="G2" fmla="+- 21600 0 0"/>
                <a:gd name="T0" fmla="*/ 0 w 21600"/>
                <a:gd name="T1" fmla="*/ 21529 h 21599"/>
                <a:gd name="T2" fmla="*/ 21402 w 21600"/>
                <a:gd name="T3" fmla="*/ 0 h 21599"/>
                <a:gd name="T4" fmla="*/ 21600 w 21600"/>
                <a:gd name="T5" fmla="*/ 21599 h 21599"/>
              </a:gdLst>
              <a:ahLst/>
              <a:cxnLst>
                <a:cxn ang="0">
                  <a:pos x="T0" y="T1"/>
                </a:cxn>
                <a:cxn ang="0">
                  <a:pos x="T2" y="T3"/>
                </a:cxn>
                <a:cxn ang="0">
                  <a:pos x="T4" y="T5"/>
                </a:cxn>
              </a:cxnLst>
              <a:rect l="0" t="0" r="r" b="b"/>
              <a:pathLst>
                <a:path w="21600" h="21599" fill="none" extrusionOk="0">
                  <a:moveTo>
                    <a:pt x="0" y="21529"/>
                  </a:moveTo>
                  <a:cubicBezTo>
                    <a:pt x="38" y="9704"/>
                    <a:pt x="9577" y="108"/>
                    <a:pt x="21401" y="-1"/>
                  </a:cubicBezTo>
                </a:path>
                <a:path w="21600" h="21599" stroke="0" extrusionOk="0">
                  <a:moveTo>
                    <a:pt x="0" y="21529"/>
                  </a:moveTo>
                  <a:cubicBezTo>
                    <a:pt x="38" y="9704"/>
                    <a:pt x="9577" y="108"/>
                    <a:pt x="21401" y="-1"/>
                  </a:cubicBezTo>
                  <a:lnTo>
                    <a:pt x="21600" y="21599"/>
                  </a:lnTo>
                  <a:close/>
                </a:path>
              </a:pathLst>
            </a:custGeom>
            <a:noFill/>
            <a:ln w="25400" cap="rnd">
              <a:solidFill>
                <a:srgbClr val="000000"/>
              </a:solidFill>
              <a:round/>
              <a:headEnd/>
              <a:tailEnd/>
            </a:ln>
            <a:effectLst/>
          </p:spPr>
          <p:txBody>
            <a:bodyPr wrap="none" anchor="ctr">
              <a:prstTxWarp prst="textNoShape">
                <a:avLst/>
              </a:prstTxWarp>
            </a:bodyPr>
            <a:lstStyle/>
            <a:p>
              <a:endParaRPr lang="en-US"/>
            </a:p>
          </p:txBody>
        </p:sp>
        <p:sp>
          <p:nvSpPr>
            <p:cNvPr id="327745" name="Arc 65"/>
            <p:cNvSpPr>
              <a:spLocks/>
            </p:cNvSpPr>
            <p:nvPr/>
          </p:nvSpPr>
          <p:spPr bwMode="auto">
            <a:xfrm>
              <a:off x="2597" y="2296"/>
              <a:ext cx="102" cy="305"/>
            </a:xfrm>
            <a:custGeom>
              <a:avLst/>
              <a:gdLst>
                <a:gd name="G0" fmla="+- 21600 0 0"/>
                <a:gd name="G1" fmla="+- 86 0 0"/>
                <a:gd name="G2" fmla="+- 21600 0 0"/>
                <a:gd name="T0" fmla="*/ 21600 w 21600"/>
                <a:gd name="T1" fmla="*/ 21686 h 21686"/>
                <a:gd name="T2" fmla="*/ 0 w 21600"/>
                <a:gd name="T3" fmla="*/ 0 h 21686"/>
                <a:gd name="T4" fmla="*/ 21600 w 21600"/>
                <a:gd name="T5" fmla="*/ 86 h 21686"/>
              </a:gdLst>
              <a:ahLst/>
              <a:cxnLst>
                <a:cxn ang="0">
                  <a:pos x="T0" y="T1"/>
                </a:cxn>
                <a:cxn ang="0">
                  <a:pos x="T2" y="T3"/>
                </a:cxn>
                <a:cxn ang="0">
                  <a:pos x="T4" y="T5"/>
                </a:cxn>
              </a:cxnLst>
              <a:rect l="0" t="0" r="r" b="b"/>
              <a:pathLst>
                <a:path w="21600" h="21686" fill="none" extrusionOk="0">
                  <a:moveTo>
                    <a:pt x="21600" y="21685"/>
                  </a:moveTo>
                  <a:cubicBezTo>
                    <a:pt x="9670" y="21686"/>
                    <a:pt x="0" y="12015"/>
                    <a:pt x="0" y="86"/>
                  </a:cubicBezTo>
                  <a:cubicBezTo>
                    <a:pt x="0" y="57"/>
                    <a:pt x="0" y="28"/>
                    <a:pt x="0" y="0"/>
                  </a:cubicBezTo>
                </a:path>
                <a:path w="21600" h="21686" stroke="0" extrusionOk="0">
                  <a:moveTo>
                    <a:pt x="21600" y="21685"/>
                  </a:moveTo>
                  <a:cubicBezTo>
                    <a:pt x="9670" y="21686"/>
                    <a:pt x="0" y="12015"/>
                    <a:pt x="0" y="86"/>
                  </a:cubicBezTo>
                  <a:cubicBezTo>
                    <a:pt x="0" y="57"/>
                    <a:pt x="0" y="28"/>
                    <a:pt x="0" y="0"/>
                  </a:cubicBezTo>
                  <a:lnTo>
                    <a:pt x="21600" y="86"/>
                  </a:lnTo>
                  <a:close/>
                </a:path>
              </a:pathLst>
            </a:custGeom>
            <a:noFill/>
            <a:ln w="25400" cap="rnd">
              <a:solidFill>
                <a:srgbClr val="000000"/>
              </a:solidFill>
              <a:round/>
              <a:headEnd/>
              <a:tailEnd/>
            </a:ln>
            <a:effectLst/>
          </p:spPr>
          <p:txBody>
            <a:bodyPr wrap="none" anchor="ctr">
              <a:prstTxWarp prst="textNoShape">
                <a:avLst/>
              </a:prstTxWarp>
            </a:bodyPr>
            <a:lstStyle/>
            <a:p>
              <a:endParaRPr lang="en-US"/>
            </a:p>
          </p:txBody>
        </p:sp>
        <p:sp>
          <p:nvSpPr>
            <p:cNvPr id="327746" name="Arc 66"/>
            <p:cNvSpPr>
              <a:spLocks/>
            </p:cNvSpPr>
            <p:nvPr/>
          </p:nvSpPr>
          <p:spPr bwMode="auto">
            <a:xfrm>
              <a:off x="2300" y="2225"/>
              <a:ext cx="361" cy="88"/>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599"/>
                  </a:moveTo>
                  <a:cubicBezTo>
                    <a:pt x="9670" y="21599"/>
                    <a:pt x="-1" y="11929"/>
                    <a:pt x="-1" y="-1"/>
                  </a:cubicBezTo>
                </a:path>
                <a:path w="21600" h="21600" stroke="0" extrusionOk="0">
                  <a:moveTo>
                    <a:pt x="21600" y="21599"/>
                  </a:moveTo>
                  <a:cubicBezTo>
                    <a:pt x="9670" y="21599"/>
                    <a:pt x="-1" y="11929"/>
                    <a:pt x="-1" y="-1"/>
                  </a:cubicBezTo>
                  <a:lnTo>
                    <a:pt x="21600" y="0"/>
                  </a:lnTo>
                  <a:close/>
                </a:path>
              </a:pathLst>
            </a:custGeom>
            <a:noFill/>
            <a:ln w="25400" cap="rnd">
              <a:solidFill>
                <a:srgbClr val="000000"/>
              </a:solidFill>
              <a:round/>
              <a:headEnd/>
              <a:tailEnd/>
            </a:ln>
            <a:effectLst/>
          </p:spPr>
          <p:txBody>
            <a:bodyPr wrap="none" anchor="ctr">
              <a:prstTxWarp prst="textNoShape">
                <a:avLst/>
              </a:prstTxWarp>
            </a:bodyPr>
            <a:lstStyle/>
            <a:p>
              <a:endParaRPr lang="en-US"/>
            </a:p>
          </p:txBody>
        </p:sp>
        <p:sp>
          <p:nvSpPr>
            <p:cNvPr id="327747" name="Arc 67"/>
            <p:cNvSpPr>
              <a:spLocks/>
            </p:cNvSpPr>
            <p:nvPr/>
          </p:nvSpPr>
          <p:spPr bwMode="auto">
            <a:xfrm>
              <a:off x="2617" y="2196"/>
              <a:ext cx="505" cy="117"/>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599"/>
                  </a:cubicBezTo>
                </a:path>
                <a:path w="21600" h="21600" stroke="0" extrusionOk="0">
                  <a:moveTo>
                    <a:pt x="21600" y="0"/>
                  </a:moveTo>
                  <a:cubicBezTo>
                    <a:pt x="21600" y="11929"/>
                    <a:pt x="11929" y="21599"/>
                    <a:pt x="0" y="21599"/>
                  </a:cubicBezTo>
                  <a:lnTo>
                    <a:pt x="0" y="0"/>
                  </a:lnTo>
                  <a:close/>
                </a:path>
              </a:pathLst>
            </a:custGeom>
            <a:noFill/>
            <a:ln w="25400" cap="rnd">
              <a:solidFill>
                <a:srgbClr val="000000"/>
              </a:solidFill>
              <a:round/>
              <a:headEnd/>
              <a:tailEnd/>
            </a:ln>
            <a:effectLst/>
          </p:spPr>
          <p:txBody>
            <a:bodyPr wrap="none" anchor="ctr">
              <a:prstTxWarp prst="textNoShape">
                <a:avLst/>
              </a:prstTxWarp>
            </a:bodyPr>
            <a:lstStyle/>
            <a:p>
              <a:endParaRPr lang="en-US"/>
            </a:p>
          </p:txBody>
        </p:sp>
        <p:sp>
          <p:nvSpPr>
            <p:cNvPr id="327748" name="Text Box 68"/>
            <p:cNvSpPr txBox="1">
              <a:spLocks noChangeArrowheads="1"/>
            </p:cNvSpPr>
            <p:nvPr/>
          </p:nvSpPr>
          <p:spPr bwMode="auto">
            <a:xfrm>
              <a:off x="2380" y="2010"/>
              <a:ext cx="740" cy="518"/>
            </a:xfrm>
            <a:prstGeom prst="rect">
              <a:avLst/>
            </a:prstGeom>
            <a:noFill/>
            <a:ln w="12700">
              <a:noFill/>
              <a:miter lim="800000"/>
              <a:headEnd/>
              <a:tailEnd/>
            </a:ln>
            <a:effectLst/>
          </p:spPr>
          <p:txBody>
            <a:bodyPr>
              <a:prstTxWarp prst="textNoShape">
                <a:avLst/>
              </a:prstTxWarp>
              <a:spAutoFit/>
            </a:bodyPr>
            <a:lstStyle/>
            <a:p>
              <a:r>
                <a:rPr lang="en-US" b="1" u="none">
                  <a:solidFill>
                    <a:schemeClr val="bg1"/>
                  </a:solidFill>
                </a:rPr>
                <a:t>Open</a:t>
              </a:r>
            </a:p>
            <a:p>
              <a:r>
                <a:rPr lang="en-US" b="1" u="none">
                  <a:solidFill>
                    <a:schemeClr val="bg1"/>
                  </a:solidFill>
                </a:rPr>
                <a:t>System</a:t>
              </a:r>
            </a:p>
          </p:txBody>
        </p:sp>
      </p:grpSp>
      <p:sp>
        <p:nvSpPr>
          <p:cNvPr id="327750" name="Freeform 70"/>
          <p:cNvSpPr>
            <a:spLocks/>
          </p:cNvSpPr>
          <p:nvPr/>
        </p:nvSpPr>
        <p:spPr bwMode="auto">
          <a:xfrm>
            <a:off x="3165475" y="2708435"/>
            <a:ext cx="195263" cy="390481"/>
          </a:xfrm>
          <a:custGeom>
            <a:avLst/>
            <a:gdLst/>
            <a:ahLst/>
            <a:cxnLst>
              <a:cxn ang="0">
                <a:pos x="102" y="0"/>
              </a:cxn>
              <a:cxn ang="0">
                <a:pos x="102" y="140"/>
              </a:cxn>
              <a:cxn ang="0">
                <a:pos x="0" y="198"/>
              </a:cxn>
              <a:cxn ang="0">
                <a:pos x="0" y="58"/>
              </a:cxn>
              <a:cxn ang="0">
                <a:pos x="102" y="0"/>
              </a:cxn>
            </a:cxnLst>
            <a:rect l="0" t="0" r="r" b="b"/>
            <a:pathLst>
              <a:path w="103" h="199">
                <a:moveTo>
                  <a:pt x="102" y="0"/>
                </a:moveTo>
                <a:lnTo>
                  <a:pt x="102" y="140"/>
                </a:lnTo>
                <a:lnTo>
                  <a:pt x="0" y="198"/>
                </a:lnTo>
                <a:lnTo>
                  <a:pt x="0" y="58"/>
                </a:lnTo>
                <a:lnTo>
                  <a:pt x="102" y="0"/>
                </a:lnTo>
              </a:path>
            </a:pathLst>
          </a:custGeom>
          <a:solidFill>
            <a:srgbClr val="009F9F"/>
          </a:solidFill>
          <a:ln w="12700" cap="rnd" cmpd="sng">
            <a:noFill/>
            <a:prstDash val="solid"/>
            <a:round/>
            <a:headEnd type="none" w="med" len="med"/>
            <a:tailEnd type="none" w="med" len="med"/>
          </a:ln>
          <a:effectLst/>
        </p:spPr>
        <p:txBody>
          <a:bodyPr>
            <a:prstTxWarp prst="textNoShape">
              <a:avLst/>
            </a:prstTxWarp>
          </a:bodyPr>
          <a:lstStyle/>
          <a:p>
            <a:endParaRPr lang="en-US">
              <a:solidFill>
                <a:schemeClr val="bg1"/>
              </a:solidFill>
            </a:endParaRPr>
          </a:p>
        </p:txBody>
      </p:sp>
      <p:sp>
        <p:nvSpPr>
          <p:cNvPr id="327753" name="Freeform 73"/>
          <p:cNvSpPr>
            <a:spLocks/>
          </p:cNvSpPr>
          <p:nvPr/>
        </p:nvSpPr>
        <p:spPr bwMode="auto">
          <a:xfrm>
            <a:off x="3165475" y="3437115"/>
            <a:ext cx="195263" cy="390481"/>
          </a:xfrm>
          <a:custGeom>
            <a:avLst/>
            <a:gdLst/>
            <a:ahLst/>
            <a:cxnLst>
              <a:cxn ang="0">
                <a:pos x="102" y="140"/>
              </a:cxn>
              <a:cxn ang="0">
                <a:pos x="0" y="198"/>
              </a:cxn>
              <a:cxn ang="0">
                <a:pos x="0" y="58"/>
              </a:cxn>
              <a:cxn ang="0">
                <a:pos x="102" y="0"/>
              </a:cxn>
              <a:cxn ang="0">
                <a:pos x="102" y="140"/>
              </a:cxn>
            </a:cxnLst>
            <a:rect l="0" t="0" r="r" b="b"/>
            <a:pathLst>
              <a:path w="103" h="199">
                <a:moveTo>
                  <a:pt x="102" y="140"/>
                </a:moveTo>
                <a:lnTo>
                  <a:pt x="0" y="198"/>
                </a:lnTo>
                <a:lnTo>
                  <a:pt x="0" y="58"/>
                </a:lnTo>
                <a:lnTo>
                  <a:pt x="102" y="0"/>
                </a:lnTo>
                <a:lnTo>
                  <a:pt x="102" y="140"/>
                </a:lnTo>
              </a:path>
            </a:pathLst>
          </a:custGeom>
          <a:solidFill>
            <a:srgbClr val="00DFBF"/>
          </a:solidFill>
          <a:ln w="12700" cap="rnd" cmpd="sng">
            <a:noFill/>
            <a:prstDash val="solid"/>
            <a:round/>
            <a:headEnd type="none" w="med" len="med"/>
            <a:tailEnd type="none" w="med" len="med"/>
          </a:ln>
          <a:effectLst/>
        </p:spPr>
        <p:txBody>
          <a:bodyPr>
            <a:prstTxWarp prst="textNoShape">
              <a:avLst/>
            </a:prstTxWarp>
          </a:bodyPr>
          <a:lstStyle/>
          <a:p>
            <a:endParaRPr lang="en-US">
              <a:solidFill>
                <a:schemeClr val="bg1"/>
              </a:solidFill>
            </a:endParaRPr>
          </a:p>
        </p:txBody>
      </p:sp>
      <p:grpSp>
        <p:nvGrpSpPr>
          <p:cNvPr id="21" name="Group 6"/>
          <p:cNvGrpSpPr>
            <a:grpSpLocks/>
          </p:cNvGrpSpPr>
          <p:nvPr/>
        </p:nvGrpSpPr>
        <p:grpSpPr bwMode="auto">
          <a:xfrm>
            <a:off x="635000" y="793750"/>
            <a:ext cx="3921125" cy="3794125"/>
            <a:chOff x="400" y="500"/>
            <a:chExt cx="2470" cy="2390"/>
          </a:xfrm>
        </p:grpSpPr>
        <p:sp>
          <p:nvSpPr>
            <p:cNvPr id="327687" name="Freeform 7"/>
            <p:cNvSpPr>
              <a:spLocks/>
            </p:cNvSpPr>
            <p:nvPr/>
          </p:nvSpPr>
          <p:spPr bwMode="auto">
            <a:xfrm>
              <a:off x="400" y="500"/>
              <a:ext cx="2470" cy="2390"/>
            </a:xfrm>
            <a:custGeom>
              <a:avLst/>
              <a:gdLst/>
              <a:ahLst/>
              <a:cxnLst>
                <a:cxn ang="0">
                  <a:pos x="2470" y="1660"/>
                </a:cxn>
                <a:cxn ang="0">
                  <a:pos x="0" y="0"/>
                </a:cxn>
                <a:cxn ang="0">
                  <a:pos x="0" y="2390"/>
                </a:cxn>
                <a:cxn ang="0">
                  <a:pos x="2470" y="1660"/>
                </a:cxn>
              </a:cxnLst>
              <a:rect l="0" t="0" r="r" b="b"/>
              <a:pathLst>
                <a:path w="2470" h="2390">
                  <a:moveTo>
                    <a:pt x="2470" y="1660"/>
                  </a:moveTo>
                  <a:lnTo>
                    <a:pt x="0" y="0"/>
                  </a:lnTo>
                  <a:lnTo>
                    <a:pt x="0" y="2390"/>
                  </a:lnTo>
                  <a:lnTo>
                    <a:pt x="2470" y="1660"/>
                  </a:lnTo>
                  <a:close/>
                </a:path>
              </a:pathLst>
            </a:custGeom>
            <a:solidFill>
              <a:srgbClr val="000099"/>
            </a:solidFill>
            <a:ln w="12700" cap="flat" cmpd="sng">
              <a:noFill/>
              <a:prstDash val="solid"/>
              <a:round/>
              <a:headEnd type="none" w="med" len="med"/>
              <a:tailEnd type="none" w="med" len="med"/>
            </a:ln>
            <a:effectLst/>
          </p:spPr>
          <p:txBody>
            <a:bodyPr wrap="none" anchor="ctr">
              <a:prstTxWarp prst="textNoShape">
                <a:avLst/>
              </a:prstTxWarp>
            </a:bodyPr>
            <a:lstStyle/>
            <a:p>
              <a:endParaRPr lang="en-US"/>
            </a:p>
          </p:txBody>
        </p:sp>
        <p:sp>
          <p:nvSpPr>
            <p:cNvPr id="327688" name="Text Box 8"/>
            <p:cNvSpPr txBox="1">
              <a:spLocks noChangeArrowheads="1"/>
            </p:cNvSpPr>
            <p:nvPr/>
          </p:nvSpPr>
          <p:spPr bwMode="auto">
            <a:xfrm>
              <a:off x="432" y="1296"/>
              <a:ext cx="1530" cy="834"/>
            </a:xfrm>
            <a:prstGeom prst="rect">
              <a:avLst/>
            </a:prstGeom>
            <a:noFill/>
            <a:ln w="12700">
              <a:noFill/>
              <a:miter lim="800000"/>
              <a:headEnd/>
              <a:tailEnd/>
            </a:ln>
            <a:effectLst/>
          </p:spPr>
          <p:txBody>
            <a:bodyPr>
              <a:prstTxWarp prst="textNoShape">
                <a:avLst/>
              </a:prstTxWarp>
              <a:spAutoFit/>
            </a:bodyPr>
            <a:lstStyle/>
            <a:p>
              <a:pPr>
                <a:spcBef>
                  <a:spcPct val="50000"/>
                </a:spcBef>
              </a:pPr>
              <a:r>
                <a:rPr lang="en-US" sz="1600" b="1" u="none" dirty="0">
                  <a:solidFill>
                    <a:schemeClr val="accent2"/>
                  </a:solidFill>
                </a:rPr>
                <a:t>What the system is </a:t>
              </a:r>
              <a:r>
                <a:rPr lang="en-US" sz="1600" b="1" u="none" dirty="0" smtClean="0">
                  <a:solidFill>
                    <a:schemeClr val="accent2"/>
                  </a:solidFill>
                </a:rPr>
                <a:t>about </a:t>
              </a:r>
              <a:r>
                <a:rPr lang="en-US" sz="1600" dirty="0" smtClean="0">
                  <a:solidFill>
                    <a:schemeClr val="accent2"/>
                  </a:solidFill>
                </a:rPr>
                <a:t>- </a:t>
              </a:r>
              <a:r>
                <a:rPr lang="en-GB" sz="1600" dirty="0" smtClean="0">
                  <a:solidFill>
                    <a:schemeClr val="accent2"/>
                  </a:solidFill>
                </a:rPr>
                <a:t>things it understands – text, graphic, multi-media objects, fonts etc</a:t>
              </a:r>
              <a:endParaRPr lang="en-US" sz="1600" b="1" u="none" dirty="0">
                <a:solidFill>
                  <a:schemeClr val="accent2"/>
                </a:solidFill>
              </a:endParaRPr>
            </a:p>
          </p:txBody>
        </p:sp>
      </p:grpSp>
      <p:grpSp>
        <p:nvGrpSpPr>
          <p:cNvPr id="22" name="Group 77"/>
          <p:cNvGrpSpPr/>
          <p:nvPr/>
        </p:nvGrpSpPr>
        <p:grpSpPr>
          <a:xfrm rot="10800000" flipH="1">
            <a:off x="2667000" y="2690838"/>
            <a:ext cx="1143000" cy="1119162"/>
            <a:chOff x="2195513" y="2590800"/>
            <a:chExt cx="1416050" cy="1119162"/>
          </a:xfrm>
        </p:grpSpPr>
        <p:sp>
          <p:nvSpPr>
            <p:cNvPr id="327751" name="Freeform 71"/>
            <p:cNvSpPr>
              <a:spLocks/>
            </p:cNvSpPr>
            <p:nvPr/>
          </p:nvSpPr>
          <p:spPr bwMode="auto">
            <a:xfrm>
              <a:off x="2195513" y="2610406"/>
              <a:ext cx="173038" cy="625751"/>
            </a:xfrm>
            <a:custGeom>
              <a:avLst/>
              <a:gdLst/>
              <a:ahLst/>
              <a:cxnLst>
                <a:cxn ang="0">
                  <a:pos x="90" y="259"/>
                </a:cxn>
                <a:cxn ang="0">
                  <a:pos x="90" y="0"/>
                </a:cxn>
                <a:cxn ang="0">
                  <a:pos x="0" y="59"/>
                </a:cxn>
                <a:cxn ang="0">
                  <a:pos x="0" y="318"/>
                </a:cxn>
                <a:cxn ang="0">
                  <a:pos x="90" y="259"/>
                </a:cxn>
              </a:cxnLst>
              <a:rect l="0" t="0" r="r" b="b"/>
              <a:pathLst>
                <a:path w="91" h="319">
                  <a:moveTo>
                    <a:pt x="90" y="259"/>
                  </a:moveTo>
                  <a:lnTo>
                    <a:pt x="90" y="0"/>
                  </a:lnTo>
                  <a:lnTo>
                    <a:pt x="0" y="59"/>
                  </a:lnTo>
                  <a:lnTo>
                    <a:pt x="0" y="318"/>
                  </a:lnTo>
                  <a:lnTo>
                    <a:pt x="90" y="259"/>
                  </a:lnTo>
                </a:path>
              </a:pathLst>
            </a:custGeom>
            <a:solidFill>
              <a:srgbClr val="00DFBF"/>
            </a:solidFill>
            <a:ln w="12700" cap="rnd" cmpd="sng">
              <a:noFill/>
              <a:prstDash val="solid"/>
              <a:round/>
              <a:headEnd type="none" w="med" len="med"/>
              <a:tailEnd type="none" w="med" len="med"/>
            </a:ln>
            <a:effectLst/>
          </p:spPr>
          <p:txBody>
            <a:bodyPr>
              <a:prstTxWarp prst="textNoShape">
                <a:avLst/>
              </a:prstTxWarp>
            </a:bodyPr>
            <a:lstStyle/>
            <a:p>
              <a:endParaRPr lang="en-US">
                <a:solidFill>
                  <a:schemeClr val="bg1"/>
                </a:solidFill>
              </a:endParaRPr>
            </a:p>
          </p:txBody>
        </p:sp>
        <p:sp>
          <p:nvSpPr>
            <p:cNvPr id="327752" name="Freeform 72"/>
            <p:cNvSpPr>
              <a:spLocks/>
            </p:cNvSpPr>
            <p:nvPr/>
          </p:nvSpPr>
          <p:spPr bwMode="auto">
            <a:xfrm>
              <a:off x="2198688" y="3108719"/>
              <a:ext cx="1179513" cy="436228"/>
            </a:xfrm>
            <a:custGeom>
              <a:avLst/>
              <a:gdLst/>
              <a:ahLst/>
              <a:cxnLst>
                <a:cxn ang="0">
                  <a:pos x="0" y="58"/>
                </a:cxn>
                <a:cxn ang="0">
                  <a:pos x="95" y="0"/>
                </a:cxn>
                <a:cxn ang="0">
                  <a:pos x="618" y="163"/>
                </a:cxn>
                <a:cxn ang="0">
                  <a:pos x="523" y="221"/>
                </a:cxn>
                <a:cxn ang="0">
                  <a:pos x="0" y="58"/>
                </a:cxn>
              </a:cxnLst>
              <a:rect l="0" t="0" r="r" b="b"/>
              <a:pathLst>
                <a:path w="619" h="222">
                  <a:moveTo>
                    <a:pt x="0" y="58"/>
                  </a:moveTo>
                  <a:lnTo>
                    <a:pt x="95" y="0"/>
                  </a:lnTo>
                  <a:lnTo>
                    <a:pt x="618" y="163"/>
                  </a:lnTo>
                  <a:lnTo>
                    <a:pt x="523" y="221"/>
                  </a:lnTo>
                  <a:lnTo>
                    <a:pt x="0" y="58"/>
                  </a:lnTo>
                </a:path>
              </a:pathLst>
            </a:custGeom>
            <a:solidFill>
              <a:srgbClr val="7FFFDF"/>
            </a:solidFill>
            <a:ln w="12700" cap="rnd" cmpd="sng">
              <a:noFill/>
              <a:prstDash val="solid"/>
              <a:round/>
              <a:headEnd type="none" w="med" len="med"/>
              <a:tailEnd type="none" w="med" len="med"/>
            </a:ln>
            <a:effectLst/>
          </p:spPr>
          <p:txBody>
            <a:bodyPr>
              <a:prstTxWarp prst="textNoShape">
                <a:avLst/>
              </a:prstTxWarp>
            </a:bodyPr>
            <a:lstStyle/>
            <a:p>
              <a:endParaRPr lang="en-US">
                <a:solidFill>
                  <a:schemeClr val="bg1"/>
                </a:solidFill>
              </a:endParaRPr>
            </a:p>
          </p:txBody>
        </p:sp>
        <p:sp>
          <p:nvSpPr>
            <p:cNvPr id="327754" name="Freeform 74"/>
            <p:cNvSpPr>
              <a:spLocks/>
            </p:cNvSpPr>
            <p:nvPr/>
          </p:nvSpPr>
          <p:spPr bwMode="auto">
            <a:xfrm>
              <a:off x="2362200" y="2590800"/>
              <a:ext cx="1249363" cy="1119162"/>
            </a:xfrm>
            <a:custGeom>
              <a:avLst/>
              <a:gdLst/>
              <a:ahLst/>
              <a:cxnLst>
                <a:cxn ang="0">
                  <a:pos x="523" y="427"/>
                </a:cxn>
                <a:cxn ang="0">
                  <a:pos x="0" y="261"/>
                </a:cxn>
                <a:cxn ang="0">
                  <a:pos x="0" y="0"/>
                </a:cxn>
                <a:cxn ang="0">
                  <a:pos x="523" y="202"/>
                </a:cxn>
                <a:cxn ang="0">
                  <a:pos x="523" y="59"/>
                </a:cxn>
                <a:cxn ang="0">
                  <a:pos x="654" y="344"/>
                </a:cxn>
                <a:cxn ang="0">
                  <a:pos x="523" y="569"/>
                </a:cxn>
                <a:cxn ang="0">
                  <a:pos x="523" y="427"/>
                </a:cxn>
              </a:cxnLst>
              <a:rect l="0" t="0" r="r" b="b"/>
              <a:pathLst>
                <a:path w="655" h="570">
                  <a:moveTo>
                    <a:pt x="523" y="427"/>
                  </a:moveTo>
                  <a:lnTo>
                    <a:pt x="0" y="261"/>
                  </a:lnTo>
                  <a:lnTo>
                    <a:pt x="0" y="0"/>
                  </a:lnTo>
                  <a:lnTo>
                    <a:pt x="523" y="202"/>
                  </a:lnTo>
                  <a:lnTo>
                    <a:pt x="523" y="59"/>
                  </a:lnTo>
                  <a:lnTo>
                    <a:pt x="654" y="344"/>
                  </a:lnTo>
                  <a:lnTo>
                    <a:pt x="523" y="569"/>
                  </a:lnTo>
                  <a:lnTo>
                    <a:pt x="523" y="427"/>
                  </a:lnTo>
                </a:path>
              </a:pathLst>
            </a:custGeom>
            <a:solidFill>
              <a:srgbClr val="00FFFF"/>
            </a:solidFill>
            <a:ln w="12700" cap="rnd" cmpd="sng">
              <a:noFill/>
              <a:prstDash val="solid"/>
              <a:round/>
              <a:headEnd type="none" w="med" len="med"/>
              <a:tailEnd type="none" w="med" len="med"/>
            </a:ln>
            <a:effectLst/>
          </p:spPr>
          <p:txBody>
            <a:bodyPr>
              <a:prstTxWarp prst="textNoShape">
                <a:avLst/>
              </a:prstTxWarp>
            </a:bodyPr>
            <a:lstStyle/>
            <a:p>
              <a:endParaRPr lang="en-US">
                <a:solidFill>
                  <a:schemeClr val="bg1"/>
                </a:solidFill>
              </a:endParaRPr>
            </a:p>
          </p:txBody>
        </p:sp>
      </p:grpSp>
      <p:sp>
        <p:nvSpPr>
          <p:cNvPr id="327755" name="Rectangle 75"/>
          <p:cNvSpPr>
            <a:spLocks noChangeArrowheads="1"/>
          </p:cNvSpPr>
          <p:nvPr/>
        </p:nvSpPr>
        <p:spPr bwMode="auto">
          <a:xfrm>
            <a:off x="685800" y="3276600"/>
            <a:ext cx="2720975" cy="663328"/>
          </a:xfrm>
          <a:prstGeom prst="rect">
            <a:avLst/>
          </a:prstGeom>
          <a:noFill/>
          <a:ln w="12700">
            <a:noFill/>
            <a:miter lim="800000"/>
            <a:headEnd/>
            <a:tailEnd/>
          </a:ln>
          <a:effectLst/>
        </p:spPr>
        <p:txBody>
          <a:bodyPr wrap="square" lIns="90488" tIns="44450" rIns="90488" bIns="44450">
            <a:prstTxWarp prst="textNoShape">
              <a:avLst/>
            </a:prstTxWarp>
            <a:spAutoFit/>
          </a:bodyPr>
          <a:lstStyle/>
          <a:p>
            <a:r>
              <a:rPr lang="en-US" sz="3600" b="1" u="none" dirty="0">
                <a:solidFill>
                  <a:schemeClr val="bg1"/>
                </a:solidFill>
                <a:effectLst>
                  <a:outerShdw blurRad="38100" dist="38100" dir="2700000" algn="tl">
                    <a:srgbClr val="000000"/>
                  </a:outerShdw>
                </a:effectLst>
              </a:rPr>
              <a:t>Information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74638"/>
            <a:ext cx="7162800" cy="1143000"/>
          </a:xfrm>
        </p:spPr>
        <p:txBody>
          <a:bodyPr/>
          <a:lstStyle/>
          <a:p>
            <a:r>
              <a:rPr lang="en-US" b="1" dirty="0" smtClean="0"/>
              <a:t>IDM Has Three Parts</a:t>
            </a:r>
            <a:endParaRPr lang="en-US" b="1" dirty="0"/>
          </a:p>
        </p:txBody>
      </p:sp>
      <p:pic>
        <p:nvPicPr>
          <p:cNvPr id="4" name="Picture 4"/>
          <p:cNvPicPr>
            <a:picLocks noChangeAspect="1" noChangeArrowheads="1"/>
          </p:cNvPicPr>
          <p:nvPr/>
        </p:nvPicPr>
        <p:blipFill>
          <a:blip r:embed="rId2" cstate="print">
            <a:lum bright="10000"/>
          </a:blip>
          <a:srcRect/>
          <a:stretch>
            <a:fillRect/>
          </a:stretch>
        </p:blipFill>
        <p:spPr bwMode="auto">
          <a:xfrm>
            <a:off x="2713221" y="1828800"/>
            <a:ext cx="6430779" cy="5029200"/>
          </a:xfrm>
          <a:prstGeom prst="rect">
            <a:avLst/>
          </a:prstGeom>
          <a:noFill/>
          <a:ln w="9525">
            <a:noFill/>
            <a:miter lim="800000"/>
            <a:headEnd/>
            <a:tailEnd/>
          </a:ln>
          <a:effectLst/>
        </p:spPr>
      </p:pic>
      <p:grpSp>
        <p:nvGrpSpPr>
          <p:cNvPr id="3" name="Group 5"/>
          <p:cNvGrpSpPr/>
          <p:nvPr/>
        </p:nvGrpSpPr>
        <p:grpSpPr>
          <a:xfrm>
            <a:off x="381000" y="152400"/>
            <a:ext cx="1022684" cy="1295400"/>
            <a:chOff x="3200400" y="2895600"/>
            <a:chExt cx="1143000" cy="1447800"/>
          </a:xfrm>
        </p:grpSpPr>
        <p:sp>
          <p:nvSpPr>
            <p:cNvPr id="7" name="Rectangle 6"/>
            <p:cNvSpPr/>
            <p:nvPr/>
          </p:nvSpPr>
          <p:spPr>
            <a:xfrm>
              <a:off x="3276600" y="2895600"/>
              <a:ext cx="1066800" cy="1447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nbims logo 2011 2.jpg"/>
            <p:cNvPicPr/>
            <p:nvPr/>
          </p:nvPicPr>
          <p:blipFill>
            <a:blip r:embed="rId3" cstate="print">
              <a:clrChange>
                <a:clrFrom>
                  <a:srgbClr val="FFFFFF"/>
                </a:clrFrom>
                <a:clrTo>
                  <a:srgbClr val="FFFFFF">
                    <a:alpha val="0"/>
                  </a:srgbClr>
                </a:clrTo>
              </a:clrChange>
            </a:blip>
            <a:stretch>
              <a:fillRect/>
            </a:stretch>
          </p:blipFill>
          <p:spPr>
            <a:xfrm>
              <a:off x="3200400" y="2971800"/>
              <a:ext cx="1143000" cy="1143000"/>
            </a:xfrm>
            <a:prstGeom prst="rect">
              <a:avLst/>
            </a:prstGeom>
          </p:spPr>
        </p:pic>
      </p:grpSp>
      <p:sp>
        <p:nvSpPr>
          <p:cNvPr id="9" name="Content Placeholder 8"/>
          <p:cNvSpPr>
            <a:spLocks noGrp="1"/>
          </p:cNvSpPr>
          <p:nvPr>
            <p:ph idx="1"/>
          </p:nvPr>
        </p:nvSpPr>
        <p:spPr>
          <a:xfrm>
            <a:off x="457200" y="1600200"/>
            <a:ext cx="8458200" cy="4525963"/>
          </a:xfrm>
        </p:spPr>
        <p:txBody>
          <a:bodyPr>
            <a:normAutofit lnSpcReduction="10000"/>
          </a:bodyPr>
          <a:lstStyle/>
          <a:p>
            <a:r>
              <a:rPr lang="en-US" dirty="0" smtClean="0"/>
              <a:t>A Business Use Case</a:t>
            </a:r>
          </a:p>
          <a:p>
            <a:pPr lvl="1"/>
            <a:r>
              <a:rPr lang="en-US" dirty="0" smtClean="0"/>
              <a:t>Plain English Narrative </a:t>
            </a:r>
          </a:p>
          <a:p>
            <a:r>
              <a:rPr lang="en-US" dirty="0" smtClean="0"/>
              <a:t>The Process Maps</a:t>
            </a:r>
          </a:p>
          <a:p>
            <a:pPr lvl="1"/>
            <a:r>
              <a:rPr lang="en-US" dirty="0" smtClean="0"/>
              <a:t>Show in BPNM the workflow and information exchanges</a:t>
            </a:r>
          </a:p>
          <a:p>
            <a:r>
              <a:rPr lang="en-US" dirty="0" smtClean="0"/>
              <a:t>The Information Exchange Requirements</a:t>
            </a:r>
          </a:p>
          <a:p>
            <a:pPr lvl="1"/>
            <a:r>
              <a:rPr lang="en-US" dirty="0" smtClean="0"/>
              <a:t>Specific BIM-based and referenced information necessary for the exchange to meet the needs of the business use case</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304800"/>
            <a:ext cx="7010400" cy="1143000"/>
          </a:xfrm>
        </p:spPr>
        <p:txBody>
          <a:bodyPr>
            <a:normAutofit fontScale="90000"/>
          </a:bodyPr>
          <a:lstStyle/>
          <a:p>
            <a:r>
              <a:rPr lang="en-US" b="1" dirty="0" smtClean="0">
                <a:latin typeface="+mj-lt"/>
              </a:rPr>
              <a:t>An IDM Information Exchange… </a:t>
            </a:r>
            <a:r>
              <a:rPr lang="en-US" sz="4400" dirty="0" smtClean="0"/>
              <a:t/>
            </a:r>
            <a:br>
              <a:rPr lang="en-US" sz="4400" dirty="0" smtClean="0"/>
            </a:br>
            <a:endParaRPr lang="en-US" sz="3600" dirty="0"/>
          </a:p>
        </p:txBody>
      </p:sp>
      <p:sp>
        <p:nvSpPr>
          <p:cNvPr id="4" name="Content Placeholder 2"/>
          <p:cNvSpPr>
            <a:spLocks noGrp="1"/>
          </p:cNvSpPr>
          <p:nvPr>
            <p:ph idx="1"/>
          </p:nvPr>
        </p:nvSpPr>
        <p:spPr>
          <a:xfrm>
            <a:off x="2057400" y="1524000"/>
            <a:ext cx="7086600" cy="4525963"/>
          </a:xfrm>
        </p:spPr>
        <p:txBody>
          <a:bodyPr>
            <a:normAutofit fontScale="92500" lnSpcReduction="10000"/>
          </a:bodyPr>
          <a:lstStyle/>
          <a:p>
            <a:pPr>
              <a:buNone/>
            </a:pPr>
            <a:r>
              <a:rPr lang="en-GB" dirty="0" smtClean="0"/>
              <a:t>An IDM Exchange Requirement defines:</a:t>
            </a:r>
          </a:p>
          <a:p>
            <a:pPr lvl="2"/>
            <a:r>
              <a:rPr lang="en-GB" dirty="0" smtClean="0"/>
              <a:t>WHO is requesting information</a:t>
            </a:r>
          </a:p>
          <a:p>
            <a:pPr lvl="2"/>
            <a:r>
              <a:rPr lang="en-GB" dirty="0" smtClean="0"/>
              <a:t>WHY in relation to a process or decision</a:t>
            </a:r>
          </a:p>
          <a:p>
            <a:pPr lvl="2"/>
            <a:r>
              <a:rPr lang="en-GB" dirty="0" smtClean="0"/>
              <a:t>WHEN phase of a project or building lifecycle</a:t>
            </a:r>
          </a:p>
          <a:p>
            <a:pPr lvl="2"/>
            <a:r>
              <a:rPr lang="en-GB" dirty="0" smtClean="0"/>
              <a:t>WHAT information is to be exchanged</a:t>
            </a:r>
          </a:p>
          <a:p>
            <a:pPr lvl="2"/>
            <a:r>
              <a:rPr lang="en-GB" dirty="0" smtClean="0"/>
              <a:t>WHO is receiving the information</a:t>
            </a:r>
          </a:p>
          <a:p>
            <a:pPr lvl="2"/>
            <a:r>
              <a:rPr lang="en-GB" dirty="0" smtClean="0"/>
              <a:t>HOW it is to be delivered and received</a:t>
            </a:r>
          </a:p>
          <a:p>
            <a:r>
              <a:rPr lang="en-GB" sz="2400" dirty="0" smtClean="0"/>
              <a:t>This requires mutual agreements on when the information is available, how it can be used, and the expected level of detail</a:t>
            </a:r>
          </a:p>
          <a:p>
            <a:r>
              <a:rPr lang="en-GB" dirty="0" smtClean="0"/>
              <a:t>Utilizes </a:t>
            </a:r>
            <a:r>
              <a:rPr lang="en-GB" dirty="0" err="1" smtClean="0"/>
              <a:t>OmniClass</a:t>
            </a:r>
            <a:r>
              <a:rPr lang="en-GB" dirty="0" smtClean="0"/>
              <a:t> to support activity</a:t>
            </a:r>
          </a:p>
          <a:p>
            <a:pPr lvl="1">
              <a:buNone/>
            </a:pPr>
            <a:endParaRPr lang="en-GB" sz="2600" dirty="0" smtClean="0"/>
          </a:p>
          <a:p>
            <a:pPr lvl="1">
              <a:buNone/>
            </a:pPr>
            <a:endParaRPr lang="en-GB" dirty="0" smtClean="0"/>
          </a:p>
          <a:p>
            <a:endParaRPr lang="en-GB" dirty="0"/>
          </a:p>
        </p:txBody>
      </p:sp>
      <p:grpSp>
        <p:nvGrpSpPr>
          <p:cNvPr id="5" name="Group 4"/>
          <p:cNvGrpSpPr/>
          <p:nvPr/>
        </p:nvGrpSpPr>
        <p:grpSpPr>
          <a:xfrm>
            <a:off x="381000" y="152400"/>
            <a:ext cx="1022684" cy="1295400"/>
            <a:chOff x="3200400" y="2895600"/>
            <a:chExt cx="1143000" cy="1447800"/>
          </a:xfrm>
        </p:grpSpPr>
        <p:sp>
          <p:nvSpPr>
            <p:cNvPr id="6" name="Rectangle 5"/>
            <p:cNvSpPr/>
            <p:nvPr/>
          </p:nvSpPr>
          <p:spPr>
            <a:xfrm>
              <a:off x="3276600" y="2895600"/>
              <a:ext cx="1066800" cy="1447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nbims logo 2011 2.jpg"/>
            <p:cNvPicPr/>
            <p:nvPr/>
          </p:nvPicPr>
          <p:blipFill>
            <a:blip r:embed="rId2" cstate="print">
              <a:clrChange>
                <a:clrFrom>
                  <a:srgbClr val="FFFFFF"/>
                </a:clrFrom>
                <a:clrTo>
                  <a:srgbClr val="FFFFFF">
                    <a:alpha val="0"/>
                  </a:srgbClr>
                </a:clrTo>
              </a:clrChange>
            </a:blip>
            <a:stretch>
              <a:fillRect/>
            </a:stretch>
          </p:blipFill>
          <p:spPr>
            <a:xfrm>
              <a:off x="3200400" y="2971800"/>
              <a:ext cx="1143000" cy="1143000"/>
            </a:xfrm>
            <a:prstGeom prst="rect">
              <a:avLst/>
            </a:prstGeom>
          </p:spPr>
        </p:pic>
      </p:grpSp>
      <p:pic>
        <p:nvPicPr>
          <p:cNvPr id="15" name="Picture 7" descr="IDM 1"/>
          <p:cNvPicPr>
            <a:picLocks noChangeAspect="1" noChangeArrowheads="1"/>
          </p:cNvPicPr>
          <p:nvPr/>
        </p:nvPicPr>
        <p:blipFill>
          <a:blip r:embed="rId3" cstate="print"/>
          <a:srcRect/>
          <a:stretch>
            <a:fillRect/>
          </a:stretch>
        </p:blipFill>
        <p:spPr bwMode="auto">
          <a:xfrm>
            <a:off x="152400" y="2133600"/>
            <a:ext cx="1752600" cy="1152368"/>
          </a:xfrm>
          <a:prstGeom prst="rect">
            <a:avLst/>
          </a:prstGeom>
          <a:solidFill>
            <a:srgbClr val="53B0C9"/>
          </a:solidFill>
          <a:effectLst>
            <a:outerShdw blurRad="50800" dist="38100" dir="13500000" algn="br" rotWithShape="0">
              <a:prstClr val="black">
                <a:alpha val="40000"/>
              </a:prstClr>
            </a:outerShdw>
          </a:effectLst>
        </p:spPr>
      </p:pic>
      <p:pic>
        <p:nvPicPr>
          <p:cNvPr id="16" name="Picture 6" descr="IDM 1"/>
          <p:cNvPicPr>
            <a:picLocks noChangeAspect="1" noChangeArrowheads="1"/>
          </p:cNvPicPr>
          <p:nvPr/>
        </p:nvPicPr>
        <p:blipFill>
          <a:blip r:embed="rId3" cstate="print"/>
          <a:srcRect/>
          <a:stretch>
            <a:fillRect/>
          </a:stretch>
        </p:blipFill>
        <p:spPr bwMode="auto">
          <a:xfrm>
            <a:off x="152400" y="3429000"/>
            <a:ext cx="1735931" cy="1141408"/>
          </a:xfrm>
          <a:prstGeom prst="rect">
            <a:avLst/>
          </a:prstGeom>
          <a:solidFill>
            <a:srgbClr val="C00000"/>
          </a:solidFill>
          <a:effectLst>
            <a:outerShdw blurRad="50800" dist="38100" dir="13500000" algn="br" rotWithShape="0">
              <a:prstClr val="black">
                <a:alpha val="40000"/>
              </a:prstClr>
            </a:outerShdw>
          </a:effectLst>
        </p:spPr>
      </p:pic>
      <p:pic>
        <p:nvPicPr>
          <p:cNvPr id="17" name="Picture 5" descr="IDM 1"/>
          <p:cNvPicPr>
            <a:picLocks noChangeAspect="1" noChangeArrowheads="1"/>
          </p:cNvPicPr>
          <p:nvPr/>
        </p:nvPicPr>
        <p:blipFill>
          <a:blip r:embed="rId3" cstate="print"/>
          <a:srcRect/>
          <a:stretch>
            <a:fillRect/>
          </a:stretch>
        </p:blipFill>
        <p:spPr bwMode="auto">
          <a:xfrm>
            <a:off x="152400" y="4724400"/>
            <a:ext cx="1730060" cy="1137548"/>
          </a:xfrm>
          <a:prstGeom prst="rect">
            <a:avLst/>
          </a:prstGeom>
          <a:solidFill>
            <a:schemeClr val="folHlink"/>
          </a:solidFill>
          <a:effectLst>
            <a:outerShdw blurRad="50800" dist="38100" dir="13500000" algn="br" rotWithShape="0">
              <a:prstClr val="black">
                <a:alpha val="40000"/>
              </a:prst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28600"/>
            <a:ext cx="7620000" cy="1143000"/>
          </a:xfrm>
        </p:spPr>
        <p:txBody>
          <a:bodyPr>
            <a:normAutofit fontScale="90000"/>
          </a:bodyPr>
          <a:lstStyle/>
          <a:p>
            <a:pPr algn="r"/>
            <a:r>
              <a:rPr lang="en-US" b="1" dirty="0" smtClean="0">
                <a:latin typeface="+mj-lt"/>
              </a:rPr>
              <a:t>1. An IDM Business Use Case Narrative</a:t>
            </a:r>
            <a:endParaRPr lang="en-US" sz="3600" dirty="0"/>
          </a:p>
        </p:txBody>
      </p:sp>
      <p:sp>
        <p:nvSpPr>
          <p:cNvPr id="4" name="Content Placeholder 2"/>
          <p:cNvSpPr>
            <a:spLocks noGrp="1"/>
          </p:cNvSpPr>
          <p:nvPr>
            <p:ph idx="1"/>
          </p:nvPr>
        </p:nvSpPr>
        <p:spPr>
          <a:xfrm>
            <a:off x="2057400" y="1676400"/>
            <a:ext cx="7086600" cy="4525963"/>
          </a:xfrm>
        </p:spPr>
        <p:txBody>
          <a:bodyPr>
            <a:normAutofit fontScale="92500"/>
          </a:bodyPr>
          <a:lstStyle/>
          <a:p>
            <a:r>
              <a:rPr lang="en-US" dirty="0" smtClean="0"/>
              <a:t>The business use case is a narrative description of an industry process to be addressed in the IDM. </a:t>
            </a:r>
          </a:p>
          <a:p>
            <a:r>
              <a:rPr lang="en-US" dirty="0" smtClean="0"/>
              <a:t>The use case provides the scope, context, rationale, level of detail (LoD), and projected outcome for BIM use within a project or a building lifecycle activity. </a:t>
            </a:r>
          </a:p>
          <a:p>
            <a:r>
              <a:rPr lang="en-US" dirty="0" smtClean="0"/>
              <a:t>The working group scope defines the boundaries for the business use case.</a:t>
            </a:r>
            <a:endParaRPr lang="en-GB" dirty="0" smtClean="0"/>
          </a:p>
          <a:p>
            <a:pPr lvl="1"/>
            <a:endParaRPr lang="en-GB" sz="2600" dirty="0" smtClean="0"/>
          </a:p>
          <a:p>
            <a:pPr lvl="1">
              <a:buNone/>
            </a:pPr>
            <a:endParaRPr lang="en-GB" dirty="0" smtClean="0"/>
          </a:p>
          <a:p>
            <a:endParaRPr lang="en-GB" dirty="0"/>
          </a:p>
        </p:txBody>
      </p:sp>
      <p:grpSp>
        <p:nvGrpSpPr>
          <p:cNvPr id="3" name="Group 4"/>
          <p:cNvGrpSpPr/>
          <p:nvPr/>
        </p:nvGrpSpPr>
        <p:grpSpPr>
          <a:xfrm>
            <a:off x="381000" y="152400"/>
            <a:ext cx="1022684" cy="1295400"/>
            <a:chOff x="3200400" y="2895600"/>
            <a:chExt cx="1143000" cy="1447800"/>
          </a:xfrm>
        </p:grpSpPr>
        <p:sp>
          <p:nvSpPr>
            <p:cNvPr id="6" name="Rectangle 5"/>
            <p:cNvSpPr/>
            <p:nvPr/>
          </p:nvSpPr>
          <p:spPr>
            <a:xfrm>
              <a:off x="3276600" y="2895600"/>
              <a:ext cx="1066800" cy="1447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nbims logo 2011 2.jpg"/>
            <p:cNvPicPr/>
            <p:nvPr/>
          </p:nvPicPr>
          <p:blipFill>
            <a:blip r:embed="rId2" cstate="print">
              <a:clrChange>
                <a:clrFrom>
                  <a:srgbClr val="FFFFFF"/>
                </a:clrFrom>
                <a:clrTo>
                  <a:srgbClr val="FFFFFF">
                    <a:alpha val="0"/>
                  </a:srgbClr>
                </a:clrTo>
              </a:clrChange>
            </a:blip>
            <a:stretch>
              <a:fillRect/>
            </a:stretch>
          </p:blipFill>
          <p:spPr>
            <a:xfrm>
              <a:off x="3200400" y="2971800"/>
              <a:ext cx="1143000" cy="1143000"/>
            </a:xfrm>
            <a:prstGeom prst="rect">
              <a:avLst/>
            </a:prstGeom>
          </p:spPr>
        </p:pic>
      </p:grpSp>
      <p:pic>
        <p:nvPicPr>
          <p:cNvPr id="15" name="Picture 7" descr="IDM 1"/>
          <p:cNvPicPr>
            <a:picLocks noChangeAspect="1" noChangeArrowheads="1"/>
          </p:cNvPicPr>
          <p:nvPr/>
        </p:nvPicPr>
        <p:blipFill>
          <a:blip r:embed="rId3" cstate="print"/>
          <a:srcRect/>
          <a:stretch>
            <a:fillRect/>
          </a:stretch>
        </p:blipFill>
        <p:spPr bwMode="auto">
          <a:xfrm>
            <a:off x="152400" y="2133600"/>
            <a:ext cx="1752600" cy="1152368"/>
          </a:xfrm>
          <a:prstGeom prst="rect">
            <a:avLst/>
          </a:prstGeom>
          <a:solidFill>
            <a:srgbClr val="53B0C9"/>
          </a:solidFill>
          <a:effectLst>
            <a:outerShdw blurRad="50800" dist="38100" dir="13500000" algn="br" rotWithShape="0">
              <a:prstClr val="black">
                <a:alpha val="40000"/>
              </a:prstClr>
            </a:outerShdw>
          </a:effectLst>
        </p:spPr>
      </p:pic>
      <p:pic>
        <p:nvPicPr>
          <p:cNvPr id="16" name="Picture 6" descr="IDM 1"/>
          <p:cNvPicPr>
            <a:picLocks noChangeAspect="1" noChangeArrowheads="1"/>
          </p:cNvPicPr>
          <p:nvPr/>
        </p:nvPicPr>
        <p:blipFill>
          <a:blip r:embed="rId3" cstate="print"/>
          <a:srcRect/>
          <a:stretch>
            <a:fillRect/>
          </a:stretch>
        </p:blipFill>
        <p:spPr bwMode="auto">
          <a:xfrm>
            <a:off x="152400" y="3429000"/>
            <a:ext cx="1735931" cy="1141408"/>
          </a:xfrm>
          <a:prstGeom prst="rect">
            <a:avLst/>
          </a:prstGeom>
          <a:solidFill>
            <a:srgbClr val="C00000"/>
          </a:solidFill>
          <a:effectLst>
            <a:outerShdw blurRad="50800" dist="38100" dir="13500000" algn="br" rotWithShape="0">
              <a:prstClr val="black">
                <a:alpha val="40000"/>
              </a:prstClr>
            </a:outerShdw>
          </a:effectLst>
        </p:spPr>
      </p:pic>
      <p:pic>
        <p:nvPicPr>
          <p:cNvPr id="17" name="Picture 5" descr="IDM 1"/>
          <p:cNvPicPr>
            <a:picLocks noChangeAspect="1" noChangeArrowheads="1"/>
          </p:cNvPicPr>
          <p:nvPr/>
        </p:nvPicPr>
        <p:blipFill>
          <a:blip r:embed="rId3" cstate="print"/>
          <a:srcRect/>
          <a:stretch>
            <a:fillRect/>
          </a:stretch>
        </p:blipFill>
        <p:spPr bwMode="auto">
          <a:xfrm>
            <a:off x="152400" y="4724400"/>
            <a:ext cx="1730060" cy="1137548"/>
          </a:xfrm>
          <a:prstGeom prst="rect">
            <a:avLst/>
          </a:prstGeom>
          <a:solidFill>
            <a:schemeClr val="folHlink"/>
          </a:solidFill>
          <a:effectLst>
            <a:outerShdw blurRad="50800" dist="38100" dir="13500000" algn="br" rotWithShape="0">
              <a:prstClr val="black">
                <a:alpha val="40000"/>
              </a:prst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l="2470" t="6224" r="1189"/>
          <a:stretch>
            <a:fillRect/>
          </a:stretch>
        </p:blipFill>
        <p:spPr bwMode="auto">
          <a:xfrm>
            <a:off x="838200" y="1295400"/>
            <a:ext cx="6771190" cy="4572000"/>
          </a:xfrm>
          <a:prstGeom prst="rect">
            <a:avLst/>
          </a:prstGeom>
          <a:noFill/>
          <a:ln w="9525">
            <a:noFill/>
            <a:miter lim="800000"/>
            <a:headEnd/>
            <a:tailEnd/>
          </a:ln>
        </p:spPr>
      </p:pic>
      <p:grpSp>
        <p:nvGrpSpPr>
          <p:cNvPr id="3" name="Group 2"/>
          <p:cNvGrpSpPr/>
          <p:nvPr/>
        </p:nvGrpSpPr>
        <p:grpSpPr>
          <a:xfrm>
            <a:off x="381000" y="2743200"/>
            <a:ext cx="2590800" cy="3733800"/>
            <a:chOff x="685800" y="2133600"/>
            <a:chExt cx="3048000" cy="4191000"/>
          </a:xfrm>
          <a:scene3d>
            <a:camera prst="perspectiveHeroicExtremeRightFacing"/>
            <a:lightRig rig="threePt" dir="t"/>
          </a:scene3d>
        </p:grpSpPr>
        <p:sp>
          <p:nvSpPr>
            <p:cNvPr id="4" name="Rectangle 3"/>
            <p:cNvSpPr/>
            <p:nvPr/>
          </p:nvSpPr>
          <p:spPr>
            <a:xfrm>
              <a:off x="685800" y="2133600"/>
              <a:ext cx="3048000" cy="4191000"/>
            </a:xfrm>
            <a:prstGeom prst="rect">
              <a:avLst/>
            </a:prstGeom>
            <a:solidFill>
              <a:schemeClr val="bg1"/>
            </a:solidFill>
            <a:ln>
              <a:solidFill>
                <a:schemeClr val="tx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9"/>
            <p:cNvGrpSpPr/>
            <p:nvPr/>
          </p:nvGrpSpPr>
          <p:grpSpPr>
            <a:xfrm>
              <a:off x="762000" y="2438400"/>
              <a:ext cx="2820866" cy="3276600"/>
              <a:chOff x="304800" y="2362200"/>
              <a:chExt cx="2820866" cy="3276600"/>
            </a:xfrm>
          </p:grpSpPr>
          <p:grpSp>
            <p:nvGrpSpPr>
              <p:cNvPr id="6" name="Group 6"/>
              <p:cNvGrpSpPr/>
              <p:nvPr/>
            </p:nvGrpSpPr>
            <p:grpSpPr>
              <a:xfrm>
                <a:off x="381000" y="2362200"/>
                <a:ext cx="533400" cy="675640"/>
                <a:chOff x="3200400" y="2895600"/>
                <a:chExt cx="1143000" cy="1447800"/>
              </a:xfrm>
            </p:grpSpPr>
            <p:sp>
              <p:nvSpPr>
                <p:cNvPr id="9" name="Rectangle 8"/>
                <p:cNvSpPr/>
                <p:nvPr/>
              </p:nvSpPr>
              <p:spPr>
                <a:xfrm>
                  <a:off x="3276600" y="2895600"/>
                  <a:ext cx="1066800" cy="1447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nbims logo 2011 2.jpg"/>
                <p:cNvPicPr/>
                <p:nvPr/>
              </p:nvPicPr>
              <p:blipFill>
                <a:blip r:embed="rId3" cstate="print">
                  <a:clrChange>
                    <a:clrFrom>
                      <a:srgbClr val="FFFFFF"/>
                    </a:clrFrom>
                    <a:clrTo>
                      <a:srgbClr val="FFFFFF">
                        <a:alpha val="0"/>
                      </a:srgbClr>
                    </a:clrTo>
                  </a:clrChange>
                </a:blip>
                <a:stretch>
                  <a:fillRect/>
                </a:stretch>
              </p:blipFill>
              <p:spPr>
                <a:xfrm>
                  <a:off x="3200400" y="2971800"/>
                  <a:ext cx="1143000" cy="1143000"/>
                </a:xfrm>
                <a:prstGeom prst="rect">
                  <a:avLst/>
                </a:prstGeom>
              </p:spPr>
            </p:pic>
          </p:grpSp>
          <p:pic>
            <p:nvPicPr>
              <p:cNvPr id="7" name="Picture 2"/>
              <p:cNvPicPr>
                <a:picLocks noChangeAspect="1" noChangeArrowheads="1"/>
              </p:cNvPicPr>
              <p:nvPr/>
            </p:nvPicPr>
            <p:blipFill>
              <a:blip r:embed="rId4" cstate="print"/>
              <a:srcRect/>
              <a:stretch>
                <a:fillRect/>
              </a:stretch>
            </p:blipFill>
            <p:spPr bwMode="auto">
              <a:xfrm>
                <a:off x="304800" y="2971800"/>
                <a:ext cx="2820866" cy="2667000"/>
              </a:xfrm>
              <a:prstGeom prst="rect">
                <a:avLst/>
              </a:prstGeom>
              <a:noFill/>
              <a:ln w="9525">
                <a:noFill/>
                <a:miter lim="800000"/>
                <a:headEnd/>
                <a:tailEnd/>
              </a:ln>
            </p:spPr>
          </p:pic>
          <p:pic>
            <p:nvPicPr>
              <p:cNvPr id="8" name="Bilde 5" descr="BS_Symbol+logo_CMYK.eps"/>
              <p:cNvPicPr>
                <a:picLocks noChangeAspect="1"/>
              </p:cNvPicPr>
              <p:nvPr/>
            </p:nvPicPr>
            <p:blipFill>
              <a:blip r:embed="rId5" cstate="print"/>
              <a:srcRect l="18246" b="25000"/>
              <a:stretch>
                <a:fillRect/>
              </a:stretch>
            </p:blipFill>
            <p:spPr bwMode="auto">
              <a:xfrm>
                <a:off x="990600" y="2590800"/>
                <a:ext cx="2057400" cy="324129"/>
              </a:xfrm>
              <a:prstGeom prst="rect">
                <a:avLst/>
              </a:prstGeom>
              <a:noFill/>
              <a:ln w="9525">
                <a:noFill/>
                <a:miter lim="800000"/>
                <a:headEnd/>
                <a:tailEnd/>
              </a:ln>
            </p:spPr>
          </p:pic>
        </p:grpSp>
      </p:grpSp>
      <p:sp>
        <p:nvSpPr>
          <p:cNvPr id="11" name="Content Placeholder 2"/>
          <p:cNvSpPr txBox="1">
            <a:spLocks/>
          </p:cNvSpPr>
          <p:nvPr/>
        </p:nvSpPr>
        <p:spPr>
          <a:xfrm>
            <a:off x="4724400" y="3505200"/>
            <a:ext cx="4191000" cy="3352800"/>
          </a:xfrm>
          <a:prstGeom prst="rect">
            <a:avLst/>
          </a:prstGeom>
          <a:solidFill>
            <a:schemeClr val="bg1"/>
          </a:solidFill>
        </p:spPr>
        <p:txBody>
          <a:bodyPr>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smtClean="0">
                <a:ln>
                  <a:noFill/>
                </a:ln>
                <a:solidFill>
                  <a:schemeClr val="tx1"/>
                </a:solidFill>
                <a:effectLst/>
                <a:uLnTx/>
                <a:uFillTx/>
                <a:latin typeface="+mn-lt"/>
                <a:ea typeface="+mn-ea"/>
                <a:cs typeface="+mn-cs"/>
              </a:rPr>
              <a:t>The process model defines all of the required activities and sets them into a logical sequence.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smtClean="0">
                <a:ln>
                  <a:noFill/>
                </a:ln>
                <a:solidFill>
                  <a:schemeClr val="tx1"/>
                </a:solidFill>
                <a:effectLst/>
                <a:uLnTx/>
                <a:uFillTx/>
                <a:latin typeface="+mn-lt"/>
                <a:ea typeface="+mn-ea"/>
                <a:cs typeface="+mn-cs"/>
              </a:rPr>
              <a:t>14 page guide supporting Business Process Modeling Notation (BPMN) use in IDM creation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12" name="Title 1"/>
          <p:cNvSpPr txBox="1">
            <a:spLocks/>
          </p:cNvSpPr>
          <p:nvPr/>
        </p:nvSpPr>
        <p:spPr>
          <a:xfrm>
            <a:off x="685800" y="304800"/>
            <a:ext cx="7010400" cy="1143000"/>
          </a:xfrm>
          <a:prstGeom prst="rect">
            <a:avLst/>
          </a:prstGeom>
        </p:spPr>
        <p:txBody>
          <a:bodyPr>
            <a:normAutofit fontScale="90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rgbClr val="CC3300"/>
                </a:solidFill>
                <a:effectLst/>
                <a:uLnTx/>
                <a:uFillTx/>
                <a:latin typeface="+mj-lt"/>
                <a:ea typeface="+mj-ea"/>
                <a:cs typeface="+mj-cs"/>
              </a:rPr>
              <a:t>2. The IDM Process Map </a:t>
            </a:r>
            <a:r>
              <a:rPr kumimoji="0" lang="en-US" sz="4400" b="0" i="0" u="none" strike="noStrike" kern="1200" cap="none" spc="0" normalizeH="0" baseline="0" noProof="0" dirty="0" smtClean="0">
                <a:ln>
                  <a:noFill/>
                </a:ln>
                <a:solidFill>
                  <a:schemeClr val="tx1"/>
                </a:solidFill>
                <a:effectLst/>
                <a:uLnTx/>
                <a:uFillTx/>
                <a:latin typeface="+mj-lt"/>
                <a:ea typeface="+mj-ea"/>
                <a:cs typeface="+mj-cs"/>
              </a:rPr>
              <a:t/>
            </a:r>
            <a:br>
              <a:rPr kumimoji="0" lang="en-US" sz="4400" b="0" i="0" u="none" strike="noStrike" kern="1200" cap="none" spc="0" normalizeH="0" baseline="0" noProof="0" dirty="0" smtClean="0">
                <a:ln>
                  <a:noFill/>
                </a:ln>
                <a:solidFill>
                  <a:schemeClr val="tx1"/>
                </a:solidFill>
                <a:effectLst/>
                <a:uLnTx/>
                <a:uFillTx/>
                <a:latin typeface="+mj-lt"/>
                <a:ea typeface="+mj-ea"/>
                <a:cs typeface="+mj-cs"/>
              </a:rPr>
            </a:br>
            <a:endParaRPr kumimoji="0" lang="en-US" sz="3600" b="0" i="0" u="none" strike="noStrike" kern="1200" cap="none" spc="0" normalizeH="0" baseline="0" noProof="0" dirty="0">
              <a:ln>
                <a:noFill/>
              </a:ln>
              <a:solidFill>
                <a:schemeClr val="tx1"/>
              </a:solidFill>
              <a:effectLst/>
              <a:uLnTx/>
              <a:uFillTx/>
              <a:latin typeface="+mj-lt"/>
              <a:ea typeface="+mj-ea"/>
              <a:cs typeface="+mj-cs"/>
            </a:endParaRPr>
          </a:p>
        </p:txBody>
      </p:sp>
      <p:grpSp>
        <p:nvGrpSpPr>
          <p:cNvPr id="13" name="Group 12"/>
          <p:cNvGrpSpPr/>
          <p:nvPr/>
        </p:nvGrpSpPr>
        <p:grpSpPr>
          <a:xfrm>
            <a:off x="381000" y="152400"/>
            <a:ext cx="1022684" cy="1295400"/>
            <a:chOff x="3200400" y="2895600"/>
            <a:chExt cx="1143000" cy="1447800"/>
          </a:xfrm>
        </p:grpSpPr>
        <p:sp>
          <p:nvSpPr>
            <p:cNvPr id="14" name="Rectangle 13"/>
            <p:cNvSpPr/>
            <p:nvPr/>
          </p:nvSpPr>
          <p:spPr>
            <a:xfrm>
              <a:off x="3276600" y="2895600"/>
              <a:ext cx="1066800" cy="1447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nbims logo 2011 2.jpg"/>
            <p:cNvPicPr/>
            <p:nvPr/>
          </p:nvPicPr>
          <p:blipFill>
            <a:blip r:embed="rId3" cstate="print">
              <a:clrChange>
                <a:clrFrom>
                  <a:srgbClr val="FFFFFF"/>
                </a:clrFrom>
                <a:clrTo>
                  <a:srgbClr val="FFFFFF">
                    <a:alpha val="0"/>
                  </a:srgbClr>
                </a:clrTo>
              </a:clrChange>
            </a:blip>
            <a:stretch>
              <a:fillRect/>
            </a:stretch>
          </p:blipFill>
          <p:spPr>
            <a:xfrm>
              <a:off x="3200400" y="2971800"/>
              <a:ext cx="1143000" cy="1143000"/>
            </a:xfrm>
            <a:prstGeom prst="rect">
              <a:avLst/>
            </a:prstGeom>
          </p:spPr>
        </p:pic>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nvSpPr>
        <p:spPr>
          <a:xfrm>
            <a:off x="685800" y="304800"/>
            <a:ext cx="7010400" cy="1143000"/>
          </a:xfrm>
          <a:prstGeom prst="rect">
            <a:avLst/>
          </a:prstGeom>
        </p:spPr>
        <p:txBody>
          <a:bodyPr>
            <a:normAutofit fontScale="90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rgbClr val="CC3300"/>
                </a:solidFill>
                <a:effectLst/>
                <a:uLnTx/>
                <a:uFillTx/>
                <a:latin typeface="+mj-lt"/>
                <a:ea typeface="+mj-ea"/>
                <a:cs typeface="+mj-cs"/>
              </a:rPr>
              <a:t>2. The IDM Process Map </a:t>
            </a:r>
            <a:r>
              <a:rPr kumimoji="0" lang="en-US" sz="4400" b="0" i="0" u="none" strike="noStrike" kern="1200" cap="none" spc="0" normalizeH="0" baseline="0" noProof="0" dirty="0" smtClean="0">
                <a:ln>
                  <a:noFill/>
                </a:ln>
                <a:solidFill>
                  <a:schemeClr val="tx1"/>
                </a:solidFill>
                <a:effectLst/>
                <a:uLnTx/>
                <a:uFillTx/>
                <a:latin typeface="+mj-lt"/>
                <a:ea typeface="+mj-ea"/>
                <a:cs typeface="+mj-cs"/>
              </a:rPr>
              <a:t/>
            </a:r>
            <a:br>
              <a:rPr kumimoji="0" lang="en-US" sz="4400" b="0" i="0" u="none" strike="noStrike" kern="1200" cap="none" spc="0" normalizeH="0" baseline="0" noProof="0" dirty="0" smtClean="0">
                <a:ln>
                  <a:noFill/>
                </a:ln>
                <a:solidFill>
                  <a:schemeClr val="tx1"/>
                </a:solidFill>
                <a:effectLst/>
                <a:uLnTx/>
                <a:uFillTx/>
                <a:latin typeface="+mj-lt"/>
                <a:ea typeface="+mj-ea"/>
                <a:cs typeface="+mj-cs"/>
              </a:rPr>
            </a:br>
            <a:endParaRPr kumimoji="0" lang="en-US" sz="3600" b="0" i="0" u="none" strike="noStrike" kern="1200" cap="none" spc="0" normalizeH="0" baseline="0" noProof="0" dirty="0">
              <a:ln>
                <a:noFill/>
              </a:ln>
              <a:solidFill>
                <a:schemeClr val="tx1"/>
              </a:solidFill>
              <a:effectLst/>
              <a:uLnTx/>
              <a:uFillTx/>
              <a:latin typeface="+mj-lt"/>
              <a:ea typeface="+mj-ea"/>
              <a:cs typeface="+mj-cs"/>
            </a:endParaRPr>
          </a:p>
        </p:txBody>
      </p:sp>
      <p:grpSp>
        <p:nvGrpSpPr>
          <p:cNvPr id="13" name="Group 12"/>
          <p:cNvGrpSpPr/>
          <p:nvPr/>
        </p:nvGrpSpPr>
        <p:grpSpPr>
          <a:xfrm>
            <a:off x="381000" y="152400"/>
            <a:ext cx="1022684" cy="1295400"/>
            <a:chOff x="3200400" y="2895600"/>
            <a:chExt cx="1143000" cy="1447800"/>
          </a:xfrm>
        </p:grpSpPr>
        <p:sp>
          <p:nvSpPr>
            <p:cNvPr id="14" name="Rectangle 13"/>
            <p:cNvSpPr/>
            <p:nvPr/>
          </p:nvSpPr>
          <p:spPr>
            <a:xfrm>
              <a:off x="3276600" y="2895600"/>
              <a:ext cx="1066800" cy="1447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nbims logo 2011 2.jpg"/>
            <p:cNvPicPr/>
            <p:nvPr/>
          </p:nvPicPr>
          <p:blipFill>
            <a:blip r:embed="rId2" cstate="print">
              <a:clrChange>
                <a:clrFrom>
                  <a:srgbClr val="FFFFFF"/>
                </a:clrFrom>
                <a:clrTo>
                  <a:srgbClr val="FFFFFF">
                    <a:alpha val="0"/>
                  </a:srgbClr>
                </a:clrTo>
              </a:clrChange>
            </a:blip>
            <a:stretch>
              <a:fillRect/>
            </a:stretch>
          </p:blipFill>
          <p:spPr>
            <a:xfrm>
              <a:off x="3200400" y="2971800"/>
              <a:ext cx="1143000" cy="1143000"/>
            </a:xfrm>
            <a:prstGeom prst="rect">
              <a:avLst/>
            </a:prstGeom>
          </p:spPr>
        </p:pic>
      </p:grpSp>
      <p:pic>
        <p:nvPicPr>
          <p:cNvPr id="16" name="Picture 15"/>
          <p:cNvPicPr/>
          <p:nvPr/>
        </p:nvPicPr>
        <p:blipFill>
          <a:blip r:embed="rId3" cstate="print"/>
          <a:srcRect/>
          <a:stretch>
            <a:fillRect/>
          </a:stretch>
        </p:blipFill>
        <p:spPr bwMode="auto">
          <a:xfrm>
            <a:off x="1828800" y="1219200"/>
            <a:ext cx="6505575" cy="4838410"/>
          </a:xfrm>
          <a:prstGeom prst="rect">
            <a:avLst/>
          </a:prstGeom>
          <a:noFill/>
          <a:ln w="9525">
            <a:noFill/>
            <a:miter lim="800000"/>
            <a:headEnd/>
            <a:tailEnd/>
          </a:ln>
        </p:spPr>
      </p:pic>
      <p:sp>
        <p:nvSpPr>
          <p:cNvPr id="1026" name="AutoShape 2"/>
          <p:cNvSpPr>
            <a:spLocks noChangeArrowheads="1"/>
          </p:cNvSpPr>
          <p:nvPr/>
        </p:nvSpPr>
        <p:spPr bwMode="auto">
          <a:xfrm>
            <a:off x="1752600" y="1219200"/>
            <a:ext cx="457200" cy="5029200"/>
          </a:xfrm>
          <a:prstGeom prst="roundRect">
            <a:avLst>
              <a:gd name="adj" fmla="val 16667"/>
            </a:avLst>
          </a:prstGeom>
          <a:noFill/>
          <a:ln w="9525">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27" name="AutoShape 3"/>
          <p:cNvSpPr>
            <a:spLocks noChangeArrowheads="1"/>
          </p:cNvSpPr>
          <p:nvPr/>
        </p:nvSpPr>
        <p:spPr bwMode="auto">
          <a:xfrm>
            <a:off x="2133600" y="1143000"/>
            <a:ext cx="6172200" cy="323850"/>
          </a:xfrm>
          <a:prstGeom prst="roundRect">
            <a:avLst>
              <a:gd name="adj" fmla="val 16667"/>
            </a:avLst>
          </a:prstGeom>
          <a:noFill/>
          <a:ln w="9525">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28" name="AutoShape 4"/>
          <p:cNvSpPr>
            <a:spLocks/>
          </p:cNvSpPr>
          <p:nvPr/>
        </p:nvSpPr>
        <p:spPr bwMode="auto">
          <a:xfrm>
            <a:off x="6324600" y="1524000"/>
            <a:ext cx="2133600" cy="685800"/>
          </a:xfrm>
          <a:prstGeom prst="borderCallout2">
            <a:avLst>
              <a:gd name="adj1" fmla="val 26944"/>
              <a:gd name="adj2" fmla="val -6398"/>
              <a:gd name="adj3" fmla="val 26944"/>
              <a:gd name="adj4" fmla="val -34347"/>
              <a:gd name="adj5" fmla="val -4639"/>
              <a:gd name="adj6" fmla="val -52852"/>
            </a:avLst>
          </a:prstGeom>
          <a:solidFill>
            <a:srgbClr val="FFFFFF"/>
          </a:solidFill>
          <a:ln w="19050">
            <a:solidFill>
              <a:srgbClr val="FF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b="0" i="0" u="none" strike="noStrike" cap="none" normalizeH="0" baseline="0" dirty="0" smtClean="0">
                <a:ln>
                  <a:noFill/>
                </a:ln>
                <a:solidFill>
                  <a:schemeClr val="tx1"/>
                </a:solidFill>
                <a:effectLst/>
                <a:latin typeface="Calibri" pitchFamily="34" charset="0"/>
              </a:rPr>
              <a:t>OmniClass Phases Define Verticals </a:t>
            </a:r>
            <a:endParaRPr kumimoji="0" lang="en-US" b="0" i="0" u="none" strike="noStrike" cap="none" normalizeH="0" baseline="0" dirty="0" smtClean="0">
              <a:ln>
                <a:noFill/>
              </a:ln>
              <a:solidFill>
                <a:schemeClr val="tx1"/>
              </a:solidFill>
              <a:effectLst/>
              <a:latin typeface="Arial" pitchFamily="34" charset="0"/>
            </a:endParaRPr>
          </a:p>
        </p:txBody>
      </p:sp>
      <p:sp>
        <p:nvSpPr>
          <p:cNvPr id="20" name="AutoShape 4"/>
          <p:cNvSpPr>
            <a:spLocks/>
          </p:cNvSpPr>
          <p:nvPr/>
        </p:nvSpPr>
        <p:spPr bwMode="auto">
          <a:xfrm>
            <a:off x="3124200" y="5791200"/>
            <a:ext cx="2895600" cy="685800"/>
          </a:xfrm>
          <a:prstGeom prst="borderCallout2">
            <a:avLst>
              <a:gd name="adj1" fmla="val 26944"/>
              <a:gd name="adj2" fmla="val -6398"/>
              <a:gd name="adj3" fmla="val 25394"/>
              <a:gd name="adj4" fmla="val -14081"/>
              <a:gd name="adj5" fmla="val -3089"/>
              <a:gd name="adj6" fmla="val -32254"/>
            </a:avLst>
          </a:prstGeom>
          <a:solidFill>
            <a:srgbClr val="FFFFFF"/>
          </a:solidFill>
          <a:ln w="19050">
            <a:solidFill>
              <a:srgbClr val="FF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600" b="0" i="0" u="none" strike="noStrike" cap="none" normalizeH="0" baseline="0" dirty="0" smtClean="0">
                <a:ln>
                  <a:noFill/>
                </a:ln>
                <a:solidFill>
                  <a:schemeClr val="tx1"/>
                </a:solidFill>
                <a:effectLst/>
                <a:latin typeface="Arial" pitchFamily="34" charset="0"/>
                <a:cs typeface="Arial" pitchFamily="34" charset="0"/>
              </a:rPr>
              <a:t>OmniClass Disciplines</a:t>
            </a:r>
            <a:r>
              <a:rPr lang="en-US" sz="1600" dirty="0" smtClean="0">
                <a:latin typeface="Arial" pitchFamily="34" charset="0"/>
                <a:cs typeface="Arial" pitchFamily="34" charset="0"/>
              </a:rPr>
              <a:t> Define Horizontal </a:t>
            </a:r>
            <a:r>
              <a:rPr lang="en-US" sz="1600" dirty="0" err="1" smtClean="0">
                <a:latin typeface="Arial" pitchFamily="34" charset="0"/>
                <a:cs typeface="Arial" pitchFamily="34" charset="0"/>
              </a:rPr>
              <a:t>Swimlanes</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21" name="Rounded Rectangle 20"/>
          <p:cNvSpPr/>
          <p:nvPr/>
        </p:nvSpPr>
        <p:spPr>
          <a:xfrm>
            <a:off x="1676400" y="3276600"/>
            <a:ext cx="1600200" cy="7620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Line Callout 1 21"/>
          <p:cNvSpPr/>
          <p:nvPr/>
        </p:nvSpPr>
        <p:spPr>
          <a:xfrm>
            <a:off x="6019800" y="2895600"/>
            <a:ext cx="2362200" cy="533400"/>
          </a:xfrm>
          <a:prstGeom prst="borderCallout1">
            <a:avLst>
              <a:gd name="adj1" fmla="val 46657"/>
              <a:gd name="adj2" fmla="val -40"/>
              <a:gd name="adj3" fmla="val 136420"/>
              <a:gd name="adj4" fmla="val -116151"/>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Exchange Requirement</a:t>
            </a:r>
            <a:endParaRPr lang="en-US" dirty="0">
              <a:solidFill>
                <a:schemeClr val="tx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8077200" cy="1143000"/>
          </a:xfrm>
        </p:spPr>
        <p:txBody>
          <a:bodyPr>
            <a:normAutofit fontScale="90000"/>
          </a:bodyPr>
          <a:lstStyle/>
          <a:p>
            <a:pPr algn="r"/>
            <a:r>
              <a:rPr lang="en-US" b="1" dirty="0" smtClean="0">
                <a:latin typeface="+mj-lt"/>
              </a:rPr>
              <a:t>3. Information Exchange Requirements</a:t>
            </a:r>
            <a:endParaRPr lang="en-US" sz="3600" dirty="0"/>
          </a:p>
        </p:txBody>
      </p:sp>
      <p:sp>
        <p:nvSpPr>
          <p:cNvPr id="4" name="Content Placeholder 2"/>
          <p:cNvSpPr>
            <a:spLocks noGrp="1"/>
          </p:cNvSpPr>
          <p:nvPr>
            <p:ph idx="1"/>
          </p:nvPr>
        </p:nvSpPr>
        <p:spPr>
          <a:xfrm>
            <a:off x="381000" y="1371600"/>
            <a:ext cx="8534400" cy="4525963"/>
          </a:xfrm>
        </p:spPr>
        <p:txBody>
          <a:bodyPr>
            <a:normAutofit fontScale="92500" lnSpcReduction="10000"/>
          </a:bodyPr>
          <a:lstStyle/>
          <a:p>
            <a:r>
              <a:rPr lang="en-US" dirty="0" smtClean="0"/>
              <a:t>Defines the specific information to a BIM object, element level for the exchanges identified in the process map. </a:t>
            </a:r>
          </a:p>
          <a:p>
            <a:r>
              <a:rPr lang="en-US" dirty="0" smtClean="0"/>
              <a:t>Industry experts are required to understand the BIM integrated and related information needed for the process</a:t>
            </a:r>
          </a:p>
          <a:p>
            <a:r>
              <a:rPr lang="en-US" dirty="0" smtClean="0"/>
              <a:t>The requirements includes information, representation, and delivery. </a:t>
            </a:r>
          </a:p>
          <a:p>
            <a:r>
              <a:rPr lang="en-US" dirty="0" smtClean="0"/>
              <a:t>If the capability to manage delivery does not exist in BIM then a new software capability is defined.</a:t>
            </a:r>
          </a:p>
          <a:p>
            <a:pPr>
              <a:buNone/>
            </a:pPr>
            <a:endParaRPr lang="en-US" dirty="0" smtClean="0"/>
          </a:p>
          <a:p>
            <a:endParaRPr lang="en-US" dirty="0" smtClean="0"/>
          </a:p>
          <a:p>
            <a:pPr lvl="1"/>
            <a:endParaRPr lang="en-GB" sz="2600" dirty="0" smtClean="0"/>
          </a:p>
          <a:p>
            <a:pPr lvl="1">
              <a:buNone/>
            </a:pPr>
            <a:endParaRPr lang="en-GB" dirty="0" smtClean="0"/>
          </a:p>
          <a:p>
            <a:endParaRPr lang="en-GB" dirty="0"/>
          </a:p>
        </p:txBody>
      </p:sp>
      <p:grpSp>
        <p:nvGrpSpPr>
          <p:cNvPr id="3" name="Group 4"/>
          <p:cNvGrpSpPr/>
          <p:nvPr/>
        </p:nvGrpSpPr>
        <p:grpSpPr>
          <a:xfrm>
            <a:off x="228600" y="152400"/>
            <a:ext cx="1022684" cy="1295400"/>
            <a:chOff x="3200400" y="2895600"/>
            <a:chExt cx="1143000" cy="1447800"/>
          </a:xfrm>
        </p:grpSpPr>
        <p:sp>
          <p:nvSpPr>
            <p:cNvPr id="6" name="Rectangle 5"/>
            <p:cNvSpPr/>
            <p:nvPr/>
          </p:nvSpPr>
          <p:spPr>
            <a:xfrm>
              <a:off x="3276600" y="2895600"/>
              <a:ext cx="1066800" cy="1447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nbims logo 2011 2.jpg"/>
            <p:cNvPicPr/>
            <p:nvPr/>
          </p:nvPicPr>
          <p:blipFill>
            <a:blip r:embed="rId2" cstate="print">
              <a:clrChange>
                <a:clrFrom>
                  <a:srgbClr val="FFFFFF"/>
                </a:clrFrom>
                <a:clrTo>
                  <a:srgbClr val="FFFFFF">
                    <a:alpha val="0"/>
                  </a:srgbClr>
                </a:clrTo>
              </a:clrChange>
            </a:blip>
            <a:stretch>
              <a:fillRect/>
            </a:stretch>
          </p:blipFill>
          <p:spPr>
            <a:xfrm>
              <a:off x="3200400" y="2971800"/>
              <a:ext cx="1143000" cy="1143000"/>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IDM 1"/>
          <p:cNvPicPr>
            <a:picLocks noChangeAspect="1" noChangeArrowheads="1"/>
          </p:cNvPicPr>
          <p:nvPr/>
        </p:nvPicPr>
        <p:blipFill>
          <a:blip r:embed="rId2" cstate="print"/>
          <a:srcRect/>
          <a:stretch>
            <a:fillRect/>
          </a:stretch>
        </p:blipFill>
        <p:spPr bwMode="auto">
          <a:xfrm>
            <a:off x="152400" y="4346575"/>
            <a:ext cx="1600200" cy="1063625"/>
          </a:xfrm>
          <a:prstGeom prst="rect">
            <a:avLst/>
          </a:prstGeom>
          <a:solidFill>
            <a:schemeClr val="folHlink"/>
          </a:solidFill>
        </p:spPr>
      </p:pic>
      <p:pic>
        <p:nvPicPr>
          <p:cNvPr id="3" name="Picture 6" descr="IDM 1"/>
          <p:cNvPicPr>
            <a:picLocks noChangeAspect="1" noChangeArrowheads="1"/>
          </p:cNvPicPr>
          <p:nvPr/>
        </p:nvPicPr>
        <p:blipFill>
          <a:blip r:embed="rId2" cstate="print"/>
          <a:srcRect/>
          <a:stretch>
            <a:fillRect/>
          </a:stretch>
        </p:blipFill>
        <p:spPr bwMode="auto">
          <a:xfrm>
            <a:off x="2971800" y="1981200"/>
            <a:ext cx="1600200" cy="1063625"/>
          </a:xfrm>
          <a:prstGeom prst="rect">
            <a:avLst/>
          </a:prstGeom>
          <a:solidFill>
            <a:srgbClr val="C00000"/>
          </a:solidFill>
        </p:spPr>
      </p:pic>
      <p:pic>
        <p:nvPicPr>
          <p:cNvPr id="4" name="Picture 7" descr="IDM 1"/>
          <p:cNvPicPr>
            <a:picLocks noChangeAspect="1" noChangeArrowheads="1"/>
          </p:cNvPicPr>
          <p:nvPr/>
        </p:nvPicPr>
        <p:blipFill>
          <a:blip r:embed="rId2" cstate="print"/>
          <a:srcRect/>
          <a:stretch>
            <a:fillRect/>
          </a:stretch>
        </p:blipFill>
        <p:spPr bwMode="auto">
          <a:xfrm>
            <a:off x="2971800" y="4343400"/>
            <a:ext cx="1600200" cy="1063625"/>
          </a:xfrm>
          <a:prstGeom prst="rect">
            <a:avLst/>
          </a:prstGeom>
          <a:solidFill>
            <a:srgbClr val="53B0C9"/>
          </a:solidFill>
        </p:spPr>
      </p:pic>
      <p:sp>
        <p:nvSpPr>
          <p:cNvPr id="92" name="Rectangle 107"/>
          <p:cNvSpPr>
            <a:spLocks noChangeArrowheads="1"/>
          </p:cNvSpPr>
          <p:nvPr/>
        </p:nvSpPr>
        <p:spPr bwMode="auto">
          <a:xfrm>
            <a:off x="4646613" y="3149600"/>
            <a:ext cx="963612" cy="354013"/>
          </a:xfrm>
          <a:prstGeom prst="rect">
            <a:avLst/>
          </a:prstGeom>
          <a:solidFill>
            <a:srgbClr val="FFFFFF"/>
          </a:solidFill>
          <a:ln w="9525">
            <a:noFill/>
            <a:miter lim="800000"/>
            <a:headEnd/>
            <a:tailEnd/>
          </a:ln>
        </p:spPr>
        <p:txBody>
          <a:bodyPr/>
          <a:lstStyle/>
          <a:p>
            <a:endParaRPr lang="en-US"/>
          </a:p>
        </p:txBody>
      </p:sp>
      <p:sp>
        <p:nvSpPr>
          <p:cNvPr id="93" name="Rectangle 108"/>
          <p:cNvSpPr>
            <a:spLocks noChangeArrowheads="1"/>
          </p:cNvSpPr>
          <p:nvPr/>
        </p:nvSpPr>
        <p:spPr bwMode="auto">
          <a:xfrm>
            <a:off x="4752975" y="3219450"/>
            <a:ext cx="881063" cy="244475"/>
          </a:xfrm>
          <a:prstGeom prst="rect">
            <a:avLst/>
          </a:prstGeom>
          <a:noFill/>
          <a:ln w="9525">
            <a:noFill/>
            <a:miter lim="800000"/>
            <a:headEnd/>
            <a:tailEnd/>
          </a:ln>
        </p:spPr>
        <p:txBody>
          <a:bodyPr wrap="none" lIns="0" tIns="0" rIns="0" bIns="0">
            <a:spAutoFit/>
          </a:bodyPr>
          <a:lstStyle/>
          <a:p>
            <a:r>
              <a:rPr lang="en-US" sz="1600" b="1">
                <a:solidFill>
                  <a:srgbClr val="333399"/>
                </a:solidFill>
              </a:rPr>
              <a:t>Architect</a:t>
            </a:r>
            <a:endParaRPr lang="en-US"/>
          </a:p>
        </p:txBody>
      </p:sp>
      <p:sp>
        <p:nvSpPr>
          <p:cNvPr id="94" name="Freeform 109"/>
          <p:cNvSpPr>
            <a:spLocks noEditPoints="1"/>
          </p:cNvSpPr>
          <p:nvPr/>
        </p:nvSpPr>
        <p:spPr bwMode="auto">
          <a:xfrm>
            <a:off x="5778500" y="2165350"/>
            <a:ext cx="260350" cy="295275"/>
          </a:xfrm>
          <a:custGeom>
            <a:avLst/>
            <a:gdLst/>
            <a:ahLst/>
            <a:cxnLst>
              <a:cxn ang="0">
                <a:pos x="519" y="425"/>
              </a:cxn>
              <a:cxn ang="0">
                <a:pos x="1976" y="1882"/>
              </a:cxn>
              <a:cxn ang="0">
                <a:pos x="1976" y="1976"/>
              </a:cxn>
              <a:cxn ang="0">
                <a:pos x="1882" y="1976"/>
              </a:cxn>
              <a:cxn ang="0">
                <a:pos x="425" y="519"/>
              </a:cxn>
              <a:cxn ang="0">
                <a:pos x="425" y="425"/>
              </a:cxn>
              <a:cxn ang="0">
                <a:pos x="519" y="425"/>
              </a:cxn>
              <a:cxn ang="0">
                <a:pos x="283" y="849"/>
              </a:cxn>
              <a:cxn ang="0">
                <a:pos x="0" y="0"/>
              </a:cxn>
              <a:cxn ang="0">
                <a:pos x="849" y="283"/>
              </a:cxn>
              <a:cxn ang="0">
                <a:pos x="283" y="849"/>
              </a:cxn>
              <a:cxn ang="0">
                <a:pos x="2118" y="1552"/>
              </a:cxn>
              <a:cxn ang="0">
                <a:pos x="2400" y="2400"/>
              </a:cxn>
              <a:cxn ang="0">
                <a:pos x="1552" y="2118"/>
              </a:cxn>
              <a:cxn ang="0">
                <a:pos x="2118" y="1552"/>
              </a:cxn>
            </a:cxnLst>
            <a:rect l="0" t="0" r="r" b="b"/>
            <a:pathLst>
              <a:path w="2400" h="2400">
                <a:moveTo>
                  <a:pt x="519" y="425"/>
                </a:moveTo>
                <a:lnTo>
                  <a:pt x="1976" y="1882"/>
                </a:lnTo>
                <a:cubicBezTo>
                  <a:pt x="2002" y="1908"/>
                  <a:pt x="2002" y="1950"/>
                  <a:pt x="1976" y="1976"/>
                </a:cubicBezTo>
                <a:cubicBezTo>
                  <a:pt x="1950" y="2002"/>
                  <a:pt x="1908" y="2002"/>
                  <a:pt x="1882" y="1976"/>
                </a:cubicBezTo>
                <a:lnTo>
                  <a:pt x="425" y="519"/>
                </a:lnTo>
                <a:cubicBezTo>
                  <a:pt x="399" y="493"/>
                  <a:pt x="399" y="451"/>
                  <a:pt x="425" y="425"/>
                </a:cubicBezTo>
                <a:cubicBezTo>
                  <a:pt x="451" y="399"/>
                  <a:pt x="493" y="399"/>
                  <a:pt x="519" y="425"/>
                </a:cubicBezTo>
                <a:close/>
                <a:moveTo>
                  <a:pt x="283" y="849"/>
                </a:moveTo>
                <a:lnTo>
                  <a:pt x="0" y="0"/>
                </a:lnTo>
                <a:lnTo>
                  <a:pt x="849" y="283"/>
                </a:lnTo>
                <a:lnTo>
                  <a:pt x="283" y="849"/>
                </a:lnTo>
                <a:close/>
                <a:moveTo>
                  <a:pt x="2118" y="1552"/>
                </a:moveTo>
                <a:lnTo>
                  <a:pt x="2400" y="2400"/>
                </a:lnTo>
                <a:lnTo>
                  <a:pt x="1552" y="2118"/>
                </a:lnTo>
                <a:lnTo>
                  <a:pt x="2118" y="1552"/>
                </a:lnTo>
                <a:close/>
              </a:path>
            </a:pathLst>
          </a:custGeom>
          <a:solidFill>
            <a:srgbClr val="000000"/>
          </a:solidFill>
          <a:ln w="1588" cap="flat">
            <a:solidFill>
              <a:srgbClr val="000000"/>
            </a:solidFill>
            <a:prstDash val="solid"/>
            <a:bevel/>
            <a:headEnd/>
            <a:tailEnd/>
          </a:ln>
        </p:spPr>
        <p:txBody>
          <a:bodyPr/>
          <a:lstStyle/>
          <a:p>
            <a:endParaRPr lang="en-US"/>
          </a:p>
        </p:txBody>
      </p:sp>
      <p:sp>
        <p:nvSpPr>
          <p:cNvPr id="95" name="Freeform 110"/>
          <p:cNvSpPr>
            <a:spLocks noEditPoints="1"/>
          </p:cNvSpPr>
          <p:nvPr/>
        </p:nvSpPr>
        <p:spPr bwMode="auto">
          <a:xfrm>
            <a:off x="6475413" y="2405063"/>
            <a:ext cx="347662" cy="111125"/>
          </a:xfrm>
          <a:custGeom>
            <a:avLst/>
            <a:gdLst/>
            <a:ahLst/>
            <a:cxnLst>
              <a:cxn ang="0">
                <a:pos x="167" y="47"/>
              </a:cxn>
              <a:cxn ang="0">
                <a:pos x="51" y="47"/>
              </a:cxn>
              <a:cxn ang="0">
                <a:pos x="51" y="23"/>
              </a:cxn>
              <a:cxn ang="0">
                <a:pos x="167" y="23"/>
              </a:cxn>
              <a:cxn ang="0">
                <a:pos x="167" y="47"/>
              </a:cxn>
              <a:cxn ang="0">
                <a:pos x="157" y="0"/>
              </a:cxn>
              <a:cxn ang="0">
                <a:pos x="219" y="35"/>
              </a:cxn>
              <a:cxn ang="0">
                <a:pos x="157" y="70"/>
              </a:cxn>
              <a:cxn ang="0">
                <a:pos x="157" y="0"/>
              </a:cxn>
              <a:cxn ang="0">
                <a:pos x="61" y="70"/>
              </a:cxn>
              <a:cxn ang="0">
                <a:pos x="0" y="35"/>
              </a:cxn>
              <a:cxn ang="0">
                <a:pos x="61" y="0"/>
              </a:cxn>
              <a:cxn ang="0">
                <a:pos x="61" y="70"/>
              </a:cxn>
            </a:cxnLst>
            <a:rect l="0" t="0" r="r" b="b"/>
            <a:pathLst>
              <a:path w="219" h="70">
                <a:moveTo>
                  <a:pt x="167" y="47"/>
                </a:moveTo>
                <a:lnTo>
                  <a:pt x="51" y="47"/>
                </a:lnTo>
                <a:lnTo>
                  <a:pt x="51" y="23"/>
                </a:lnTo>
                <a:lnTo>
                  <a:pt x="167" y="23"/>
                </a:lnTo>
                <a:lnTo>
                  <a:pt x="167" y="47"/>
                </a:lnTo>
                <a:close/>
                <a:moveTo>
                  <a:pt x="157" y="0"/>
                </a:moveTo>
                <a:lnTo>
                  <a:pt x="219" y="35"/>
                </a:lnTo>
                <a:lnTo>
                  <a:pt x="157" y="70"/>
                </a:lnTo>
                <a:lnTo>
                  <a:pt x="157" y="0"/>
                </a:lnTo>
                <a:close/>
                <a:moveTo>
                  <a:pt x="61" y="70"/>
                </a:moveTo>
                <a:lnTo>
                  <a:pt x="0" y="35"/>
                </a:lnTo>
                <a:lnTo>
                  <a:pt x="61" y="0"/>
                </a:lnTo>
                <a:lnTo>
                  <a:pt x="61" y="70"/>
                </a:lnTo>
                <a:close/>
              </a:path>
            </a:pathLst>
          </a:custGeom>
          <a:solidFill>
            <a:srgbClr val="000000"/>
          </a:solidFill>
          <a:ln w="1588" cap="flat">
            <a:solidFill>
              <a:srgbClr val="000000"/>
            </a:solidFill>
            <a:prstDash val="solid"/>
            <a:bevel/>
            <a:headEnd/>
            <a:tailEnd/>
          </a:ln>
        </p:spPr>
        <p:txBody>
          <a:bodyPr/>
          <a:lstStyle/>
          <a:p>
            <a:endParaRPr lang="en-US"/>
          </a:p>
        </p:txBody>
      </p:sp>
      <p:sp>
        <p:nvSpPr>
          <p:cNvPr id="96" name="Freeform 111"/>
          <p:cNvSpPr>
            <a:spLocks noEditPoints="1"/>
          </p:cNvSpPr>
          <p:nvPr/>
        </p:nvSpPr>
        <p:spPr bwMode="auto">
          <a:xfrm>
            <a:off x="6475413" y="2601913"/>
            <a:ext cx="347662" cy="111125"/>
          </a:xfrm>
          <a:custGeom>
            <a:avLst/>
            <a:gdLst/>
            <a:ahLst/>
            <a:cxnLst>
              <a:cxn ang="0">
                <a:pos x="167" y="47"/>
              </a:cxn>
              <a:cxn ang="0">
                <a:pos x="51" y="47"/>
              </a:cxn>
              <a:cxn ang="0">
                <a:pos x="51" y="23"/>
              </a:cxn>
              <a:cxn ang="0">
                <a:pos x="167" y="23"/>
              </a:cxn>
              <a:cxn ang="0">
                <a:pos x="167" y="47"/>
              </a:cxn>
              <a:cxn ang="0">
                <a:pos x="157" y="0"/>
              </a:cxn>
              <a:cxn ang="0">
                <a:pos x="219" y="35"/>
              </a:cxn>
              <a:cxn ang="0">
                <a:pos x="157" y="70"/>
              </a:cxn>
              <a:cxn ang="0">
                <a:pos x="157" y="0"/>
              </a:cxn>
              <a:cxn ang="0">
                <a:pos x="61" y="70"/>
              </a:cxn>
              <a:cxn ang="0">
                <a:pos x="0" y="35"/>
              </a:cxn>
              <a:cxn ang="0">
                <a:pos x="61" y="0"/>
              </a:cxn>
              <a:cxn ang="0">
                <a:pos x="61" y="70"/>
              </a:cxn>
            </a:cxnLst>
            <a:rect l="0" t="0" r="r" b="b"/>
            <a:pathLst>
              <a:path w="219" h="70">
                <a:moveTo>
                  <a:pt x="167" y="47"/>
                </a:moveTo>
                <a:lnTo>
                  <a:pt x="51" y="47"/>
                </a:lnTo>
                <a:lnTo>
                  <a:pt x="51" y="23"/>
                </a:lnTo>
                <a:lnTo>
                  <a:pt x="167" y="23"/>
                </a:lnTo>
                <a:lnTo>
                  <a:pt x="167" y="47"/>
                </a:lnTo>
                <a:close/>
                <a:moveTo>
                  <a:pt x="157" y="0"/>
                </a:moveTo>
                <a:lnTo>
                  <a:pt x="219" y="35"/>
                </a:lnTo>
                <a:lnTo>
                  <a:pt x="157" y="70"/>
                </a:lnTo>
                <a:lnTo>
                  <a:pt x="157" y="0"/>
                </a:lnTo>
                <a:close/>
                <a:moveTo>
                  <a:pt x="61" y="70"/>
                </a:moveTo>
                <a:lnTo>
                  <a:pt x="0" y="35"/>
                </a:lnTo>
                <a:lnTo>
                  <a:pt x="61" y="0"/>
                </a:lnTo>
                <a:lnTo>
                  <a:pt x="61" y="70"/>
                </a:lnTo>
                <a:close/>
              </a:path>
            </a:pathLst>
          </a:custGeom>
          <a:solidFill>
            <a:srgbClr val="000000"/>
          </a:solidFill>
          <a:ln w="1588" cap="flat">
            <a:solidFill>
              <a:srgbClr val="000000"/>
            </a:solidFill>
            <a:prstDash val="solid"/>
            <a:bevel/>
            <a:headEnd/>
            <a:tailEnd/>
          </a:ln>
        </p:spPr>
        <p:txBody>
          <a:bodyPr/>
          <a:lstStyle/>
          <a:p>
            <a:endParaRPr lang="en-US"/>
          </a:p>
        </p:txBody>
      </p:sp>
      <p:sp>
        <p:nvSpPr>
          <p:cNvPr id="97" name="Rectangle 145"/>
          <p:cNvSpPr>
            <a:spLocks noChangeArrowheads="1"/>
          </p:cNvSpPr>
          <p:nvPr/>
        </p:nvSpPr>
        <p:spPr bwMode="auto">
          <a:xfrm>
            <a:off x="7345363" y="3149600"/>
            <a:ext cx="955675" cy="354013"/>
          </a:xfrm>
          <a:prstGeom prst="rect">
            <a:avLst/>
          </a:prstGeom>
          <a:solidFill>
            <a:srgbClr val="FFFFFF"/>
          </a:solidFill>
          <a:ln w="9525">
            <a:noFill/>
            <a:miter lim="800000"/>
            <a:headEnd/>
            <a:tailEnd/>
          </a:ln>
        </p:spPr>
        <p:txBody>
          <a:bodyPr/>
          <a:lstStyle/>
          <a:p>
            <a:endParaRPr lang="en-US"/>
          </a:p>
        </p:txBody>
      </p:sp>
      <p:sp>
        <p:nvSpPr>
          <p:cNvPr id="98" name="Rectangle 146"/>
          <p:cNvSpPr>
            <a:spLocks noChangeArrowheads="1"/>
          </p:cNvSpPr>
          <p:nvPr/>
        </p:nvSpPr>
        <p:spPr bwMode="auto">
          <a:xfrm>
            <a:off x="7450138" y="3219450"/>
            <a:ext cx="868362" cy="244475"/>
          </a:xfrm>
          <a:prstGeom prst="rect">
            <a:avLst/>
          </a:prstGeom>
          <a:noFill/>
          <a:ln w="9525">
            <a:noFill/>
            <a:miter lim="800000"/>
            <a:headEnd/>
            <a:tailEnd/>
          </a:ln>
        </p:spPr>
        <p:txBody>
          <a:bodyPr wrap="none" lIns="0" tIns="0" rIns="0" bIns="0">
            <a:spAutoFit/>
          </a:bodyPr>
          <a:lstStyle/>
          <a:p>
            <a:r>
              <a:rPr lang="en-US" sz="1600" b="1">
                <a:solidFill>
                  <a:srgbClr val="FF6600"/>
                </a:solidFill>
              </a:rPr>
              <a:t>Engineer</a:t>
            </a:r>
            <a:endParaRPr lang="en-US"/>
          </a:p>
        </p:txBody>
      </p:sp>
      <p:sp>
        <p:nvSpPr>
          <p:cNvPr id="99" name="Freeform 147"/>
          <p:cNvSpPr>
            <a:spLocks noEditPoints="1"/>
          </p:cNvSpPr>
          <p:nvPr/>
        </p:nvSpPr>
        <p:spPr bwMode="auto">
          <a:xfrm>
            <a:off x="6475413" y="2798763"/>
            <a:ext cx="347662" cy="111125"/>
          </a:xfrm>
          <a:custGeom>
            <a:avLst/>
            <a:gdLst/>
            <a:ahLst/>
            <a:cxnLst>
              <a:cxn ang="0">
                <a:pos x="167" y="47"/>
              </a:cxn>
              <a:cxn ang="0">
                <a:pos x="51" y="47"/>
              </a:cxn>
              <a:cxn ang="0">
                <a:pos x="51" y="23"/>
              </a:cxn>
              <a:cxn ang="0">
                <a:pos x="167" y="23"/>
              </a:cxn>
              <a:cxn ang="0">
                <a:pos x="167" y="47"/>
              </a:cxn>
              <a:cxn ang="0">
                <a:pos x="157" y="0"/>
              </a:cxn>
              <a:cxn ang="0">
                <a:pos x="219" y="35"/>
              </a:cxn>
              <a:cxn ang="0">
                <a:pos x="157" y="70"/>
              </a:cxn>
              <a:cxn ang="0">
                <a:pos x="157" y="0"/>
              </a:cxn>
              <a:cxn ang="0">
                <a:pos x="61" y="70"/>
              </a:cxn>
              <a:cxn ang="0">
                <a:pos x="0" y="35"/>
              </a:cxn>
              <a:cxn ang="0">
                <a:pos x="61" y="0"/>
              </a:cxn>
              <a:cxn ang="0">
                <a:pos x="61" y="70"/>
              </a:cxn>
            </a:cxnLst>
            <a:rect l="0" t="0" r="r" b="b"/>
            <a:pathLst>
              <a:path w="219" h="70">
                <a:moveTo>
                  <a:pt x="167" y="47"/>
                </a:moveTo>
                <a:lnTo>
                  <a:pt x="51" y="47"/>
                </a:lnTo>
                <a:lnTo>
                  <a:pt x="51" y="23"/>
                </a:lnTo>
                <a:lnTo>
                  <a:pt x="167" y="23"/>
                </a:lnTo>
                <a:lnTo>
                  <a:pt x="167" y="47"/>
                </a:lnTo>
                <a:close/>
                <a:moveTo>
                  <a:pt x="157" y="0"/>
                </a:moveTo>
                <a:lnTo>
                  <a:pt x="219" y="35"/>
                </a:lnTo>
                <a:lnTo>
                  <a:pt x="157" y="70"/>
                </a:lnTo>
                <a:lnTo>
                  <a:pt x="157" y="0"/>
                </a:lnTo>
                <a:close/>
                <a:moveTo>
                  <a:pt x="61" y="70"/>
                </a:moveTo>
                <a:lnTo>
                  <a:pt x="0" y="35"/>
                </a:lnTo>
                <a:lnTo>
                  <a:pt x="61" y="0"/>
                </a:lnTo>
                <a:lnTo>
                  <a:pt x="61" y="70"/>
                </a:lnTo>
                <a:close/>
              </a:path>
            </a:pathLst>
          </a:custGeom>
          <a:solidFill>
            <a:srgbClr val="000000"/>
          </a:solidFill>
          <a:ln w="1588" cap="flat">
            <a:solidFill>
              <a:srgbClr val="000000"/>
            </a:solidFill>
            <a:prstDash val="solid"/>
            <a:bevel/>
            <a:headEnd/>
            <a:tailEnd/>
          </a:ln>
        </p:spPr>
        <p:txBody>
          <a:bodyPr/>
          <a:lstStyle/>
          <a:p>
            <a:endParaRPr lang="en-US"/>
          </a:p>
        </p:txBody>
      </p:sp>
      <p:sp>
        <p:nvSpPr>
          <p:cNvPr id="100" name="Freeform 148"/>
          <p:cNvSpPr>
            <a:spLocks noEditPoints="1"/>
          </p:cNvSpPr>
          <p:nvPr/>
        </p:nvSpPr>
        <p:spPr bwMode="auto">
          <a:xfrm>
            <a:off x="7258050" y="2263775"/>
            <a:ext cx="260350" cy="196850"/>
          </a:xfrm>
          <a:custGeom>
            <a:avLst/>
            <a:gdLst/>
            <a:ahLst/>
            <a:cxnLst>
              <a:cxn ang="0">
                <a:pos x="259" y="588"/>
              </a:cxn>
              <a:cxn ang="0">
                <a:pos x="905" y="158"/>
              </a:cxn>
              <a:cxn ang="0">
                <a:pos x="951" y="167"/>
              </a:cxn>
              <a:cxn ang="0">
                <a:pos x="942" y="213"/>
              </a:cxn>
              <a:cxn ang="0">
                <a:pos x="296" y="643"/>
              </a:cxn>
              <a:cxn ang="0">
                <a:pos x="250" y="634"/>
              </a:cxn>
              <a:cxn ang="0">
                <a:pos x="259" y="588"/>
              </a:cxn>
              <a:cxn ang="0">
                <a:pos x="444" y="745"/>
              </a:cxn>
              <a:cxn ang="0">
                <a:pos x="0" y="800"/>
              </a:cxn>
              <a:cxn ang="0">
                <a:pos x="222" y="412"/>
              </a:cxn>
              <a:cxn ang="0">
                <a:pos x="444" y="745"/>
              </a:cxn>
              <a:cxn ang="0">
                <a:pos x="757" y="56"/>
              </a:cxn>
              <a:cxn ang="0">
                <a:pos x="1200" y="0"/>
              </a:cxn>
              <a:cxn ang="0">
                <a:pos x="979" y="389"/>
              </a:cxn>
              <a:cxn ang="0">
                <a:pos x="757" y="56"/>
              </a:cxn>
            </a:cxnLst>
            <a:rect l="0" t="0" r="r" b="b"/>
            <a:pathLst>
              <a:path w="1200" h="800">
                <a:moveTo>
                  <a:pt x="259" y="588"/>
                </a:moveTo>
                <a:lnTo>
                  <a:pt x="905" y="158"/>
                </a:lnTo>
                <a:cubicBezTo>
                  <a:pt x="920" y="147"/>
                  <a:pt x="941" y="152"/>
                  <a:pt x="951" y="167"/>
                </a:cubicBezTo>
                <a:cubicBezTo>
                  <a:pt x="961" y="182"/>
                  <a:pt x="957" y="203"/>
                  <a:pt x="942" y="213"/>
                </a:cubicBezTo>
                <a:lnTo>
                  <a:pt x="296" y="643"/>
                </a:lnTo>
                <a:cubicBezTo>
                  <a:pt x="281" y="654"/>
                  <a:pt x="260" y="649"/>
                  <a:pt x="250" y="634"/>
                </a:cubicBezTo>
                <a:cubicBezTo>
                  <a:pt x="240" y="619"/>
                  <a:pt x="244" y="598"/>
                  <a:pt x="259" y="588"/>
                </a:cubicBezTo>
                <a:close/>
                <a:moveTo>
                  <a:pt x="444" y="745"/>
                </a:moveTo>
                <a:lnTo>
                  <a:pt x="0" y="800"/>
                </a:lnTo>
                <a:lnTo>
                  <a:pt x="222" y="412"/>
                </a:lnTo>
                <a:lnTo>
                  <a:pt x="444" y="745"/>
                </a:lnTo>
                <a:close/>
                <a:moveTo>
                  <a:pt x="757" y="56"/>
                </a:moveTo>
                <a:lnTo>
                  <a:pt x="1200" y="0"/>
                </a:lnTo>
                <a:lnTo>
                  <a:pt x="979" y="389"/>
                </a:lnTo>
                <a:lnTo>
                  <a:pt x="757" y="56"/>
                </a:lnTo>
                <a:close/>
              </a:path>
            </a:pathLst>
          </a:custGeom>
          <a:solidFill>
            <a:srgbClr val="000000"/>
          </a:solidFill>
          <a:ln w="1588" cap="flat">
            <a:solidFill>
              <a:srgbClr val="000000"/>
            </a:solidFill>
            <a:prstDash val="solid"/>
            <a:bevel/>
            <a:headEnd/>
            <a:tailEnd/>
          </a:ln>
        </p:spPr>
        <p:txBody>
          <a:bodyPr/>
          <a:lstStyle/>
          <a:p>
            <a:endParaRPr lang="en-US"/>
          </a:p>
        </p:txBody>
      </p:sp>
      <p:pic>
        <p:nvPicPr>
          <p:cNvPr id="101" name="Picture 149"/>
          <p:cNvPicPr>
            <a:picLocks noChangeAspect="1" noChangeArrowheads="1"/>
          </p:cNvPicPr>
          <p:nvPr/>
        </p:nvPicPr>
        <p:blipFill>
          <a:blip r:embed="rId3" cstate="print"/>
          <a:srcRect/>
          <a:stretch>
            <a:fillRect/>
          </a:stretch>
        </p:blipFill>
        <p:spPr bwMode="auto">
          <a:xfrm>
            <a:off x="4908550" y="1703388"/>
            <a:ext cx="1741488" cy="1871662"/>
          </a:xfrm>
          <a:prstGeom prst="rect">
            <a:avLst/>
          </a:prstGeom>
          <a:noFill/>
          <a:ln w="9525">
            <a:noFill/>
            <a:miter lim="800000"/>
            <a:headEnd/>
            <a:tailEnd/>
          </a:ln>
        </p:spPr>
      </p:pic>
      <p:pic>
        <p:nvPicPr>
          <p:cNvPr id="102" name="Picture 150"/>
          <p:cNvPicPr>
            <a:picLocks noChangeAspect="1" noChangeArrowheads="1"/>
          </p:cNvPicPr>
          <p:nvPr/>
        </p:nvPicPr>
        <p:blipFill>
          <a:blip r:embed="rId4" cstate="print"/>
          <a:srcRect/>
          <a:stretch>
            <a:fillRect/>
          </a:stretch>
        </p:blipFill>
        <p:spPr bwMode="auto">
          <a:xfrm>
            <a:off x="6629400" y="1752600"/>
            <a:ext cx="1652588" cy="1774825"/>
          </a:xfrm>
          <a:prstGeom prst="rect">
            <a:avLst/>
          </a:prstGeom>
          <a:noFill/>
          <a:ln w="9525">
            <a:noFill/>
            <a:miter lim="800000"/>
            <a:headEnd/>
            <a:tailEnd/>
          </a:ln>
        </p:spPr>
      </p:pic>
      <p:sp>
        <p:nvSpPr>
          <p:cNvPr id="103" name="Rectangle 151"/>
          <p:cNvSpPr>
            <a:spLocks noChangeArrowheads="1"/>
          </p:cNvSpPr>
          <p:nvPr/>
        </p:nvSpPr>
        <p:spPr bwMode="auto">
          <a:xfrm>
            <a:off x="4646613" y="3149600"/>
            <a:ext cx="963612" cy="354013"/>
          </a:xfrm>
          <a:prstGeom prst="rect">
            <a:avLst/>
          </a:prstGeom>
          <a:solidFill>
            <a:srgbClr val="FFFFFF"/>
          </a:solidFill>
          <a:ln w="9525">
            <a:noFill/>
            <a:miter lim="800000"/>
            <a:headEnd/>
            <a:tailEnd/>
          </a:ln>
        </p:spPr>
        <p:txBody>
          <a:bodyPr/>
          <a:lstStyle/>
          <a:p>
            <a:endParaRPr lang="en-US"/>
          </a:p>
        </p:txBody>
      </p:sp>
      <p:sp>
        <p:nvSpPr>
          <p:cNvPr id="104" name="Rectangle 152"/>
          <p:cNvSpPr>
            <a:spLocks noChangeArrowheads="1"/>
          </p:cNvSpPr>
          <p:nvPr/>
        </p:nvSpPr>
        <p:spPr bwMode="auto">
          <a:xfrm>
            <a:off x="4752975" y="3219450"/>
            <a:ext cx="881063" cy="244475"/>
          </a:xfrm>
          <a:prstGeom prst="rect">
            <a:avLst/>
          </a:prstGeom>
          <a:noFill/>
          <a:ln w="9525">
            <a:noFill/>
            <a:miter lim="800000"/>
            <a:headEnd/>
            <a:tailEnd/>
          </a:ln>
        </p:spPr>
        <p:txBody>
          <a:bodyPr wrap="none" lIns="0" tIns="0" rIns="0" bIns="0">
            <a:spAutoFit/>
          </a:bodyPr>
          <a:lstStyle/>
          <a:p>
            <a:r>
              <a:rPr lang="en-US" sz="1600" b="1">
                <a:solidFill>
                  <a:srgbClr val="333399"/>
                </a:solidFill>
              </a:rPr>
              <a:t>Architect</a:t>
            </a:r>
            <a:endParaRPr lang="en-US"/>
          </a:p>
        </p:txBody>
      </p:sp>
      <p:sp>
        <p:nvSpPr>
          <p:cNvPr id="105" name="Freeform 153"/>
          <p:cNvSpPr>
            <a:spLocks noEditPoints="1"/>
          </p:cNvSpPr>
          <p:nvPr/>
        </p:nvSpPr>
        <p:spPr bwMode="auto">
          <a:xfrm>
            <a:off x="5778500" y="2165350"/>
            <a:ext cx="260350" cy="295275"/>
          </a:xfrm>
          <a:custGeom>
            <a:avLst/>
            <a:gdLst/>
            <a:ahLst/>
            <a:cxnLst>
              <a:cxn ang="0">
                <a:pos x="519" y="425"/>
              </a:cxn>
              <a:cxn ang="0">
                <a:pos x="1976" y="1882"/>
              </a:cxn>
              <a:cxn ang="0">
                <a:pos x="1976" y="1976"/>
              </a:cxn>
              <a:cxn ang="0">
                <a:pos x="1882" y="1976"/>
              </a:cxn>
              <a:cxn ang="0">
                <a:pos x="425" y="519"/>
              </a:cxn>
              <a:cxn ang="0">
                <a:pos x="425" y="425"/>
              </a:cxn>
              <a:cxn ang="0">
                <a:pos x="519" y="425"/>
              </a:cxn>
              <a:cxn ang="0">
                <a:pos x="283" y="849"/>
              </a:cxn>
              <a:cxn ang="0">
                <a:pos x="0" y="0"/>
              </a:cxn>
              <a:cxn ang="0">
                <a:pos x="849" y="283"/>
              </a:cxn>
              <a:cxn ang="0">
                <a:pos x="283" y="849"/>
              </a:cxn>
              <a:cxn ang="0">
                <a:pos x="2118" y="1552"/>
              </a:cxn>
              <a:cxn ang="0">
                <a:pos x="2400" y="2400"/>
              </a:cxn>
              <a:cxn ang="0">
                <a:pos x="1552" y="2118"/>
              </a:cxn>
              <a:cxn ang="0">
                <a:pos x="2118" y="1552"/>
              </a:cxn>
            </a:cxnLst>
            <a:rect l="0" t="0" r="r" b="b"/>
            <a:pathLst>
              <a:path w="2400" h="2400">
                <a:moveTo>
                  <a:pt x="519" y="425"/>
                </a:moveTo>
                <a:lnTo>
                  <a:pt x="1976" y="1882"/>
                </a:lnTo>
                <a:cubicBezTo>
                  <a:pt x="2002" y="1908"/>
                  <a:pt x="2002" y="1950"/>
                  <a:pt x="1976" y="1976"/>
                </a:cubicBezTo>
                <a:cubicBezTo>
                  <a:pt x="1950" y="2002"/>
                  <a:pt x="1908" y="2002"/>
                  <a:pt x="1882" y="1976"/>
                </a:cubicBezTo>
                <a:lnTo>
                  <a:pt x="425" y="519"/>
                </a:lnTo>
                <a:cubicBezTo>
                  <a:pt x="399" y="493"/>
                  <a:pt x="399" y="451"/>
                  <a:pt x="425" y="425"/>
                </a:cubicBezTo>
                <a:cubicBezTo>
                  <a:pt x="451" y="399"/>
                  <a:pt x="493" y="399"/>
                  <a:pt x="519" y="425"/>
                </a:cubicBezTo>
                <a:close/>
                <a:moveTo>
                  <a:pt x="283" y="849"/>
                </a:moveTo>
                <a:lnTo>
                  <a:pt x="0" y="0"/>
                </a:lnTo>
                <a:lnTo>
                  <a:pt x="849" y="283"/>
                </a:lnTo>
                <a:lnTo>
                  <a:pt x="283" y="849"/>
                </a:lnTo>
                <a:close/>
                <a:moveTo>
                  <a:pt x="2118" y="1552"/>
                </a:moveTo>
                <a:lnTo>
                  <a:pt x="2400" y="2400"/>
                </a:lnTo>
                <a:lnTo>
                  <a:pt x="1552" y="2118"/>
                </a:lnTo>
                <a:lnTo>
                  <a:pt x="2118" y="1552"/>
                </a:lnTo>
                <a:close/>
              </a:path>
            </a:pathLst>
          </a:custGeom>
          <a:solidFill>
            <a:srgbClr val="000000"/>
          </a:solidFill>
          <a:ln w="1588" cap="flat">
            <a:solidFill>
              <a:srgbClr val="000000"/>
            </a:solidFill>
            <a:prstDash val="solid"/>
            <a:bevel/>
            <a:headEnd/>
            <a:tailEnd/>
          </a:ln>
        </p:spPr>
        <p:txBody>
          <a:bodyPr/>
          <a:lstStyle/>
          <a:p>
            <a:endParaRPr lang="en-US"/>
          </a:p>
        </p:txBody>
      </p:sp>
      <p:sp>
        <p:nvSpPr>
          <p:cNvPr id="106" name="Freeform 154"/>
          <p:cNvSpPr>
            <a:spLocks noEditPoints="1"/>
          </p:cNvSpPr>
          <p:nvPr/>
        </p:nvSpPr>
        <p:spPr bwMode="auto">
          <a:xfrm>
            <a:off x="6475413" y="2405063"/>
            <a:ext cx="347662" cy="111125"/>
          </a:xfrm>
          <a:custGeom>
            <a:avLst/>
            <a:gdLst/>
            <a:ahLst/>
            <a:cxnLst>
              <a:cxn ang="0">
                <a:pos x="167" y="47"/>
              </a:cxn>
              <a:cxn ang="0">
                <a:pos x="51" y="47"/>
              </a:cxn>
              <a:cxn ang="0">
                <a:pos x="51" y="23"/>
              </a:cxn>
              <a:cxn ang="0">
                <a:pos x="167" y="23"/>
              </a:cxn>
              <a:cxn ang="0">
                <a:pos x="167" y="47"/>
              </a:cxn>
              <a:cxn ang="0">
                <a:pos x="157" y="0"/>
              </a:cxn>
              <a:cxn ang="0">
                <a:pos x="219" y="35"/>
              </a:cxn>
              <a:cxn ang="0">
                <a:pos x="157" y="70"/>
              </a:cxn>
              <a:cxn ang="0">
                <a:pos x="157" y="0"/>
              </a:cxn>
              <a:cxn ang="0">
                <a:pos x="61" y="70"/>
              </a:cxn>
              <a:cxn ang="0">
                <a:pos x="0" y="35"/>
              </a:cxn>
              <a:cxn ang="0">
                <a:pos x="61" y="0"/>
              </a:cxn>
              <a:cxn ang="0">
                <a:pos x="61" y="70"/>
              </a:cxn>
            </a:cxnLst>
            <a:rect l="0" t="0" r="r" b="b"/>
            <a:pathLst>
              <a:path w="219" h="70">
                <a:moveTo>
                  <a:pt x="167" y="47"/>
                </a:moveTo>
                <a:lnTo>
                  <a:pt x="51" y="47"/>
                </a:lnTo>
                <a:lnTo>
                  <a:pt x="51" y="23"/>
                </a:lnTo>
                <a:lnTo>
                  <a:pt x="167" y="23"/>
                </a:lnTo>
                <a:lnTo>
                  <a:pt x="167" y="47"/>
                </a:lnTo>
                <a:close/>
                <a:moveTo>
                  <a:pt x="157" y="0"/>
                </a:moveTo>
                <a:lnTo>
                  <a:pt x="219" y="35"/>
                </a:lnTo>
                <a:lnTo>
                  <a:pt x="157" y="70"/>
                </a:lnTo>
                <a:lnTo>
                  <a:pt x="157" y="0"/>
                </a:lnTo>
                <a:close/>
                <a:moveTo>
                  <a:pt x="61" y="70"/>
                </a:moveTo>
                <a:lnTo>
                  <a:pt x="0" y="35"/>
                </a:lnTo>
                <a:lnTo>
                  <a:pt x="61" y="0"/>
                </a:lnTo>
                <a:lnTo>
                  <a:pt x="61" y="70"/>
                </a:lnTo>
                <a:close/>
              </a:path>
            </a:pathLst>
          </a:custGeom>
          <a:solidFill>
            <a:srgbClr val="000000"/>
          </a:solidFill>
          <a:ln w="1588" cap="flat">
            <a:solidFill>
              <a:srgbClr val="000000"/>
            </a:solidFill>
            <a:prstDash val="solid"/>
            <a:bevel/>
            <a:headEnd/>
            <a:tailEnd/>
          </a:ln>
        </p:spPr>
        <p:txBody>
          <a:bodyPr/>
          <a:lstStyle/>
          <a:p>
            <a:endParaRPr lang="en-US"/>
          </a:p>
        </p:txBody>
      </p:sp>
      <p:sp>
        <p:nvSpPr>
          <p:cNvPr id="107" name="Freeform 155"/>
          <p:cNvSpPr>
            <a:spLocks noEditPoints="1"/>
          </p:cNvSpPr>
          <p:nvPr/>
        </p:nvSpPr>
        <p:spPr bwMode="auto">
          <a:xfrm>
            <a:off x="6475413" y="2601913"/>
            <a:ext cx="347662" cy="111125"/>
          </a:xfrm>
          <a:custGeom>
            <a:avLst/>
            <a:gdLst/>
            <a:ahLst/>
            <a:cxnLst>
              <a:cxn ang="0">
                <a:pos x="167" y="47"/>
              </a:cxn>
              <a:cxn ang="0">
                <a:pos x="51" y="47"/>
              </a:cxn>
              <a:cxn ang="0">
                <a:pos x="51" y="23"/>
              </a:cxn>
              <a:cxn ang="0">
                <a:pos x="167" y="23"/>
              </a:cxn>
              <a:cxn ang="0">
                <a:pos x="167" y="47"/>
              </a:cxn>
              <a:cxn ang="0">
                <a:pos x="157" y="0"/>
              </a:cxn>
              <a:cxn ang="0">
                <a:pos x="219" y="35"/>
              </a:cxn>
              <a:cxn ang="0">
                <a:pos x="157" y="70"/>
              </a:cxn>
              <a:cxn ang="0">
                <a:pos x="157" y="0"/>
              </a:cxn>
              <a:cxn ang="0">
                <a:pos x="61" y="70"/>
              </a:cxn>
              <a:cxn ang="0">
                <a:pos x="0" y="35"/>
              </a:cxn>
              <a:cxn ang="0">
                <a:pos x="61" y="0"/>
              </a:cxn>
              <a:cxn ang="0">
                <a:pos x="61" y="70"/>
              </a:cxn>
            </a:cxnLst>
            <a:rect l="0" t="0" r="r" b="b"/>
            <a:pathLst>
              <a:path w="219" h="70">
                <a:moveTo>
                  <a:pt x="167" y="47"/>
                </a:moveTo>
                <a:lnTo>
                  <a:pt x="51" y="47"/>
                </a:lnTo>
                <a:lnTo>
                  <a:pt x="51" y="23"/>
                </a:lnTo>
                <a:lnTo>
                  <a:pt x="167" y="23"/>
                </a:lnTo>
                <a:lnTo>
                  <a:pt x="167" y="47"/>
                </a:lnTo>
                <a:close/>
                <a:moveTo>
                  <a:pt x="157" y="0"/>
                </a:moveTo>
                <a:lnTo>
                  <a:pt x="219" y="35"/>
                </a:lnTo>
                <a:lnTo>
                  <a:pt x="157" y="70"/>
                </a:lnTo>
                <a:lnTo>
                  <a:pt x="157" y="0"/>
                </a:lnTo>
                <a:close/>
                <a:moveTo>
                  <a:pt x="61" y="70"/>
                </a:moveTo>
                <a:lnTo>
                  <a:pt x="0" y="35"/>
                </a:lnTo>
                <a:lnTo>
                  <a:pt x="61" y="0"/>
                </a:lnTo>
                <a:lnTo>
                  <a:pt x="61" y="70"/>
                </a:lnTo>
                <a:close/>
              </a:path>
            </a:pathLst>
          </a:custGeom>
          <a:solidFill>
            <a:srgbClr val="000000"/>
          </a:solidFill>
          <a:ln w="1588" cap="flat">
            <a:solidFill>
              <a:srgbClr val="000000"/>
            </a:solidFill>
            <a:prstDash val="solid"/>
            <a:bevel/>
            <a:headEnd/>
            <a:tailEnd/>
          </a:ln>
        </p:spPr>
        <p:txBody>
          <a:bodyPr/>
          <a:lstStyle/>
          <a:p>
            <a:endParaRPr lang="en-US"/>
          </a:p>
        </p:txBody>
      </p:sp>
      <p:sp>
        <p:nvSpPr>
          <p:cNvPr id="108" name="Rectangle 220"/>
          <p:cNvSpPr>
            <a:spLocks noChangeArrowheads="1"/>
          </p:cNvSpPr>
          <p:nvPr/>
        </p:nvSpPr>
        <p:spPr bwMode="auto">
          <a:xfrm>
            <a:off x="7345363" y="3149600"/>
            <a:ext cx="955675" cy="354013"/>
          </a:xfrm>
          <a:prstGeom prst="rect">
            <a:avLst/>
          </a:prstGeom>
          <a:solidFill>
            <a:srgbClr val="FFFFFF"/>
          </a:solidFill>
          <a:ln w="9525">
            <a:noFill/>
            <a:miter lim="800000"/>
            <a:headEnd/>
            <a:tailEnd/>
          </a:ln>
        </p:spPr>
        <p:txBody>
          <a:bodyPr/>
          <a:lstStyle/>
          <a:p>
            <a:endParaRPr lang="en-US"/>
          </a:p>
        </p:txBody>
      </p:sp>
      <p:sp>
        <p:nvSpPr>
          <p:cNvPr id="109" name="Rectangle 221"/>
          <p:cNvSpPr>
            <a:spLocks noChangeArrowheads="1"/>
          </p:cNvSpPr>
          <p:nvPr/>
        </p:nvSpPr>
        <p:spPr bwMode="auto">
          <a:xfrm>
            <a:off x="7450138" y="3219450"/>
            <a:ext cx="868362" cy="244475"/>
          </a:xfrm>
          <a:prstGeom prst="rect">
            <a:avLst/>
          </a:prstGeom>
          <a:noFill/>
          <a:ln w="9525">
            <a:noFill/>
            <a:miter lim="800000"/>
            <a:headEnd/>
            <a:tailEnd/>
          </a:ln>
        </p:spPr>
        <p:txBody>
          <a:bodyPr wrap="none" lIns="0" tIns="0" rIns="0" bIns="0">
            <a:spAutoFit/>
          </a:bodyPr>
          <a:lstStyle/>
          <a:p>
            <a:r>
              <a:rPr lang="en-US" sz="1600" b="1" dirty="0">
                <a:solidFill>
                  <a:srgbClr val="FF6600"/>
                </a:solidFill>
              </a:rPr>
              <a:t>Engineer</a:t>
            </a:r>
            <a:endParaRPr lang="en-US" dirty="0"/>
          </a:p>
        </p:txBody>
      </p:sp>
      <p:sp>
        <p:nvSpPr>
          <p:cNvPr id="110" name="Freeform 222"/>
          <p:cNvSpPr>
            <a:spLocks noEditPoints="1"/>
          </p:cNvSpPr>
          <p:nvPr/>
        </p:nvSpPr>
        <p:spPr bwMode="auto">
          <a:xfrm>
            <a:off x="6475413" y="2798763"/>
            <a:ext cx="347662" cy="111125"/>
          </a:xfrm>
          <a:custGeom>
            <a:avLst/>
            <a:gdLst/>
            <a:ahLst/>
            <a:cxnLst>
              <a:cxn ang="0">
                <a:pos x="167" y="47"/>
              </a:cxn>
              <a:cxn ang="0">
                <a:pos x="51" y="47"/>
              </a:cxn>
              <a:cxn ang="0">
                <a:pos x="51" y="23"/>
              </a:cxn>
              <a:cxn ang="0">
                <a:pos x="167" y="23"/>
              </a:cxn>
              <a:cxn ang="0">
                <a:pos x="167" y="47"/>
              </a:cxn>
              <a:cxn ang="0">
                <a:pos x="157" y="0"/>
              </a:cxn>
              <a:cxn ang="0">
                <a:pos x="219" y="35"/>
              </a:cxn>
              <a:cxn ang="0">
                <a:pos x="157" y="70"/>
              </a:cxn>
              <a:cxn ang="0">
                <a:pos x="157" y="0"/>
              </a:cxn>
              <a:cxn ang="0">
                <a:pos x="61" y="70"/>
              </a:cxn>
              <a:cxn ang="0">
                <a:pos x="0" y="35"/>
              </a:cxn>
              <a:cxn ang="0">
                <a:pos x="61" y="0"/>
              </a:cxn>
              <a:cxn ang="0">
                <a:pos x="61" y="70"/>
              </a:cxn>
            </a:cxnLst>
            <a:rect l="0" t="0" r="r" b="b"/>
            <a:pathLst>
              <a:path w="219" h="70">
                <a:moveTo>
                  <a:pt x="167" y="47"/>
                </a:moveTo>
                <a:lnTo>
                  <a:pt x="51" y="47"/>
                </a:lnTo>
                <a:lnTo>
                  <a:pt x="51" y="23"/>
                </a:lnTo>
                <a:lnTo>
                  <a:pt x="167" y="23"/>
                </a:lnTo>
                <a:lnTo>
                  <a:pt x="167" y="47"/>
                </a:lnTo>
                <a:close/>
                <a:moveTo>
                  <a:pt x="157" y="0"/>
                </a:moveTo>
                <a:lnTo>
                  <a:pt x="219" y="35"/>
                </a:lnTo>
                <a:lnTo>
                  <a:pt x="157" y="70"/>
                </a:lnTo>
                <a:lnTo>
                  <a:pt x="157" y="0"/>
                </a:lnTo>
                <a:close/>
                <a:moveTo>
                  <a:pt x="61" y="70"/>
                </a:moveTo>
                <a:lnTo>
                  <a:pt x="0" y="35"/>
                </a:lnTo>
                <a:lnTo>
                  <a:pt x="61" y="0"/>
                </a:lnTo>
                <a:lnTo>
                  <a:pt x="61" y="70"/>
                </a:lnTo>
                <a:close/>
              </a:path>
            </a:pathLst>
          </a:custGeom>
          <a:solidFill>
            <a:srgbClr val="000000"/>
          </a:solidFill>
          <a:ln w="1588" cap="flat">
            <a:solidFill>
              <a:srgbClr val="000000"/>
            </a:solidFill>
            <a:prstDash val="solid"/>
            <a:bevel/>
            <a:headEnd/>
            <a:tailEnd/>
          </a:ln>
        </p:spPr>
        <p:txBody>
          <a:bodyPr/>
          <a:lstStyle/>
          <a:p>
            <a:endParaRPr lang="en-US"/>
          </a:p>
        </p:txBody>
      </p:sp>
      <p:sp>
        <p:nvSpPr>
          <p:cNvPr id="111" name="Freeform 223"/>
          <p:cNvSpPr>
            <a:spLocks noEditPoints="1"/>
          </p:cNvSpPr>
          <p:nvPr/>
        </p:nvSpPr>
        <p:spPr bwMode="auto">
          <a:xfrm>
            <a:off x="7258050" y="2263775"/>
            <a:ext cx="260350" cy="196850"/>
          </a:xfrm>
          <a:custGeom>
            <a:avLst/>
            <a:gdLst/>
            <a:ahLst/>
            <a:cxnLst>
              <a:cxn ang="0">
                <a:pos x="259" y="588"/>
              </a:cxn>
              <a:cxn ang="0">
                <a:pos x="905" y="158"/>
              </a:cxn>
              <a:cxn ang="0">
                <a:pos x="951" y="167"/>
              </a:cxn>
              <a:cxn ang="0">
                <a:pos x="942" y="213"/>
              </a:cxn>
              <a:cxn ang="0">
                <a:pos x="296" y="643"/>
              </a:cxn>
              <a:cxn ang="0">
                <a:pos x="250" y="634"/>
              </a:cxn>
              <a:cxn ang="0">
                <a:pos x="259" y="588"/>
              </a:cxn>
              <a:cxn ang="0">
                <a:pos x="444" y="745"/>
              </a:cxn>
              <a:cxn ang="0">
                <a:pos x="0" y="800"/>
              </a:cxn>
              <a:cxn ang="0">
                <a:pos x="222" y="412"/>
              </a:cxn>
              <a:cxn ang="0">
                <a:pos x="444" y="745"/>
              </a:cxn>
              <a:cxn ang="0">
                <a:pos x="757" y="56"/>
              </a:cxn>
              <a:cxn ang="0">
                <a:pos x="1200" y="0"/>
              </a:cxn>
              <a:cxn ang="0">
                <a:pos x="979" y="389"/>
              </a:cxn>
              <a:cxn ang="0">
                <a:pos x="757" y="56"/>
              </a:cxn>
            </a:cxnLst>
            <a:rect l="0" t="0" r="r" b="b"/>
            <a:pathLst>
              <a:path w="1200" h="800">
                <a:moveTo>
                  <a:pt x="259" y="588"/>
                </a:moveTo>
                <a:lnTo>
                  <a:pt x="905" y="158"/>
                </a:lnTo>
                <a:cubicBezTo>
                  <a:pt x="920" y="147"/>
                  <a:pt x="941" y="152"/>
                  <a:pt x="951" y="167"/>
                </a:cubicBezTo>
                <a:cubicBezTo>
                  <a:pt x="961" y="182"/>
                  <a:pt x="957" y="203"/>
                  <a:pt x="942" y="213"/>
                </a:cubicBezTo>
                <a:lnTo>
                  <a:pt x="296" y="643"/>
                </a:lnTo>
                <a:cubicBezTo>
                  <a:pt x="281" y="654"/>
                  <a:pt x="260" y="649"/>
                  <a:pt x="250" y="634"/>
                </a:cubicBezTo>
                <a:cubicBezTo>
                  <a:pt x="240" y="619"/>
                  <a:pt x="244" y="598"/>
                  <a:pt x="259" y="588"/>
                </a:cubicBezTo>
                <a:close/>
                <a:moveTo>
                  <a:pt x="444" y="745"/>
                </a:moveTo>
                <a:lnTo>
                  <a:pt x="0" y="800"/>
                </a:lnTo>
                <a:lnTo>
                  <a:pt x="222" y="412"/>
                </a:lnTo>
                <a:lnTo>
                  <a:pt x="444" y="745"/>
                </a:lnTo>
                <a:close/>
                <a:moveTo>
                  <a:pt x="757" y="56"/>
                </a:moveTo>
                <a:lnTo>
                  <a:pt x="1200" y="0"/>
                </a:lnTo>
                <a:lnTo>
                  <a:pt x="979" y="389"/>
                </a:lnTo>
                <a:lnTo>
                  <a:pt x="757" y="56"/>
                </a:lnTo>
                <a:close/>
              </a:path>
            </a:pathLst>
          </a:custGeom>
          <a:solidFill>
            <a:srgbClr val="000000"/>
          </a:solidFill>
          <a:ln w="1588" cap="flat">
            <a:solidFill>
              <a:srgbClr val="000000"/>
            </a:solidFill>
            <a:prstDash val="solid"/>
            <a:bevel/>
            <a:headEnd/>
            <a:tailEnd/>
          </a:ln>
        </p:spPr>
        <p:txBody>
          <a:bodyPr/>
          <a:lstStyle/>
          <a:p>
            <a:endParaRPr lang="en-US"/>
          </a:p>
        </p:txBody>
      </p:sp>
      <p:sp>
        <p:nvSpPr>
          <p:cNvPr id="112" name="Rectangle 224"/>
          <p:cNvSpPr>
            <a:spLocks noChangeArrowheads="1"/>
          </p:cNvSpPr>
          <p:nvPr/>
        </p:nvSpPr>
        <p:spPr bwMode="auto">
          <a:xfrm>
            <a:off x="4572000" y="3581400"/>
            <a:ext cx="4343400" cy="1676400"/>
          </a:xfrm>
          <a:prstGeom prst="rect">
            <a:avLst/>
          </a:prstGeom>
          <a:noFill/>
          <a:ln w="9525">
            <a:noFill/>
            <a:miter lim="800000"/>
            <a:headEnd/>
            <a:tailEnd/>
          </a:ln>
          <a:effectLst/>
        </p:spPr>
        <p:txBody>
          <a:bodyPr tIns="18288" bIns="18288"/>
          <a:lstStyle/>
          <a:p>
            <a:pPr marL="342900" indent="-342900">
              <a:spcBef>
                <a:spcPct val="20000"/>
              </a:spcBef>
              <a:buFontTx/>
              <a:buChar char="•"/>
            </a:pPr>
            <a:r>
              <a:rPr lang="en-US" sz="1400" b="1" dirty="0"/>
              <a:t>Information Delivery Manuals (IDM) </a:t>
            </a:r>
            <a:r>
              <a:rPr lang="en-US" sz="1400" b="1" dirty="0" smtClean="0"/>
              <a:t>are Use Cases and define Information </a:t>
            </a:r>
            <a:r>
              <a:rPr lang="en-US" sz="1400" b="1" dirty="0"/>
              <a:t>Exchanges </a:t>
            </a:r>
            <a:r>
              <a:rPr lang="en-US" sz="1400" b="1" dirty="0" smtClean="0"/>
              <a:t>for BIM.</a:t>
            </a:r>
            <a:endParaRPr lang="en-US" sz="1400" b="1" dirty="0"/>
          </a:p>
          <a:p>
            <a:pPr marL="342900" indent="-342900">
              <a:spcBef>
                <a:spcPct val="20000"/>
              </a:spcBef>
              <a:buFontTx/>
              <a:buChar char="•"/>
            </a:pPr>
            <a:r>
              <a:rPr lang="en-US" sz="1400" dirty="0" smtClean="0"/>
              <a:t>The </a:t>
            </a:r>
            <a:r>
              <a:rPr lang="en-US" sz="1400" dirty="0"/>
              <a:t>Information Delivery Manual is global and defines the sub-sets of information required for BIM-based exchange of information within a project team and throughout the building lifecycle. This information exchange between team members is based upon North American </a:t>
            </a:r>
            <a:r>
              <a:rPr lang="en-US" sz="1400" dirty="0" smtClean="0"/>
              <a:t>data </a:t>
            </a:r>
            <a:r>
              <a:rPr lang="en-US" sz="1400" dirty="0"/>
              <a:t>standards &amp; IFC</a:t>
            </a:r>
            <a:r>
              <a:rPr lang="en-US" sz="1400" b="1" dirty="0"/>
              <a:t> </a:t>
            </a:r>
            <a:endParaRPr lang="en-US" sz="1400" b="1" dirty="0" smtClean="0"/>
          </a:p>
          <a:p>
            <a:pPr marL="342900" indent="-342900">
              <a:spcBef>
                <a:spcPct val="20000"/>
              </a:spcBef>
              <a:buFontTx/>
              <a:buChar char="•"/>
            </a:pPr>
            <a:r>
              <a:rPr lang="en-US" sz="1400" b="1" dirty="0" smtClean="0"/>
              <a:t>OmniClass tables support  WHO, WHY, WHEN, HOW, WHAT, and WHO of a Use Case</a:t>
            </a:r>
            <a:endParaRPr lang="en-US" sz="1400" b="1" dirty="0"/>
          </a:p>
          <a:p>
            <a:pPr marL="342900" indent="-342900">
              <a:spcBef>
                <a:spcPct val="20000"/>
              </a:spcBef>
            </a:pPr>
            <a:endParaRPr lang="en-US" sz="1200" dirty="0"/>
          </a:p>
        </p:txBody>
      </p:sp>
      <p:pic>
        <p:nvPicPr>
          <p:cNvPr id="114" name="Picture 113" descr="nbims logo 2011 2.jpg"/>
          <p:cNvPicPr/>
          <p:nvPr/>
        </p:nvPicPr>
        <p:blipFill>
          <a:blip r:embed="rId5" cstate="print">
            <a:clrChange>
              <a:clrFrom>
                <a:srgbClr val="FFFFFF"/>
              </a:clrFrom>
              <a:clrTo>
                <a:srgbClr val="FFFFFF">
                  <a:alpha val="0"/>
                </a:srgbClr>
              </a:clrTo>
            </a:clrChange>
          </a:blip>
          <a:stretch>
            <a:fillRect/>
          </a:stretch>
        </p:blipFill>
        <p:spPr>
          <a:xfrm>
            <a:off x="1524000" y="2819400"/>
            <a:ext cx="1676400" cy="1736271"/>
          </a:xfrm>
          <a:prstGeom prst="rect">
            <a:avLst/>
          </a:prstGeom>
        </p:spPr>
      </p:pic>
      <p:sp>
        <p:nvSpPr>
          <p:cNvPr id="117" name="TextBox 116"/>
          <p:cNvSpPr txBox="1"/>
          <p:nvPr/>
        </p:nvSpPr>
        <p:spPr>
          <a:xfrm>
            <a:off x="60119" y="1524000"/>
            <a:ext cx="4631589" cy="369332"/>
          </a:xfrm>
          <a:prstGeom prst="rect">
            <a:avLst/>
          </a:prstGeom>
          <a:noFill/>
        </p:spPr>
        <p:txBody>
          <a:bodyPr wrap="none" rtlCol="0">
            <a:spAutoFit/>
          </a:bodyPr>
          <a:lstStyle/>
          <a:p>
            <a:pPr algn="ctr"/>
            <a:r>
              <a:rPr lang="en-US" dirty="0" smtClean="0"/>
              <a:t>Example BIM Use Cases Supported by </a:t>
            </a:r>
            <a:r>
              <a:rPr lang="en-US" dirty="0" err="1" smtClean="0"/>
              <a:t>Bsa</a:t>
            </a:r>
            <a:r>
              <a:rPr lang="en-US" dirty="0" smtClean="0"/>
              <a:t> IDMs</a:t>
            </a:r>
            <a:endParaRPr lang="en-US" dirty="0"/>
          </a:p>
        </p:txBody>
      </p:sp>
      <p:sp>
        <p:nvSpPr>
          <p:cNvPr id="118" name="Right Arrow 117"/>
          <p:cNvSpPr/>
          <p:nvPr/>
        </p:nvSpPr>
        <p:spPr>
          <a:xfrm>
            <a:off x="2057400" y="2209800"/>
            <a:ext cx="609600" cy="381000"/>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9" name="Right Arrow 118"/>
          <p:cNvSpPr/>
          <p:nvPr/>
        </p:nvSpPr>
        <p:spPr>
          <a:xfrm rot="10800000">
            <a:off x="2057400" y="4724400"/>
            <a:ext cx="609600" cy="381000"/>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0" name="Right Arrow 119"/>
          <p:cNvSpPr/>
          <p:nvPr/>
        </p:nvSpPr>
        <p:spPr>
          <a:xfrm rot="5400000">
            <a:off x="3505200" y="3200400"/>
            <a:ext cx="609600" cy="381000"/>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1" name="Right Arrow 120"/>
          <p:cNvSpPr/>
          <p:nvPr/>
        </p:nvSpPr>
        <p:spPr>
          <a:xfrm rot="16200000">
            <a:off x="609600" y="3429000"/>
            <a:ext cx="609600" cy="381000"/>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5" name="Group 8"/>
          <p:cNvGrpSpPr>
            <a:grpSpLocks noChangeAspect="1"/>
          </p:cNvGrpSpPr>
          <p:nvPr/>
        </p:nvGrpSpPr>
        <p:grpSpPr bwMode="auto">
          <a:xfrm>
            <a:off x="152400" y="1981200"/>
            <a:ext cx="1600200" cy="1066800"/>
            <a:chOff x="624" y="1248"/>
            <a:chExt cx="1146" cy="761"/>
          </a:xfrm>
        </p:grpSpPr>
        <p:sp>
          <p:nvSpPr>
            <p:cNvPr id="6" name="AutoShape 9"/>
            <p:cNvSpPr>
              <a:spLocks noChangeAspect="1" noChangeArrowheads="1" noTextEdit="1"/>
            </p:cNvSpPr>
            <p:nvPr/>
          </p:nvSpPr>
          <p:spPr bwMode="auto">
            <a:xfrm>
              <a:off x="624" y="1248"/>
              <a:ext cx="1143" cy="760"/>
            </a:xfrm>
            <a:prstGeom prst="rect">
              <a:avLst/>
            </a:prstGeom>
            <a:solidFill>
              <a:schemeClr val="accent1"/>
            </a:solidFill>
            <a:ln w="9525">
              <a:noFill/>
              <a:miter lim="800000"/>
              <a:headEnd/>
              <a:tailEnd/>
            </a:ln>
          </p:spPr>
          <p:txBody>
            <a:bodyPr/>
            <a:lstStyle/>
            <a:p>
              <a:endParaRPr lang="en-US"/>
            </a:p>
          </p:txBody>
        </p:sp>
        <p:sp>
          <p:nvSpPr>
            <p:cNvPr id="7" name="Freeform 10"/>
            <p:cNvSpPr>
              <a:spLocks/>
            </p:cNvSpPr>
            <p:nvPr/>
          </p:nvSpPr>
          <p:spPr bwMode="auto">
            <a:xfrm>
              <a:off x="699" y="1518"/>
              <a:ext cx="58" cy="52"/>
            </a:xfrm>
            <a:custGeom>
              <a:avLst/>
              <a:gdLst/>
              <a:ahLst/>
              <a:cxnLst>
                <a:cxn ang="0">
                  <a:pos x="232" y="115"/>
                </a:cxn>
                <a:cxn ang="0">
                  <a:pos x="116" y="0"/>
                </a:cxn>
                <a:cxn ang="0">
                  <a:pos x="0" y="115"/>
                </a:cxn>
                <a:cxn ang="0">
                  <a:pos x="0" y="115"/>
                </a:cxn>
                <a:cxn ang="0">
                  <a:pos x="116" y="230"/>
                </a:cxn>
                <a:cxn ang="0">
                  <a:pos x="232" y="115"/>
                </a:cxn>
              </a:cxnLst>
              <a:rect l="0" t="0" r="r" b="b"/>
              <a:pathLst>
                <a:path w="232" h="230">
                  <a:moveTo>
                    <a:pt x="232" y="115"/>
                  </a:moveTo>
                  <a:cubicBezTo>
                    <a:pt x="232" y="52"/>
                    <a:pt x="180" y="0"/>
                    <a:pt x="116" y="0"/>
                  </a:cubicBezTo>
                  <a:cubicBezTo>
                    <a:pt x="52" y="0"/>
                    <a:pt x="0" y="52"/>
                    <a:pt x="0" y="115"/>
                  </a:cubicBezTo>
                  <a:cubicBezTo>
                    <a:pt x="0" y="115"/>
                    <a:pt x="0" y="115"/>
                    <a:pt x="0" y="115"/>
                  </a:cubicBezTo>
                  <a:cubicBezTo>
                    <a:pt x="0" y="179"/>
                    <a:pt x="52" y="230"/>
                    <a:pt x="116" y="230"/>
                  </a:cubicBezTo>
                  <a:cubicBezTo>
                    <a:pt x="180" y="230"/>
                    <a:pt x="232" y="179"/>
                    <a:pt x="232" y="115"/>
                  </a:cubicBezTo>
                </a:path>
              </a:pathLst>
            </a:custGeom>
            <a:solidFill>
              <a:srgbClr val="E8EEF7"/>
            </a:solidFill>
            <a:ln w="0">
              <a:solidFill>
                <a:srgbClr val="000000"/>
              </a:solidFill>
              <a:prstDash val="solid"/>
              <a:round/>
              <a:headEnd/>
              <a:tailEnd/>
            </a:ln>
          </p:spPr>
          <p:txBody>
            <a:bodyPr/>
            <a:lstStyle/>
            <a:p>
              <a:endParaRPr lang="en-US"/>
            </a:p>
          </p:txBody>
        </p:sp>
        <p:sp>
          <p:nvSpPr>
            <p:cNvPr id="8" name="Freeform 11"/>
            <p:cNvSpPr>
              <a:spLocks/>
            </p:cNvSpPr>
            <p:nvPr/>
          </p:nvSpPr>
          <p:spPr bwMode="auto">
            <a:xfrm>
              <a:off x="699" y="1518"/>
              <a:ext cx="58" cy="52"/>
            </a:xfrm>
            <a:custGeom>
              <a:avLst/>
              <a:gdLst/>
              <a:ahLst/>
              <a:cxnLst>
                <a:cxn ang="0">
                  <a:pos x="58" y="26"/>
                </a:cxn>
                <a:cxn ang="0">
                  <a:pos x="29" y="0"/>
                </a:cxn>
                <a:cxn ang="0">
                  <a:pos x="0" y="26"/>
                </a:cxn>
                <a:cxn ang="0">
                  <a:pos x="0" y="26"/>
                </a:cxn>
                <a:cxn ang="0">
                  <a:pos x="29" y="52"/>
                </a:cxn>
                <a:cxn ang="0">
                  <a:pos x="58" y="26"/>
                </a:cxn>
              </a:cxnLst>
              <a:rect l="0" t="0" r="r" b="b"/>
              <a:pathLst>
                <a:path w="58" h="52">
                  <a:moveTo>
                    <a:pt x="58" y="26"/>
                  </a:moveTo>
                  <a:cubicBezTo>
                    <a:pt x="58" y="12"/>
                    <a:pt x="45" y="0"/>
                    <a:pt x="29" y="0"/>
                  </a:cubicBezTo>
                  <a:cubicBezTo>
                    <a:pt x="13" y="0"/>
                    <a:pt x="0" y="12"/>
                    <a:pt x="0" y="26"/>
                  </a:cubicBezTo>
                  <a:cubicBezTo>
                    <a:pt x="0" y="26"/>
                    <a:pt x="0" y="26"/>
                    <a:pt x="0" y="26"/>
                  </a:cubicBezTo>
                  <a:cubicBezTo>
                    <a:pt x="0" y="41"/>
                    <a:pt x="13" y="52"/>
                    <a:pt x="29" y="52"/>
                  </a:cubicBezTo>
                  <a:cubicBezTo>
                    <a:pt x="45" y="52"/>
                    <a:pt x="58" y="41"/>
                    <a:pt x="58" y="26"/>
                  </a:cubicBezTo>
                </a:path>
              </a:pathLst>
            </a:custGeom>
            <a:noFill/>
            <a:ln w="1588" cap="rnd">
              <a:solidFill>
                <a:srgbClr val="000000"/>
              </a:solidFill>
              <a:prstDash val="solid"/>
              <a:round/>
              <a:headEnd/>
              <a:tailEnd/>
            </a:ln>
          </p:spPr>
          <p:txBody>
            <a:bodyPr/>
            <a:lstStyle/>
            <a:p>
              <a:endParaRPr lang="en-US"/>
            </a:p>
          </p:txBody>
        </p:sp>
        <p:sp>
          <p:nvSpPr>
            <p:cNvPr id="9" name="Freeform 12"/>
            <p:cNvSpPr>
              <a:spLocks/>
            </p:cNvSpPr>
            <p:nvPr/>
          </p:nvSpPr>
          <p:spPr bwMode="auto">
            <a:xfrm>
              <a:off x="656" y="1570"/>
              <a:ext cx="143" cy="211"/>
            </a:xfrm>
            <a:custGeom>
              <a:avLst/>
              <a:gdLst/>
              <a:ahLst/>
              <a:cxnLst>
                <a:cxn ang="0">
                  <a:pos x="74" y="109"/>
                </a:cxn>
                <a:cxn ang="0">
                  <a:pos x="107" y="211"/>
                </a:cxn>
                <a:cxn ang="0">
                  <a:pos x="133" y="211"/>
                </a:cxn>
                <a:cxn ang="0">
                  <a:pos x="107" y="93"/>
                </a:cxn>
                <a:cxn ang="0">
                  <a:pos x="107" y="24"/>
                </a:cxn>
                <a:cxn ang="0">
                  <a:pos x="127" y="80"/>
                </a:cxn>
                <a:cxn ang="0">
                  <a:pos x="143" y="70"/>
                </a:cxn>
                <a:cxn ang="0">
                  <a:pos x="120" y="0"/>
                </a:cxn>
                <a:cxn ang="0">
                  <a:pos x="74" y="4"/>
                </a:cxn>
                <a:cxn ang="0">
                  <a:pos x="27" y="0"/>
                </a:cxn>
                <a:cxn ang="0">
                  <a:pos x="0" y="73"/>
                </a:cxn>
                <a:cxn ang="0">
                  <a:pos x="20" y="80"/>
                </a:cxn>
                <a:cxn ang="0">
                  <a:pos x="40" y="24"/>
                </a:cxn>
                <a:cxn ang="0">
                  <a:pos x="40" y="93"/>
                </a:cxn>
                <a:cxn ang="0">
                  <a:pos x="14" y="211"/>
                </a:cxn>
                <a:cxn ang="0">
                  <a:pos x="40" y="211"/>
                </a:cxn>
                <a:cxn ang="0">
                  <a:pos x="74" y="109"/>
                </a:cxn>
              </a:cxnLst>
              <a:rect l="0" t="0" r="r" b="b"/>
              <a:pathLst>
                <a:path w="143" h="211">
                  <a:moveTo>
                    <a:pt x="74" y="109"/>
                  </a:moveTo>
                  <a:lnTo>
                    <a:pt x="107" y="211"/>
                  </a:lnTo>
                  <a:lnTo>
                    <a:pt x="133" y="211"/>
                  </a:lnTo>
                  <a:lnTo>
                    <a:pt x="107" y="93"/>
                  </a:lnTo>
                  <a:lnTo>
                    <a:pt x="107" y="24"/>
                  </a:lnTo>
                  <a:lnTo>
                    <a:pt x="127" y="80"/>
                  </a:lnTo>
                  <a:lnTo>
                    <a:pt x="143" y="70"/>
                  </a:lnTo>
                  <a:lnTo>
                    <a:pt x="120" y="0"/>
                  </a:lnTo>
                  <a:lnTo>
                    <a:pt x="74" y="4"/>
                  </a:lnTo>
                  <a:lnTo>
                    <a:pt x="27" y="0"/>
                  </a:lnTo>
                  <a:lnTo>
                    <a:pt x="0" y="73"/>
                  </a:lnTo>
                  <a:lnTo>
                    <a:pt x="20" y="80"/>
                  </a:lnTo>
                  <a:lnTo>
                    <a:pt x="40" y="24"/>
                  </a:lnTo>
                  <a:lnTo>
                    <a:pt x="40" y="93"/>
                  </a:lnTo>
                  <a:lnTo>
                    <a:pt x="14" y="211"/>
                  </a:lnTo>
                  <a:lnTo>
                    <a:pt x="40" y="211"/>
                  </a:lnTo>
                  <a:lnTo>
                    <a:pt x="74" y="109"/>
                  </a:lnTo>
                  <a:close/>
                </a:path>
              </a:pathLst>
            </a:custGeom>
            <a:solidFill>
              <a:srgbClr val="E8EEF7"/>
            </a:solidFill>
            <a:ln w="9525">
              <a:noFill/>
              <a:round/>
              <a:headEnd/>
              <a:tailEnd/>
            </a:ln>
          </p:spPr>
          <p:txBody>
            <a:bodyPr/>
            <a:lstStyle/>
            <a:p>
              <a:endParaRPr lang="en-US"/>
            </a:p>
          </p:txBody>
        </p:sp>
        <p:sp>
          <p:nvSpPr>
            <p:cNvPr id="10" name="Freeform 13"/>
            <p:cNvSpPr>
              <a:spLocks/>
            </p:cNvSpPr>
            <p:nvPr/>
          </p:nvSpPr>
          <p:spPr bwMode="auto">
            <a:xfrm>
              <a:off x="656" y="1570"/>
              <a:ext cx="143" cy="211"/>
            </a:xfrm>
            <a:custGeom>
              <a:avLst/>
              <a:gdLst/>
              <a:ahLst/>
              <a:cxnLst>
                <a:cxn ang="0">
                  <a:pos x="74" y="109"/>
                </a:cxn>
                <a:cxn ang="0">
                  <a:pos x="107" y="211"/>
                </a:cxn>
                <a:cxn ang="0">
                  <a:pos x="133" y="211"/>
                </a:cxn>
                <a:cxn ang="0">
                  <a:pos x="107" y="93"/>
                </a:cxn>
                <a:cxn ang="0">
                  <a:pos x="107" y="24"/>
                </a:cxn>
                <a:cxn ang="0">
                  <a:pos x="127" y="80"/>
                </a:cxn>
                <a:cxn ang="0">
                  <a:pos x="143" y="70"/>
                </a:cxn>
                <a:cxn ang="0">
                  <a:pos x="120" y="0"/>
                </a:cxn>
                <a:cxn ang="0">
                  <a:pos x="74" y="4"/>
                </a:cxn>
                <a:cxn ang="0">
                  <a:pos x="27" y="0"/>
                </a:cxn>
                <a:cxn ang="0">
                  <a:pos x="0" y="73"/>
                </a:cxn>
                <a:cxn ang="0">
                  <a:pos x="20" y="80"/>
                </a:cxn>
                <a:cxn ang="0">
                  <a:pos x="40" y="24"/>
                </a:cxn>
                <a:cxn ang="0">
                  <a:pos x="40" y="93"/>
                </a:cxn>
                <a:cxn ang="0">
                  <a:pos x="14" y="211"/>
                </a:cxn>
                <a:cxn ang="0">
                  <a:pos x="40" y="211"/>
                </a:cxn>
                <a:cxn ang="0">
                  <a:pos x="74" y="109"/>
                </a:cxn>
              </a:cxnLst>
              <a:rect l="0" t="0" r="r" b="b"/>
              <a:pathLst>
                <a:path w="143" h="211">
                  <a:moveTo>
                    <a:pt x="74" y="109"/>
                  </a:moveTo>
                  <a:lnTo>
                    <a:pt x="107" y="211"/>
                  </a:lnTo>
                  <a:lnTo>
                    <a:pt x="133" y="211"/>
                  </a:lnTo>
                  <a:lnTo>
                    <a:pt x="107" y="93"/>
                  </a:lnTo>
                  <a:lnTo>
                    <a:pt x="107" y="24"/>
                  </a:lnTo>
                  <a:lnTo>
                    <a:pt x="127" y="80"/>
                  </a:lnTo>
                  <a:lnTo>
                    <a:pt x="143" y="70"/>
                  </a:lnTo>
                  <a:lnTo>
                    <a:pt x="120" y="0"/>
                  </a:lnTo>
                  <a:lnTo>
                    <a:pt x="74" y="4"/>
                  </a:lnTo>
                  <a:lnTo>
                    <a:pt x="27" y="0"/>
                  </a:lnTo>
                  <a:lnTo>
                    <a:pt x="0" y="73"/>
                  </a:lnTo>
                  <a:lnTo>
                    <a:pt x="20" y="80"/>
                  </a:lnTo>
                  <a:lnTo>
                    <a:pt x="40" y="24"/>
                  </a:lnTo>
                  <a:lnTo>
                    <a:pt x="40" y="93"/>
                  </a:lnTo>
                  <a:lnTo>
                    <a:pt x="14" y="211"/>
                  </a:lnTo>
                  <a:lnTo>
                    <a:pt x="40" y="211"/>
                  </a:lnTo>
                  <a:lnTo>
                    <a:pt x="74" y="109"/>
                  </a:lnTo>
                  <a:close/>
                </a:path>
              </a:pathLst>
            </a:custGeom>
            <a:noFill/>
            <a:ln w="1588" cap="rnd">
              <a:solidFill>
                <a:srgbClr val="000000"/>
              </a:solidFill>
              <a:prstDash val="solid"/>
              <a:round/>
              <a:headEnd/>
              <a:tailEnd/>
            </a:ln>
          </p:spPr>
          <p:txBody>
            <a:bodyPr/>
            <a:lstStyle/>
            <a:p>
              <a:endParaRPr lang="en-US"/>
            </a:p>
          </p:txBody>
        </p:sp>
        <p:sp>
          <p:nvSpPr>
            <p:cNvPr id="11" name="Rectangle 14"/>
            <p:cNvSpPr>
              <a:spLocks noChangeArrowheads="1"/>
            </p:cNvSpPr>
            <p:nvPr/>
          </p:nvSpPr>
          <p:spPr bwMode="auto">
            <a:xfrm>
              <a:off x="632" y="1801"/>
              <a:ext cx="209" cy="55"/>
            </a:xfrm>
            <a:prstGeom prst="rect">
              <a:avLst/>
            </a:prstGeom>
            <a:noFill/>
            <a:ln w="9525">
              <a:noFill/>
              <a:miter lim="800000"/>
              <a:headEnd/>
              <a:tailEnd/>
            </a:ln>
          </p:spPr>
          <p:txBody>
            <a:bodyPr wrap="none" lIns="0" tIns="0" rIns="0" bIns="0">
              <a:spAutoFit/>
            </a:bodyPr>
            <a:lstStyle/>
            <a:p>
              <a:r>
                <a:rPr lang="en-US" sz="500">
                  <a:solidFill>
                    <a:srgbClr val="000000"/>
                  </a:solidFill>
                </a:rPr>
                <a:t>Requestor</a:t>
              </a:r>
              <a:endParaRPr lang="en-US"/>
            </a:p>
          </p:txBody>
        </p:sp>
        <p:sp>
          <p:nvSpPr>
            <p:cNvPr id="12" name="Freeform 15"/>
            <p:cNvSpPr>
              <a:spLocks/>
            </p:cNvSpPr>
            <p:nvPr/>
          </p:nvSpPr>
          <p:spPr bwMode="auto">
            <a:xfrm>
              <a:off x="1652" y="1518"/>
              <a:ext cx="57" cy="52"/>
            </a:xfrm>
            <a:custGeom>
              <a:avLst/>
              <a:gdLst/>
              <a:ahLst/>
              <a:cxnLst>
                <a:cxn ang="0">
                  <a:pos x="232" y="115"/>
                </a:cxn>
                <a:cxn ang="0">
                  <a:pos x="116" y="0"/>
                </a:cxn>
                <a:cxn ang="0">
                  <a:pos x="0" y="115"/>
                </a:cxn>
                <a:cxn ang="0">
                  <a:pos x="0" y="115"/>
                </a:cxn>
                <a:cxn ang="0">
                  <a:pos x="116" y="230"/>
                </a:cxn>
                <a:cxn ang="0">
                  <a:pos x="232" y="115"/>
                </a:cxn>
              </a:cxnLst>
              <a:rect l="0" t="0" r="r" b="b"/>
              <a:pathLst>
                <a:path w="232" h="230">
                  <a:moveTo>
                    <a:pt x="232" y="115"/>
                  </a:moveTo>
                  <a:cubicBezTo>
                    <a:pt x="232" y="52"/>
                    <a:pt x="180" y="0"/>
                    <a:pt x="116" y="0"/>
                  </a:cubicBezTo>
                  <a:cubicBezTo>
                    <a:pt x="52" y="0"/>
                    <a:pt x="0" y="52"/>
                    <a:pt x="0" y="115"/>
                  </a:cubicBezTo>
                  <a:cubicBezTo>
                    <a:pt x="0" y="115"/>
                    <a:pt x="0" y="115"/>
                    <a:pt x="0" y="115"/>
                  </a:cubicBezTo>
                  <a:cubicBezTo>
                    <a:pt x="0" y="179"/>
                    <a:pt x="52" y="230"/>
                    <a:pt x="116" y="230"/>
                  </a:cubicBezTo>
                  <a:cubicBezTo>
                    <a:pt x="180" y="230"/>
                    <a:pt x="232" y="179"/>
                    <a:pt x="232" y="115"/>
                  </a:cubicBezTo>
                </a:path>
              </a:pathLst>
            </a:custGeom>
            <a:solidFill>
              <a:srgbClr val="E8EEF7"/>
            </a:solidFill>
            <a:ln w="0">
              <a:solidFill>
                <a:srgbClr val="000000"/>
              </a:solidFill>
              <a:prstDash val="solid"/>
              <a:round/>
              <a:headEnd/>
              <a:tailEnd/>
            </a:ln>
          </p:spPr>
          <p:txBody>
            <a:bodyPr/>
            <a:lstStyle/>
            <a:p>
              <a:endParaRPr lang="en-US"/>
            </a:p>
          </p:txBody>
        </p:sp>
        <p:sp>
          <p:nvSpPr>
            <p:cNvPr id="13" name="Freeform 16"/>
            <p:cNvSpPr>
              <a:spLocks/>
            </p:cNvSpPr>
            <p:nvPr/>
          </p:nvSpPr>
          <p:spPr bwMode="auto">
            <a:xfrm>
              <a:off x="1652" y="1518"/>
              <a:ext cx="57" cy="52"/>
            </a:xfrm>
            <a:custGeom>
              <a:avLst/>
              <a:gdLst/>
              <a:ahLst/>
              <a:cxnLst>
                <a:cxn ang="0">
                  <a:pos x="57" y="26"/>
                </a:cxn>
                <a:cxn ang="0">
                  <a:pos x="29" y="0"/>
                </a:cxn>
                <a:cxn ang="0">
                  <a:pos x="0" y="26"/>
                </a:cxn>
                <a:cxn ang="0">
                  <a:pos x="0" y="26"/>
                </a:cxn>
                <a:cxn ang="0">
                  <a:pos x="29" y="52"/>
                </a:cxn>
                <a:cxn ang="0">
                  <a:pos x="57" y="26"/>
                </a:cxn>
              </a:cxnLst>
              <a:rect l="0" t="0" r="r" b="b"/>
              <a:pathLst>
                <a:path w="57" h="52">
                  <a:moveTo>
                    <a:pt x="57" y="26"/>
                  </a:moveTo>
                  <a:cubicBezTo>
                    <a:pt x="57" y="12"/>
                    <a:pt x="45" y="0"/>
                    <a:pt x="29" y="0"/>
                  </a:cubicBezTo>
                  <a:cubicBezTo>
                    <a:pt x="13" y="0"/>
                    <a:pt x="0" y="12"/>
                    <a:pt x="0" y="26"/>
                  </a:cubicBezTo>
                  <a:cubicBezTo>
                    <a:pt x="0" y="26"/>
                    <a:pt x="0" y="26"/>
                    <a:pt x="0" y="26"/>
                  </a:cubicBezTo>
                  <a:cubicBezTo>
                    <a:pt x="0" y="41"/>
                    <a:pt x="13" y="52"/>
                    <a:pt x="29" y="52"/>
                  </a:cubicBezTo>
                  <a:cubicBezTo>
                    <a:pt x="45" y="52"/>
                    <a:pt x="57" y="41"/>
                    <a:pt x="57" y="26"/>
                  </a:cubicBezTo>
                </a:path>
              </a:pathLst>
            </a:custGeom>
            <a:noFill/>
            <a:ln w="1588" cap="rnd">
              <a:solidFill>
                <a:srgbClr val="000000"/>
              </a:solidFill>
              <a:prstDash val="solid"/>
              <a:round/>
              <a:headEnd/>
              <a:tailEnd/>
            </a:ln>
          </p:spPr>
          <p:txBody>
            <a:bodyPr/>
            <a:lstStyle/>
            <a:p>
              <a:endParaRPr lang="en-US"/>
            </a:p>
          </p:txBody>
        </p:sp>
        <p:sp>
          <p:nvSpPr>
            <p:cNvPr id="14" name="Freeform 17"/>
            <p:cNvSpPr>
              <a:spLocks/>
            </p:cNvSpPr>
            <p:nvPr/>
          </p:nvSpPr>
          <p:spPr bwMode="auto">
            <a:xfrm>
              <a:off x="1609" y="1570"/>
              <a:ext cx="143" cy="211"/>
            </a:xfrm>
            <a:custGeom>
              <a:avLst/>
              <a:gdLst/>
              <a:ahLst/>
              <a:cxnLst>
                <a:cxn ang="0">
                  <a:pos x="73" y="109"/>
                </a:cxn>
                <a:cxn ang="0">
                  <a:pos x="107" y="211"/>
                </a:cxn>
                <a:cxn ang="0">
                  <a:pos x="133" y="211"/>
                </a:cxn>
                <a:cxn ang="0">
                  <a:pos x="107" y="93"/>
                </a:cxn>
                <a:cxn ang="0">
                  <a:pos x="107" y="24"/>
                </a:cxn>
                <a:cxn ang="0">
                  <a:pos x="127" y="80"/>
                </a:cxn>
                <a:cxn ang="0">
                  <a:pos x="143" y="70"/>
                </a:cxn>
                <a:cxn ang="0">
                  <a:pos x="120" y="0"/>
                </a:cxn>
                <a:cxn ang="0">
                  <a:pos x="73" y="4"/>
                </a:cxn>
                <a:cxn ang="0">
                  <a:pos x="27" y="0"/>
                </a:cxn>
                <a:cxn ang="0">
                  <a:pos x="0" y="73"/>
                </a:cxn>
                <a:cxn ang="0">
                  <a:pos x="20" y="80"/>
                </a:cxn>
                <a:cxn ang="0">
                  <a:pos x="40" y="24"/>
                </a:cxn>
                <a:cxn ang="0">
                  <a:pos x="40" y="93"/>
                </a:cxn>
                <a:cxn ang="0">
                  <a:pos x="14" y="211"/>
                </a:cxn>
                <a:cxn ang="0">
                  <a:pos x="40" y="211"/>
                </a:cxn>
                <a:cxn ang="0">
                  <a:pos x="73" y="109"/>
                </a:cxn>
              </a:cxnLst>
              <a:rect l="0" t="0" r="r" b="b"/>
              <a:pathLst>
                <a:path w="143" h="211">
                  <a:moveTo>
                    <a:pt x="73" y="109"/>
                  </a:moveTo>
                  <a:lnTo>
                    <a:pt x="107" y="211"/>
                  </a:lnTo>
                  <a:lnTo>
                    <a:pt x="133" y="211"/>
                  </a:lnTo>
                  <a:lnTo>
                    <a:pt x="107" y="93"/>
                  </a:lnTo>
                  <a:lnTo>
                    <a:pt x="107" y="24"/>
                  </a:lnTo>
                  <a:lnTo>
                    <a:pt x="127" y="80"/>
                  </a:lnTo>
                  <a:lnTo>
                    <a:pt x="143" y="70"/>
                  </a:lnTo>
                  <a:lnTo>
                    <a:pt x="120" y="0"/>
                  </a:lnTo>
                  <a:lnTo>
                    <a:pt x="73" y="4"/>
                  </a:lnTo>
                  <a:lnTo>
                    <a:pt x="27" y="0"/>
                  </a:lnTo>
                  <a:lnTo>
                    <a:pt x="0" y="73"/>
                  </a:lnTo>
                  <a:lnTo>
                    <a:pt x="20" y="80"/>
                  </a:lnTo>
                  <a:lnTo>
                    <a:pt x="40" y="24"/>
                  </a:lnTo>
                  <a:lnTo>
                    <a:pt x="40" y="93"/>
                  </a:lnTo>
                  <a:lnTo>
                    <a:pt x="14" y="211"/>
                  </a:lnTo>
                  <a:lnTo>
                    <a:pt x="40" y="211"/>
                  </a:lnTo>
                  <a:lnTo>
                    <a:pt x="73" y="109"/>
                  </a:lnTo>
                  <a:close/>
                </a:path>
              </a:pathLst>
            </a:custGeom>
            <a:solidFill>
              <a:srgbClr val="E8EEF7"/>
            </a:solidFill>
            <a:ln w="9525">
              <a:noFill/>
              <a:round/>
              <a:headEnd/>
              <a:tailEnd/>
            </a:ln>
          </p:spPr>
          <p:txBody>
            <a:bodyPr/>
            <a:lstStyle/>
            <a:p>
              <a:endParaRPr lang="en-US"/>
            </a:p>
          </p:txBody>
        </p:sp>
        <p:sp>
          <p:nvSpPr>
            <p:cNvPr id="15" name="Freeform 18"/>
            <p:cNvSpPr>
              <a:spLocks/>
            </p:cNvSpPr>
            <p:nvPr/>
          </p:nvSpPr>
          <p:spPr bwMode="auto">
            <a:xfrm>
              <a:off x="1609" y="1570"/>
              <a:ext cx="143" cy="211"/>
            </a:xfrm>
            <a:custGeom>
              <a:avLst/>
              <a:gdLst/>
              <a:ahLst/>
              <a:cxnLst>
                <a:cxn ang="0">
                  <a:pos x="73" y="109"/>
                </a:cxn>
                <a:cxn ang="0">
                  <a:pos x="107" y="211"/>
                </a:cxn>
                <a:cxn ang="0">
                  <a:pos x="133" y="211"/>
                </a:cxn>
                <a:cxn ang="0">
                  <a:pos x="107" y="93"/>
                </a:cxn>
                <a:cxn ang="0">
                  <a:pos x="107" y="24"/>
                </a:cxn>
                <a:cxn ang="0">
                  <a:pos x="127" y="80"/>
                </a:cxn>
                <a:cxn ang="0">
                  <a:pos x="143" y="70"/>
                </a:cxn>
                <a:cxn ang="0">
                  <a:pos x="120" y="0"/>
                </a:cxn>
                <a:cxn ang="0">
                  <a:pos x="73" y="4"/>
                </a:cxn>
                <a:cxn ang="0">
                  <a:pos x="27" y="0"/>
                </a:cxn>
                <a:cxn ang="0">
                  <a:pos x="0" y="73"/>
                </a:cxn>
                <a:cxn ang="0">
                  <a:pos x="20" y="80"/>
                </a:cxn>
                <a:cxn ang="0">
                  <a:pos x="40" y="24"/>
                </a:cxn>
                <a:cxn ang="0">
                  <a:pos x="40" y="93"/>
                </a:cxn>
                <a:cxn ang="0">
                  <a:pos x="14" y="211"/>
                </a:cxn>
                <a:cxn ang="0">
                  <a:pos x="40" y="211"/>
                </a:cxn>
                <a:cxn ang="0">
                  <a:pos x="73" y="109"/>
                </a:cxn>
              </a:cxnLst>
              <a:rect l="0" t="0" r="r" b="b"/>
              <a:pathLst>
                <a:path w="143" h="211">
                  <a:moveTo>
                    <a:pt x="73" y="109"/>
                  </a:moveTo>
                  <a:lnTo>
                    <a:pt x="107" y="211"/>
                  </a:lnTo>
                  <a:lnTo>
                    <a:pt x="133" y="211"/>
                  </a:lnTo>
                  <a:lnTo>
                    <a:pt x="107" y="93"/>
                  </a:lnTo>
                  <a:lnTo>
                    <a:pt x="107" y="24"/>
                  </a:lnTo>
                  <a:lnTo>
                    <a:pt x="127" y="80"/>
                  </a:lnTo>
                  <a:lnTo>
                    <a:pt x="143" y="70"/>
                  </a:lnTo>
                  <a:lnTo>
                    <a:pt x="120" y="0"/>
                  </a:lnTo>
                  <a:lnTo>
                    <a:pt x="73" y="4"/>
                  </a:lnTo>
                  <a:lnTo>
                    <a:pt x="27" y="0"/>
                  </a:lnTo>
                  <a:lnTo>
                    <a:pt x="0" y="73"/>
                  </a:lnTo>
                  <a:lnTo>
                    <a:pt x="20" y="80"/>
                  </a:lnTo>
                  <a:lnTo>
                    <a:pt x="40" y="24"/>
                  </a:lnTo>
                  <a:lnTo>
                    <a:pt x="40" y="93"/>
                  </a:lnTo>
                  <a:lnTo>
                    <a:pt x="14" y="211"/>
                  </a:lnTo>
                  <a:lnTo>
                    <a:pt x="40" y="211"/>
                  </a:lnTo>
                  <a:lnTo>
                    <a:pt x="73" y="109"/>
                  </a:lnTo>
                  <a:close/>
                </a:path>
              </a:pathLst>
            </a:custGeom>
            <a:noFill/>
            <a:ln w="1588" cap="rnd">
              <a:solidFill>
                <a:srgbClr val="000000"/>
              </a:solidFill>
              <a:prstDash val="solid"/>
              <a:round/>
              <a:headEnd/>
              <a:tailEnd/>
            </a:ln>
          </p:spPr>
          <p:txBody>
            <a:bodyPr/>
            <a:lstStyle/>
            <a:p>
              <a:endParaRPr lang="en-US"/>
            </a:p>
          </p:txBody>
        </p:sp>
        <p:sp>
          <p:nvSpPr>
            <p:cNvPr id="16" name="Rectangle 19"/>
            <p:cNvSpPr>
              <a:spLocks noChangeArrowheads="1"/>
            </p:cNvSpPr>
            <p:nvPr/>
          </p:nvSpPr>
          <p:spPr bwMode="auto">
            <a:xfrm>
              <a:off x="1601" y="1801"/>
              <a:ext cx="169" cy="55"/>
            </a:xfrm>
            <a:prstGeom prst="rect">
              <a:avLst/>
            </a:prstGeom>
            <a:noFill/>
            <a:ln w="9525">
              <a:noFill/>
              <a:miter lim="800000"/>
              <a:headEnd/>
              <a:tailEnd/>
            </a:ln>
          </p:spPr>
          <p:txBody>
            <a:bodyPr wrap="none" lIns="0" tIns="0" rIns="0" bIns="0">
              <a:spAutoFit/>
            </a:bodyPr>
            <a:lstStyle/>
            <a:p>
              <a:r>
                <a:rPr lang="en-US" sz="500">
                  <a:solidFill>
                    <a:srgbClr val="000000"/>
                  </a:solidFill>
                </a:rPr>
                <a:t>Provider</a:t>
              </a:r>
              <a:endParaRPr lang="en-US"/>
            </a:p>
          </p:txBody>
        </p:sp>
        <p:sp>
          <p:nvSpPr>
            <p:cNvPr id="17" name="Rectangle 20"/>
            <p:cNvSpPr>
              <a:spLocks noChangeArrowheads="1"/>
            </p:cNvSpPr>
            <p:nvPr/>
          </p:nvSpPr>
          <p:spPr bwMode="auto">
            <a:xfrm>
              <a:off x="1014" y="1830"/>
              <a:ext cx="95" cy="105"/>
            </a:xfrm>
            <a:prstGeom prst="rect">
              <a:avLst/>
            </a:prstGeom>
            <a:solidFill>
              <a:srgbClr val="E8EEF7"/>
            </a:solidFill>
            <a:ln w="9525">
              <a:noFill/>
              <a:miter lim="800000"/>
              <a:headEnd/>
              <a:tailEnd/>
            </a:ln>
          </p:spPr>
          <p:txBody>
            <a:bodyPr/>
            <a:lstStyle/>
            <a:p>
              <a:endParaRPr lang="en-US"/>
            </a:p>
          </p:txBody>
        </p:sp>
        <p:sp>
          <p:nvSpPr>
            <p:cNvPr id="18" name="Rectangle 21"/>
            <p:cNvSpPr>
              <a:spLocks noChangeArrowheads="1"/>
            </p:cNvSpPr>
            <p:nvPr/>
          </p:nvSpPr>
          <p:spPr bwMode="auto">
            <a:xfrm>
              <a:off x="1014" y="1830"/>
              <a:ext cx="95" cy="105"/>
            </a:xfrm>
            <a:prstGeom prst="rect">
              <a:avLst/>
            </a:prstGeom>
            <a:noFill/>
            <a:ln w="1588" cap="rnd">
              <a:solidFill>
                <a:srgbClr val="000000"/>
              </a:solidFill>
              <a:round/>
              <a:headEnd/>
              <a:tailEnd/>
            </a:ln>
          </p:spPr>
          <p:txBody>
            <a:bodyPr/>
            <a:lstStyle/>
            <a:p>
              <a:endParaRPr lang="en-US"/>
            </a:p>
          </p:txBody>
        </p:sp>
        <p:sp>
          <p:nvSpPr>
            <p:cNvPr id="19" name="Rectangle 22"/>
            <p:cNvSpPr>
              <a:spLocks noChangeArrowheads="1"/>
            </p:cNvSpPr>
            <p:nvPr/>
          </p:nvSpPr>
          <p:spPr bwMode="auto">
            <a:xfrm>
              <a:off x="1109" y="1830"/>
              <a:ext cx="95" cy="105"/>
            </a:xfrm>
            <a:prstGeom prst="rect">
              <a:avLst/>
            </a:prstGeom>
            <a:solidFill>
              <a:srgbClr val="E8EEF7"/>
            </a:solidFill>
            <a:ln w="9525">
              <a:noFill/>
              <a:miter lim="800000"/>
              <a:headEnd/>
              <a:tailEnd/>
            </a:ln>
          </p:spPr>
          <p:txBody>
            <a:bodyPr/>
            <a:lstStyle/>
            <a:p>
              <a:endParaRPr lang="en-US"/>
            </a:p>
          </p:txBody>
        </p:sp>
        <p:sp>
          <p:nvSpPr>
            <p:cNvPr id="20" name="Rectangle 23"/>
            <p:cNvSpPr>
              <a:spLocks noChangeArrowheads="1"/>
            </p:cNvSpPr>
            <p:nvPr/>
          </p:nvSpPr>
          <p:spPr bwMode="auto">
            <a:xfrm>
              <a:off x="1109" y="1830"/>
              <a:ext cx="95" cy="105"/>
            </a:xfrm>
            <a:prstGeom prst="rect">
              <a:avLst/>
            </a:prstGeom>
            <a:noFill/>
            <a:ln w="1588" cap="rnd">
              <a:solidFill>
                <a:srgbClr val="000000"/>
              </a:solidFill>
              <a:round/>
              <a:headEnd/>
              <a:tailEnd/>
            </a:ln>
          </p:spPr>
          <p:txBody>
            <a:bodyPr/>
            <a:lstStyle/>
            <a:p>
              <a:endParaRPr lang="en-US"/>
            </a:p>
          </p:txBody>
        </p:sp>
        <p:sp>
          <p:nvSpPr>
            <p:cNvPr id="21" name="Rectangle 24"/>
            <p:cNvSpPr>
              <a:spLocks noChangeArrowheads="1"/>
            </p:cNvSpPr>
            <p:nvPr/>
          </p:nvSpPr>
          <p:spPr bwMode="auto">
            <a:xfrm>
              <a:off x="1204" y="1830"/>
              <a:ext cx="96" cy="105"/>
            </a:xfrm>
            <a:prstGeom prst="rect">
              <a:avLst/>
            </a:prstGeom>
            <a:solidFill>
              <a:srgbClr val="E8EEF7"/>
            </a:solidFill>
            <a:ln w="9525">
              <a:noFill/>
              <a:miter lim="800000"/>
              <a:headEnd/>
              <a:tailEnd/>
            </a:ln>
          </p:spPr>
          <p:txBody>
            <a:bodyPr/>
            <a:lstStyle/>
            <a:p>
              <a:endParaRPr lang="en-US"/>
            </a:p>
          </p:txBody>
        </p:sp>
        <p:sp>
          <p:nvSpPr>
            <p:cNvPr id="22" name="Rectangle 25"/>
            <p:cNvSpPr>
              <a:spLocks noChangeArrowheads="1"/>
            </p:cNvSpPr>
            <p:nvPr/>
          </p:nvSpPr>
          <p:spPr bwMode="auto">
            <a:xfrm>
              <a:off x="1204" y="1830"/>
              <a:ext cx="96" cy="105"/>
            </a:xfrm>
            <a:prstGeom prst="rect">
              <a:avLst/>
            </a:prstGeom>
            <a:noFill/>
            <a:ln w="1588" cap="rnd">
              <a:solidFill>
                <a:srgbClr val="000000"/>
              </a:solidFill>
              <a:round/>
              <a:headEnd/>
              <a:tailEnd/>
            </a:ln>
          </p:spPr>
          <p:txBody>
            <a:bodyPr/>
            <a:lstStyle/>
            <a:p>
              <a:endParaRPr lang="en-US"/>
            </a:p>
          </p:txBody>
        </p:sp>
        <p:sp>
          <p:nvSpPr>
            <p:cNvPr id="23" name="Freeform 26"/>
            <p:cNvSpPr>
              <a:spLocks/>
            </p:cNvSpPr>
            <p:nvPr/>
          </p:nvSpPr>
          <p:spPr bwMode="auto">
            <a:xfrm>
              <a:off x="1014" y="1777"/>
              <a:ext cx="143" cy="53"/>
            </a:xfrm>
            <a:custGeom>
              <a:avLst/>
              <a:gdLst/>
              <a:ahLst/>
              <a:cxnLst>
                <a:cxn ang="0">
                  <a:pos x="0" y="53"/>
                </a:cxn>
                <a:cxn ang="0">
                  <a:pos x="95" y="53"/>
                </a:cxn>
                <a:cxn ang="0">
                  <a:pos x="143" y="0"/>
                </a:cxn>
                <a:cxn ang="0">
                  <a:pos x="47" y="0"/>
                </a:cxn>
                <a:cxn ang="0">
                  <a:pos x="0" y="53"/>
                </a:cxn>
              </a:cxnLst>
              <a:rect l="0" t="0" r="r" b="b"/>
              <a:pathLst>
                <a:path w="143" h="53">
                  <a:moveTo>
                    <a:pt x="0" y="53"/>
                  </a:moveTo>
                  <a:lnTo>
                    <a:pt x="95" y="53"/>
                  </a:lnTo>
                  <a:lnTo>
                    <a:pt x="143" y="0"/>
                  </a:lnTo>
                  <a:lnTo>
                    <a:pt x="47" y="0"/>
                  </a:lnTo>
                  <a:lnTo>
                    <a:pt x="0" y="53"/>
                  </a:lnTo>
                  <a:close/>
                </a:path>
              </a:pathLst>
            </a:custGeom>
            <a:solidFill>
              <a:srgbClr val="B0C5E3"/>
            </a:solidFill>
            <a:ln w="9525">
              <a:noFill/>
              <a:round/>
              <a:headEnd/>
              <a:tailEnd/>
            </a:ln>
          </p:spPr>
          <p:txBody>
            <a:bodyPr/>
            <a:lstStyle/>
            <a:p>
              <a:endParaRPr lang="en-US"/>
            </a:p>
          </p:txBody>
        </p:sp>
        <p:sp>
          <p:nvSpPr>
            <p:cNvPr id="24" name="Freeform 27"/>
            <p:cNvSpPr>
              <a:spLocks/>
            </p:cNvSpPr>
            <p:nvPr/>
          </p:nvSpPr>
          <p:spPr bwMode="auto">
            <a:xfrm>
              <a:off x="1014" y="1777"/>
              <a:ext cx="143" cy="53"/>
            </a:xfrm>
            <a:custGeom>
              <a:avLst/>
              <a:gdLst/>
              <a:ahLst/>
              <a:cxnLst>
                <a:cxn ang="0">
                  <a:pos x="0" y="53"/>
                </a:cxn>
                <a:cxn ang="0">
                  <a:pos x="95" y="53"/>
                </a:cxn>
                <a:cxn ang="0">
                  <a:pos x="143" y="0"/>
                </a:cxn>
                <a:cxn ang="0">
                  <a:pos x="47" y="0"/>
                </a:cxn>
                <a:cxn ang="0">
                  <a:pos x="0" y="53"/>
                </a:cxn>
              </a:cxnLst>
              <a:rect l="0" t="0" r="r" b="b"/>
              <a:pathLst>
                <a:path w="143" h="53">
                  <a:moveTo>
                    <a:pt x="0" y="53"/>
                  </a:moveTo>
                  <a:lnTo>
                    <a:pt x="95" y="53"/>
                  </a:lnTo>
                  <a:lnTo>
                    <a:pt x="143" y="0"/>
                  </a:lnTo>
                  <a:lnTo>
                    <a:pt x="47" y="0"/>
                  </a:lnTo>
                  <a:lnTo>
                    <a:pt x="0" y="53"/>
                  </a:lnTo>
                  <a:close/>
                </a:path>
              </a:pathLst>
            </a:custGeom>
            <a:noFill/>
            <a:ln w="1588" cap="rnd">
              <a:solidFill>
                <a:srgbClr val="000000"/>
              </a:solidFill>
              <a:prstDash val="solid"/>
              <a:round/>
              <a:headEnd/>
              <a:tailEnd/>
            </a:ln>
          </p:spPr>
          <p:txBody>
            <a:bodyPr/>
            <a:lstStyle/>
            <a:p>
              <a:endParaRPr lang="en-US"/>
            </a:p>
          </p:txBody>
        </p:sp>
        <p:sp>
          <p:nvSpPr>
            <p:cNvPr id="25" name="Freeform 28"/>
            <p:cNvSpPr>
              <a:spLocks/>
            </p:cNvSpPr>
            <p:nvPr/>
          </p:nvSpPr>
          <p:spPr bwMode="auto">
            <a:xfrm>
              <a:off x="1204" y="1777"/>
              <a:ext cx="143" cy="53"/>
            </a:xfrm>
            <a:custGeom>
              <a:avLst/>
              <a:gdLst/>
              <a:ahLst/>
              <a:cxnLst>
                <a:cxn ang="0">
                  <a:pos x="0" y="53"/>
                </a:cxn>
                <a:cxn ang="0">
                  <a:pos x="96" y="53"/>
                </a:cxn>
                <a:cxn ang="0">
                  <a:pos x="143" y="0"/>
                </a:cxn>
                <a:cxn ang="0">
                  <a:pos x="48" y="0"/>
                </a:cxn>
                <a:cxn ang="0">
                  <a:pos x="0" y="53"/>
                </a:cxn>
              </a:cxnLst>
              <a:rect l="0" t="0" r="r" b="b"/>
              <a:pathLst>
                <a:path w="143" h="53">
                  <a:moveTo>
                    <a:pt x="0" y="53"/>
                  </a:moveTo>
                  <a:lnTo>
                    <a:pt x="96" y="53"/>
                  </a:lnTo>
                  <a:lnTo>
                    <a:pt x="143" y="0"/>
                  </a:lnTo>
                  <a:lnTo>
                    <a:pt x="48" y="0"/>
                  </a:lnTo>
                  <a:lnTo>
                    <a:pt x="0" y="53"/>
                  </a:lnTo>
                  <a:close/>
                </a:path>
              </a:pathLst>
            </a:custGeom>
            <a:solidFill>
              <a:srgbClr val="B0C5E3"/>
            </a:solidFill>
            <a:ln w="9525">
              <a:noFill/>
              <a:round/>
              <a:headEnd/>
              <a:tailEnd/>
            </a:ln>
          </p:spPr>
          <p:txBody>
            <a:bodyPr/>
            <a:lstStyle/>
            <a:p>
              <a:endParaRPr lang="en-US"/>
            </a:p>
          </p:txBody>
        </p:sp>
        <p:sp>
          <p:nvSpPr>
            <p:cNvPr id="26" name="Freeform 29"/>
            <p:cNvSpPr>
              <a:spLocks/>
            </p:cNvSpPr>
            <p:nvPr/>
          </p:nvSpPr>
          <p:spPr bwMode="auto">
            <a:xfrm>
              <a:off x="1204" y="1777"/>
              <a:ext cx="143" cy="53"/>
            </a:xfrm>
            <a:custGeom>
              <a:avLst/>
              <a:gdLst/>
              <a:ahLst/>
              <a:cxnLst>
                <a:cxn ang="0">
                  <a:pos x="0" y="53"/>
                </a:cxn>
                <a:cxn ang="0">
                  <a:pos x="96" y="53"/>
                </a:cxn>
                <a:cxn ang="0">
                  <a:pos x="143" y="0"/>
                </a:cxn>
                <a:cxn ang="0">
                  <a:pos x="48" y="0"/>
                </a:cxn>
                <a:cxn ang="0">
                  <a:pos x="0" y="53"/>
                </a:cxn>
              </a:cxnLst>
              <a:rect l="0" t="0" r="r" b="b"/>
              <a:pathLst>
                <a:path w="143" h="53">
                  <a:moveTo>
                    <a:pt x="0" y="53"/>
                  </a:moveTo>
                  <a:lnTo>
                    <a:pt x="96" y="53"/>
                  </a:lnTo>
                  <a:lnTo>
                    <a:pt x="143" y="0"/>
                  </a:lnTo>
                  <a:lnTo>
                    <a:pt x="48" y="0"/>
                  </a:lnTo>
                  <a:lnTo>
                    <a:pt x="0" y="53"/>
                  </a:lnTo>
                  <a:close/>
                </a:path>
              </a:pathLst>
            </a:custGeom>
            <a:noFill/>
            <a:ln w="1588" cap="rnd">
              <a:solidFill>
                <a:srgbClr val="000000"/>
              </a:solidFill>
              <a:prstDash val="solid"/>
              <a:round/>
              <a:headEnd/>
              <a:tailEnd/>
            </a:ln>
          </p:spPr>
          <p:txBody>
            <a:bodyPr/>
            <a:lstStyle/>
            <a:p>
              <a:endParaRPr lang="en-US"/>
            </a:p>
          </p:txBody>
        </p:sp>
        <p:sp>
          <p:nvSpPr>
            <p:cNvPr id="27" name="Freeform 30"/>
            <p:cNvSpPr>
              <a:spLocks/>
            </p:cNvSpPr>
            <p:nvPr/>
          </p:nvSpPr>
          <p:spPr bwMode="auto">
            <a:xfrm>
              <a:off x="1300" y="1777"/>
              <a:ext cx="47" cy="158"/>
            </a:xfrm>
            <a:custGeom>
              <a:avLst/>
              <a:gdLst/>
              <a:ahLst/>
              <a:cxnLst>
                <a:cxn ang="0">
                  <a:pos x="0" y="158"/>
                </a:cxn>
                <a:cxn ang="0">
                  <a:pos x="47" y="106"/>
                </a:cxn>
                <a:cxn ang="0">
                  <a:pos x="47" y="0"/>
                </a:cxn>
                <a:cxn ang="0">
                  <a:pos x="0" y="53"/>
                </a:cxn>
                <a:cxn ang="0">
                  <a:pos x="0" y="158"/>
                </a:cxn>
              </a:cxnLst>
              <a:rect l="0" t="0" r="r" b="b"/>
              <a:pathLst>
                <a:path w="47" h="158">
                  <a:moveTo>
                    <a:pt x="0" y="158"/>
                  </a:moveTo>
                  <a:lnTo>
                    <a:pt x="47" y="106"/>
                  </a:lnTo>
                  <a:lnTo>
                    <a:pt x="47" y="0"/>
                  </a:lnTo>
                  <a:lnTo>
                    <a:pt x="0" y="53"/>
                  </a:lnTo>
                  <a:lnTo>
                    <a:pt x="0" y="158"/>
                  </a:lnTo>
                  <a:close/>
                </a:path>
              </a:pathLst>
            </a:custGeom>
            <a:solidFill>
              <a:srgbClr val="DADFC8"/>
            </a:solidFill>
            <a:ln w="9525">
              <a:noFill/>
              <a:round/>
              <a:headEnd/>
              <a:tailEnd/>
            </a:ln>
          </p:spPr>
          <p:txBody>
            <a:bodyPr/>
            <a:lstStyle/>
            <a:p>
              <a:endParaRPr lang="en-US"/>
            </a:p>
          </p:txBody>
        </p:sp>
        <p:sp>
          <p:nvSpPr>
            <p:cNvPr id="28" name="Freeform 31"/>
            <p:cNvSpPr>
              <a:spLocks/>
            </p:cNvSpPr>
            <p:nvPr/>
          </p:nvSpPr>
          <p:spPr bwMode="auto">
            <a:xfrm>
              <a:off x="1300" y="1777"/>
              <a:ext cx="47" cy="158"/>
            </a:xfrm>
            <a:custGeom>
              <a:avLst/>
              <a:gdLst/>
              <a:ahLst/>
              <a:cxnLst>
                <a:cxn ang="0">
                  <a:pos x="0" y="158"/>
                </a:cxn>
                <a:cxn ang="0">
                  <a:pos x="47" y="106"/>
                </a:cxn>
                <a:cxn ang="0">
                  <a:pos x="47" y="0"/>
                </a:cxn>
                <a:cxn ang="0">
                  <a:pos x="0" y="53"/>
                </a:cxn>
                <a:cxn ang="0">
                  <a:pos x="0" y="158"/>
                </a:cxn>
              </a:cxnLst>
              <a:rect l="0" t="0" r="r" b="b"/>
              <a:pathLst>
                <a:path w="47" h="158">
                  <a:moveTo>
                    <a:pt x="0" y="158"/>
                  </a:moveTo>
                  <a:lnTo>
                    <a:pt x="47" y="106"/>
                  </a:lnTo>
                  <a:lnTo>
                    <a:pt x="47" y="0"/>
                  </a:lnTo>
                  <a:lnTo>
                    <a:pt x="0" y="53"/>
                  </a:lnTo>
                  <a:lnTo>
                    <a:pt x="0" y="158"/>
                  </a:lnTo>
                  <a:close/>
                </a:path>
              </a:pathLst>
            </a:custGeom>
            <a:noFill/>
            <a:ln w="1588" cap="rnd">
              <a:solidFill>
                <a:srgbClr val="000000"/>
              </a:solidFill>
              <a:prstDash val="solid"/>
              <a:round/>
              <a:headEnd/>
              <a:tailEnd/>
            </a:ln>
          </p:spPr>
          <p:txBody>
            <a:bodyPr/>
            <a:lstStyle/>
            <a:p>
              <a:endParaRPr lang="en-US"/>
            </a:p>
          </p:txBody>
        </p:sp>
        <p:sp>
          <p:nvSpPr>
            <p:cNvPr id="29" name="Rectangle 32"/>
            <p:cNvSpPr>
              <a:spLocks noChangeArrowheads="1"/>
            </p:cNvSpPr>
            <p:nvPr/>
          </p:nvSpPr>
          <p:spPr bwMode="auto">
            <a:xfrm>
              <a:off x="1109" y="1724"/>
              <a:ext cx="95" cy="106"/>
            </a:xfrm>
            <a:prstGeom prst="rect">
              <a:avLst/>
            </a:prstGeom>
            <a:solidFill>
              <a:srgbClr val="E8EEF7"/>
            </a:solidFill>
            <a:ln w="9525">
              <a:noFill/>
              <a:miter lim="800000"/>
              <a:headEnd/>
              <a:tailEnd/>
            </a:ln>
          </p:spPr>
          <p:txBody>
            <a:bodyPr/>
            <a:lstStyle/>
            <a:p>
              <a:endParaRPr lang="en-US"/>
            </a:p>
          </p:txBody>
        </p:sp>
        <p:sp>
          <p:nvSpPr>
            <p:cNvPr id="30" name="Rectangle 33"/>
            <p:cNvSpPr>
              <a:spLocks noChangeArrowheads="1"/>
            </p:cNvSpPr>
            <p:nvPr/>
          </p:nvSpPr>
          <p:spPr bwMode="auto">
            <a:xfrm>
              <a:off x="1109" y="1724"/>
              <a:ext cx="95" cy="106"/>
            </a:xfrm>
            <a:prstGeom prst="rect">
              <a:avLst/>
            </a:prstGeom>
            <a:noFill/>
            <a:ln w="1588" cap="rnd">
              <a:solidFill>
                <a:srgbClr val="000000"/>
              </a:solidFill>
              <a:round/>
              <a:headEnd/>
              <a:tailEnd/>
            </a:ln>
          </p:spPr>
          <p:txBody>
            <a:bodyPr/>
            <a:lstStyle/>
            <a:p>
              <a:endParaRPr lang="en-US"/>
            </a:p>
          </p:txBody>
        </p:sp>
        <p:sp>
          <p:nvSpPr>
            <p:cNvPr id="31" name="Freeform 34"/>
            <p:cNvSpPr>
              <a:spLocks/>
            </p:cNvSpPr>
            <p:nvPr/>
          </p:nvSpPr>
          <p:spPr bwMode="auto">
            <a:xfrm>
              <a:off x="1109" y="1672"/>
              <a:ext cx="143" cy="52"/>
            </a:xfrm>
            <a:custGeom>
              <a:avLst/>
              <a:gdLst/>
              <a:ahLst/>
              <a:cxnLst>
                <a:cxn ang="0">
                  <a:pos x="0" y="52"/>
                </a:cxn>
                <a:cxn ang="0">
                  <a:pos x="95" y="52"/>
                </a:cxn>
                <a:cxn ang="0">
                  <a:pos x="143" y="0"/>
                </a:cxn>
                <a:cxn ang="0">
                  <a:pos x="48" y="0"/>
                </a:cxn>
                <a:cxn ang="0">
                  <a:pos x="0" y="52"/>
                </a:cxn>
              </a:cxnLst>
              <a:rect l="0" t="0" r="r" b="b"/>
              <a:pathLst>
                <a:path w="143" h="52">
                  <a:moveTo>
                    <a:pt x="0" y="52"/>
                  </a:moveTo>
                  <a:lnTo>
                    <a:pt x="95" y="52"/>
                  </a:lnTo>
                  <a:lnTo>
                    <a:pt x="143" y="0"/>
                  </a:lnTo>
                  <a:lnTo>
                    <a:pt x="48" y="0"/>
                  </a:lnTo>
                  <a:lnTo>
                    <a:pt x="0" y="52"/>
                  </a:lnTo>
                  <a:close/>
                </a:path>
              </a:pathLst>
            </a:custGeom>
            <a:solidFill>
              <a:srgbClr val="B0C5E3"/>
            </a:solidFill>
            <a:ln w="9525">
              <a:noFill/>
              <a:round/>
              <a:headEnd/>
              <a:tailEnd/>
            </a:ln>
          </p:spPr>
          <p:txBody>
            <a:bodyPr/>
            <a:lstStyle/>
            <a:p>
              <a:endParaRPr lang="en-US"/>
            </a:p>
          </p:txBody>
        </p:sp>
        <p:sp>
          <p:nvSpPr>
            <p:cNvPr id="32" name="Freeform 35"/>
            <p:cNvSpPr>
              <a:spLocks/>
            </p:cNvSpPr>
            <p:nvPr/>
          </p:nvSpPr>
          <p:spPr bwMode="auto">
            <a:xfrm>
              <a:off x="1109" y="1672"/>
              <a:ext cx="143" cy="52"/>
            </a:xfrm>
            <a:custGeom>
              <a:avLst/>
              <a:gdLst/>
              <a:ahLst/>
              <a:cxnLst>
                <a:cxn ang="0">
                  <a:pos x="0" y="52"/>
                </a:cxn>
                <a:cxn ang="0">
                  <a:pos x="95" y="52"/>
                </a:cxn>
                <a:cxn ang="0">
                  <a:pos x="143" y="0"/>
                </a:cxn>
                <a:cxn ang="0">
                  <a:pos x="48" y="0"/>
                </a:cxn>
                <a:cxn ang="0">
                  <a:pos x="0" y="52"/>
                </a:cxn>
              </a:cxnLst>
              <a:rect l="0" t="0" r="r" b="b"/>
              <a:pathLst>
                <a:path w="143" h="52">
                  <a:moveTo>
                    <a:pt x="0" y="52"/>
                  </a:moveTo>
                  <a:lnTo>
                    <a:pt x="95" y="52"/>
                  </a:lnTo>
                  <a:lnTo>
                    <a:pt x="143" y="0"/>
                  </a:lnTo>
                  <a:lnTo>
                    <a:pt x="48" y="0"/>
                  </a:lnTo>
                  <a:lnTo>
                    <a:pt x="0" y="52"/>
                  </a:lnTo>
                  <a:close/>
                </a:path>
              </a:pathLst>
            </a:custGeom>
            <a:noFill/>
            <a:ln w="1588" cap="rnd">
              <a:solidFill>
                <a:srgbClr val="000000"/>
              </a:solidFill>
              <a:prstDash val="solid"/>
              <a:round/>
              <a:headEnd/>
              <a:tailEnd/>
            </a:ln>
          </p:spPr>
          <p:txBody>
            <a:bodyPr/>
            <a:lstStyle/>
            <a:p>
              <a:endParaRPr lang="en-US"/>
            </a:p>
          </p:txBody>
        </p:sp>
        <p:sp>
          <p:nvSpPr>
            <p:cNvPr id="33" name="Freeform 36"/>
            <p:cNvSpPr>
              <a:spLocks/>
            </p:cNvSpPr>
            <p:nvPr/>
          </p:nvSpPr>
          <p:spPr bwMode="auto">
            <a:xfrm>
              <a:off x="1204" y="1672"/>
              <a:ext cx="48" cy="158"/>
            </a:xfrm>
            <a:custGeom>
              <a:avLst/>
              <a:gdLst/>
              <a:ahLst/>
              <a:cxnLst>
                <a:cxn ang="0">
                  <a:pos x="0" y="158"/>
                </a:cxn>
                <a:cxn ang="0">
                  <a:pos x="48" y="105"/>
                </a:cxn>
                <a:cxn ang="0">
                  <a:pos x="48" y="0"/>
                </a:cxn>
                <a:cxn ang="0">
                  <a:pos x="0" y="52"/>
                </a:cxn>
                <a:cxn ang="0">
                  <a:pos x="0" y="158"/>
                </a:cxn>
              </a:cxnLst>
              <a:rect l="0" t="0" r="r" b="b"/>
              <a:pathLst>
                <a:path w="48" h="158">
                  <a:moveTo>
                    <a:pt x="0" y="158"/>
                  </a:moveTo>
                  <a:lnTo>
                    <a:pt x="48" y="105"/>
                  </a:lnTo>
                  <a:lnTo>
                    <a:pt x="48" y="0"/>
                  </a:lnTo>
                  <a:lnTo>
                    <a:pt x="0" y="52"/>
                  </a:lnTo>
                  <a:lnTo>
                    <a:pt x="0" y="158"/>
                  </a:lnTo>
                  <a:close/>
                </a:path>
              </a:pathLst>
            </a:custGeom>
            <a:solidFill>
              <a:srgbClr val="DADFC8"/>
            </a:solidFill>
            <a:ln w="9525">
              <a:noFill/>
              <a:round/>
              <a:headEnd/>
              <a:tailEnd/>
            </a:ln>
          </p:spPr>
          <p:txBody>
            <a:bodyPr/>
            <a:lstStyle/>
            <a:p>
              <a:endParaRPr lang="en-US"/>
            </a:p>
          </p:txBody>
        </p:sp>
        <p:sp>
          <p:nvSpPr>
            <p:cNvPr id="34" name="Freeform 37"/>
            <p:cNvSpPr>
              <a:spLocks/>
            </p:cNvSpPr>
            <p:nvPr/>
          </p:nvSpPr>
          <p:spPr bwMode="auto">
            <a:xfrm>
              <a:off x="1204" y="1672"/>
              <a:ext cx="48" cy="158"/>
            </a:xfrm>
            <a:custGeom>
              <a:avLst/>
              <a:gdLst/>
              <a:ahLst/>
              <a:cxnLst>
                <a:cxn ang="0">
                  <a:pos x="0" y="158"/>
                </a:cxn>
                <a:cxn ang="0">
                  <a:pos x="48" y="105"/>
                </a:cxn>
                <a:cxn ang="0">
                  <a:pos x="48" y="0"/>
                </a:cxn>
                <a:cxn ang="0">
                  <a:pos x="0" y="52"/>
                </a:cxn>
                <a:cxn ang="0">
                  <a:pos x="0" y="158"/>
                </a:cxn>
              </a:cxnLst>
              <a:rect l="0" t="0" r="r" b="b"/>
              <a:pathLst>
                <a:path w="48" h="158">
                  <a:moveTo>
                    <a:pt x="0" y="158"/>
                  </a:moveTo>
                  <a:lnTo>
                    <a:pt x="48" y="105"/>
                  </a:lnTo>
                  <a:lnTo>
                    <a:pt x="48" y="0"/>
                  </a:lnTo>
                  <a:lnTo>
                    <a:pt x="0" y="52"/>
                  </a:lnTo>
                  <a:lnTo>
                    <a:pt x="0" y="158"/>
                  </a:lnTo>
                  <a:close/>
                </a:path>
              </a:pathLst>
            </a:custGeom>
            <a:noFill/>
            <a:ln w="1588" cap="rnd">
              <a:solidFill>
                <a:srgbClr val="000000"/>
              </a:solidFill>
              <a:prstDash val="solid"/>
              <a:round/>
              <a:headEnd/>
              <a:tailEnd/>
            </a:ln>
          </p:spPr>
          <p:txBody>
            <a:bodyPr/>
            <a:lstStyle/>
            <a:p>
              <a:endParaRPr lang="en-US"/>
            </a:p>
          </p:txBody>
        </p:sp>
        <p:sp>
          <p:nvSpPr>
            <p:cNvPr id="35" name="Freeform 38"/>
            <p:cNvSpPr>
              <a:spLocks/>
            </p:cNvSpPr>
            <p:nvPr/>
          </p:nvSpPr>
          <p:spPr bwMode="auto">
            <a:xfrm>
              <a:off x="1252" y="1724"/>
              <a:ext cx="143" cy="53"/>
            </a:xfrm>
            <a:custGeom>
              <a:avLst/>
              <a:gdLst/>
              <a:ahLst/>
              <a:cxnLst>
                <a:cxn ang="0">
                  <a:pos x="95" y="53"/>
                </a:cxn>
                <a:cxn ang="0">
                  <a:pos x="143" y="0"/>
                </a:cxn>
                <a:cxn ang="0">
                  <a:pos x="48" y="0"/>
                </a:cxn>
                <a:cxn ang="0">
                  <a:pos x="0" y="53"/>
                </a:cxn>
                <a:cxn ang="0">
                  <a:pos x="95" y="53"/>
                </a:cxn>
              </a:cxnLst>
              <a:rect l="0" t="0" r="r" b="b"/>
              <a:pathLst>
                <a:path w="143" h="53">
                  <a:moveTo>
                    <a:pt x="95" y="53"/>
                  </a:moveTo>
                  <a:lnTo>
                    <a:pt x="143" y="0"/>
                  </a:lnTo>
                  <a:lnTo>
                    <a:pt x="48" y="0"/>
                  </a:lnTo>
                  <a:lnTo>
                    <a:pt x="0" y="53"/>
                  </a:lnTo>
                  <a:lnTo>
                    <a:pt x="95" y="53"/>
                  </a:lnTo>
                  <a:close/>
                </a:path>
              </a:pathLst>
            </a:custGeom>
            <a:solidFill>
              <a:srgbClr val="B0C5E3"/>
            </a:solidFill>
            <a:ln w="9525">
              <a:noFill/>
              <a:round/>
              <a:headEnd/>
              <a:tailEnd/>
            </a:ln>
          </p:spPr>
          <p:txBody>
            <a:bodyPr/>
            <a:lstStyle/>
            <a:p>
              <a:endParaRPr lang="en-US"/>
            </a:p>
          </p:txBody>
        </p:sp>
        <p:sp>
          <p:nvSpPr>
            <p:cNvPr id="36" name="Freeform 39"/>
            <p:cNvSpPr>
              <a:spLocks/>
            </p:cNvSpPr>
            <p:nvPr/>
          </p:nvSpPr>
          <p:spPr bwMode="auto">
            <a:xfrm>
              <a:off x="1252" y="1724"/>
              <a:ext cx="143" cy="53"/>
            </a:xfrm>
            <a:custGeom>
              <a:avLst/>
              <a:gdLst/>
              <a:ahLst/>
              <a:cxnLst>
                <a:cxn ang="0">
                  <a:pos x="95" y="53"/>
                </a:cxn>
                <a:cxn ang="0">
                  <a:pos x="143" y="0"/>
                </a:cxn>
                <a:cxn ang="0">
                  <a:pos x="48" y="0"/>
                </a:cxn>
                <a:cxn ang="0">
                  <a:pos x="0" y="53"/>
                </a:cxn>
                <a:cxn ang="0">
                  <a:pos x="95" y="53"/>
                </a:cxn>
              </a:cxnLst>
              <a:rect l="0" t="0" r="r" b="b"/>
              <a:pathLst>
                <a:path w="143" h="53">
                  <a:moveTo>
                    <a:pt x="95" y="53"/>
                  </a:moveTo>
                  <a:lnTo>
                    <a:pt x="143" y="0"/>
                  </a:lnTo>
                  <a:lnTo>
                    <a:pt x="48" y="0"/>
                  </a:lnTo>
                  <a:lnTo>
                    <a:pt x="0" y="53"/>
                  </a:lnTo>
                  <a:lnTo>
                    <a:pt x="95" y="53"/>
                  </a:lnTo>
                  <a:close/>
                </a:path>
              </a:pathLst>
            </a:custGeom>
            <a:noFill/>
            <a:ln w="1588" cap="rnd">
              <a:solidFill>
                <a:srgbClr val="000000"/>
              </a:solidFill>
              <a:prstDash val="solid"/>
              <a:round/>
              <a:headEnd/>
              <a:tailEnd/>
            </a:ln>
          </p:spPr>
          <p:txBody>
            <a:bodyPr/>
            <a:lstStyle/>
            <a:p>
              <a:endParaRPr lang="en-US"/>
            </a:p>
          </p:txBody>
        </p:sp>
        <p:sp>
          <p:nvSpPr>
            <p:cNvPr id="37" name="Freeform 40"/>
            <p:cNvSpPr>
              <a:spLocks/>
            </p:cNvSpPr>
            <p:nvPr/>
          </p:nvSpPr>
          <p:spPr bwMode="auto">
            <a:xfrm>
              <a:off x="1347" y="1724"/>
              <a:ext cx="48" cy="159"/>
            </a:xfrm>
            <a:custGeom>
              <a:avLst/>
              <a:gdLst/>
              <a:ahLst/>
              <a:cxnLst>
                <a:cxn ang="0">
                  <a:pos x="0" y="159"/>
                </a:cxn>
                <a:cxn ang="0">
                  <a:pos x="48" y="106"/>
                </a:cxn>
                <a:cxn ang="0">
                  <a:pos x="48" y="0"/>
                </a:cxn>
                <a:cxn ang="0">
                  <a:pos x="0" y="53"/>
                </a:cxn>
                <a:cxn ang="0">
                  <a:pos x="0" y="159"/>
                </a:cxn>
              </a:cxnLst>
              <a:rect l="0" t="0" r="r" b="b"/>
              <a:pathLst>
                <a:path w="48" h="159">
                  <a:moveTo>
                    <a:pt x="0" y="159"/>
                  </a:moveTo>
                  <a:lnTo>
                    <a:pt x="48" y="106"/>
                  </a:lnTo>
                  <a:lnTo>
                    <a:pt x="48" y="0"/>
                  </a:lnTo>
                  <a:lnTo>
                    <a:pt x="0" y="53"/>
                  </a:lnTo>
                  <a:lnTo>
                    <a:pt x="0" y="159"/>
                  </a:lnTo>
                  <a:close/>
                </a:path>
              </a:pathLst>
            </a:custGeom>
            <a:solidFill>
              <a:srgbClr val="DADFC8"/>
            </a:solidFill>
            <a:ln w="9525">
              <a:noFill/>
              <a:round/>
              <a:headEnd/>
              <a:tailEnd/>
            </a:ln>
          </p:spPr>
          <p:txBody>
            <a:bodyPr/>
            <a:lstStyle/>
            <a:p>
              <a:endParaRPr lang="en-US"/>
            </a:p>
          </p:txBody>
        </p:sp>
        <p:sp>
          <p:nvSpPr>
            <p:cNvPr id="38" name="Freeform 41"/>
            <p:cNvSpPr>
              <a:spLocks/>
            </p:cNvSpPr>
            <p:nvPr/>
          </p:nvSpPr>
          <p:spPr bwMode="auto">
            <a:xfrm>
              <a:off x="1347" y="1724"/>
              <a:ext cx="48" cy="159"/>
            </a:xfrm>
            <a:custGeom>
              <a:avLst/>
              <a:gdLst/>
              <a:ahLst/>
              <a:cxnLst>
                <a:cxn ang="0">
                  <a:pos x="0" y="159"/>
                </a:cxn>
                <a:cxn ang="0">
                  <a:pos x="48" y="106"/>
                </a:cxn>
                <a:cxn ang="0">
                  <a:pos x="48" y="0"/>
                </a:cxn>
                <a:cxn ang="0">
                  <a:pos x="0" y="53"/>
                </a:cxn>
                <a:cxn ang="0">
                  <a:pos x="0" y="159"/>
                </a:cxn>
              </a:cxnLst>
              <a:rect l="0" t="0" r="r" b="b"/>
              <a:pathLst>
                <a:path w="48" h="159">
                  <a:moveTo>
                    <a:pt x="0" y="159"/>
                  </a:moveTo>
                  <a:lnTo>
                    <a:pt x="48" y="106"/>
                  </a:lnTo>
                  <a:lnTo>
                    <a:pt x="48" y="0"/>
                  </a:lnTo>
                  <a:lnTo>
                    <a:pt x="0" y="53"/>
                  </a:lnTo>
                  <a:lnTo>
                    <a:pt x="0" y="159"/>
                  </a:lnTo>
                  <a:close/>
                </a:path>
              </a:pathLst>
            </a:custGeom>
            <a:noFill/>
            <a:ln w="1588" cap="rnd">
              <a:solidFill>
                <a:srgbClr val="000000"/>
              </a:solidFill>
              <a:prstDash val="solid"/>
              <a:round/>
              <a:headEnd/>
              <a:tailEnd/>
            </a:ln>
          </p:spPr>
          <p:txBody>
            <a:bodyPr/>
            <a:lstStyle/>
            <a:p>
              <a:endParaRPr lang="en-US"/>
            </a:p>
          </p:txBody>
        </p:sp>
        <p:sp>
          <p:nvSpPr>
            <p:cNvPr id="39" name="Freeform 42"/>
            <p:cNvSpPr>
              <a:spLocks/>
            </p:cNvSpPr>
            <p:nvPr/>
          </p:nvSpPr>
          <p:spPr bwMode="auto">
            <a:xfrm>
              <a:off x="1252" y="1724"/>
              <a:ext cx="48" cy="53"/>
            </a:xfrm>
            <a:custGeom>
              <a:avLst/>
              <a:gdLst/>
              <a:ahLst/>
              <a:cxnLst>
                <a:cxn ang="0">
                  <a:pos x="48" y="0"/>
                </a:cxn>
                <a:cxn ang="0">
                  <a:pos x="0" y="0"/>
                </a:cxn>
                <a:cxn ang="0">
                  <a:pos x="0" y="53"/>
                </a:cxn>
                <a:cxn ang="0">
                  <a:pos x="48" y="0"/>
                </a:cxn>
              </a:cxnLst>
              <a:rect l="0" t="0" r="r" b="b"/>
              <a:pathLst>
                <a:path w="48" h="53">
                  <a:moveTo>
                    <a:pt x="48" y="0"/>
                  </a:moveTo>
                  <a:lnTo>
                    <a:pt x="0" y="0"/>
                  </a:lnTo>
                  <a:lnTo>
                    <a:pt x="0" y="53"/>
                  </a:lnTo>
                  <a:lnTo>
                    <a:pt x="48" y="0"/>
                  </a:lnTo>
                  <a:close/>
                </a:path>
              </a:pathLst>
            </a:custGeom>
            <a:solidFill>
              <a:srgbClr val="B0C5E3"/>
            </a:solidFill>
            <a:ln w="9525">
              <a:noFill/>
              <a:round/>
              <a:headEnd/>
              <a:tailEnd/>
            </a:ln>
          </p:spPr>
          <p:txBody>
            <a:bodyPr/>
            <a:lstStyle/>
            <a:p>
              <a:endParaRPr lang="en-US"/>
            </a:p>
          </p:txBody>
        </p:sp>
        <p:sp>
          <p:nvSpPr>
            <p:cNvPr id="40" name="Freeform 43"/>
            <p:cNvSpPr>
              <a:spLocks/>
            </p:cNvSpPr>
            <p:nvPr/>
          </p:nvSpPr>
          <p:spPr bwMode="auto">
            <a:xfrm>
              <a:off x="1252" y="1724"/>
              <a:ext cx="48" cy="53"/>
            </a:xfrm>
            <a:custGeom>
              <a:avLst/>
              <a:gdLst/>
              <a:ahLst/>
              <a:cxnLst>
                <a:cxn ang="0">
                  <a:pos x="48" y="0"/>
                </a:cxn>
                <a:cxn ang="0">
                  <a:pos x="0" y="0"/>
                </a:cxn>
                <a:cxn ang="0">
                  <a:pos x="0" y="53"/>
                </a:cxn>
                <a:cxn ang="0">
                  <a:pos x="48" y="0"/>
                </a:cxn>
              </a:cxnLst>
              <a:rect l="0" t="0" r="r" b="b"/>
              <a:pathLst>
                <a:path w="48" h="53">
                  <a:moveTo>
                    <a:pt x="48" y="0"/>
                  </a:moveTo>
                  <a:lnTo>
                    <a:pt x="0" y="0"/>
                  </a:lnTo>
                  <a:lnTo>
                    <a:pt x="0" y="53"/>
                  </a:lnTo>
                  <a:lnTo>
                    <a:pt x="48" y="0"/>
                  </a:lnTo>
                  <a:close/>
                </a:path>
              </a:pathLst>
            </a:custGeom>
            <a:noFill/>
            <a:ln w="1588" cap="rnd">
              <a:solidFill>
                <a:srgbClr val="000000"/>
              </a:solidFill>
              <a:prstDash val="solid"/>
              <a:round/>
              <a:headEnd/>
              <a:tailEnd/>
            </a:ln>
          </p:spPr>
          <p:txBody>
            <a:bodyPr/>
            <a:lstStyle/>
            <a:p>
              <a:endParaRPr lang="en-US"/>
            </a:p>
          </p:txBody>
        </p:sp>
        <p:sp>
          <p:nvSpPr>
            <p:cNvPr id="41" name="Freeform 44"/>
            <p:cNvSpPr>
              <a:spLocks noEditPoints="1"/>
            </p:cNvSpPr>
            <p:nvPr/>
          </p:nvSpPr>
          <p:spPr bwMode="auto">
            <a:xfrm>
              <a:off x="1164" y="1670"/>
              <a:ext cx="42" cy="46"/>
            </a:xfrm>
            <a:custGeom>
              <a:avLst/>
              <a:gdLst/>
              <a:ahLst/>
              <a:cxnLst>
                <a:cxn ang="0">
                  <a:pos x="169" y="14"/>
                </a:cxn>
                <a:cxn ang="0">
                  <a:pos x="169" y="14"/>
                </a:cxn>
                <a:cxn ang="0">
                  <a:pos x="158" y="15"/>
                </a:cxn>
                <a:cxn ang="0">
                  <a:pos x="157" y="4"/>
                </a:cxn>
                <a:cxn ang="0">
                  <a:pos x="157" y="4"/>
                </a:cxn>
                <a:cxn ang="0">
                  <a:pos x="168" y="3"/>
                </a:cxn>
                <a:cxn ang="0">
                  <a:pos x="169" y="14"/>
                </a:cxn>
                <a:cxn ang="0">
                  <a:pos x="118" y="76"/>
                </a:cxn>
                <a:cxn ang="0">
                  <a:pos x="118" y="76"/>
                </a:cxn>
                <a:cxn ang="0">
                  <a:pos x="107" y="77"/>
                </a:cxn>
                <a:cxn ang="0">
                  <a:pos x="106" y="65"/>
                </a:cxn>
                <a:cxn ang="0">
                  <a:pos x="106" y="65"/>
                </a:cxn>
                <a:cxn ang="0">
                  <a:pos x="117" y="64"/>
                </a:cxn>
                <a:cxn ang="0">
                  <a:pos x="118" y="76"/>
                </a:cxn>
                <a:cxn ang="0">
                  <a:pos x="67" y="137"/>
                </a:cxn>
                <a:cxn ang="0">
                  <a:pos x="67" y="137"/>
                </a:cxn>
                <a:cxn ang="0">
                  <a:pos x="55" y="138"/>
                </a:cxn>
                <a:cxn ang="0">
                  <a:pos x="54" y="127"/>
                </a:cxn>
                <a:cxn ang="0">
                  <a:pos x="54" y="127"/>
                </a:cxn>
                <a:cxn ang="0">
                  <a:pos x="66" y="126"/>
                </a:cxn>
                <a:cxn ang="0">
                  <a:pos x="67" y="137"/>
                </a:cxn>
                <a:cxn ang="0">
                  <a:pos x="15" y="199"/>
                </a:cxn>
                <a:cxn ang="0">
                  <a:pos x="15" y="199"/>
                </a:cxn>
                <a:cxn ang="0">
                  <a:pos x="4" y="200"/>
                </a:cxn>
                <a:cxn ang="0">
                  <a:pos x="3" y="188"/>
                </a:cxn>
                <a:cxn ang="0">
                  <a:pos x="3" y="188"/>
                </a:cxn>
                <a:cxn ang="0">
                  <a:pos x="15" y="187"/>
                </a:cxn>
                <a:cxn ang="0">
                  <a:pos x="15" y="199"/>
                </a:cxn>
              </a:cxnLst>
              <a:rect l="0" t="0" r="r" b="b"/>
              <a:pathLst>
                <a:path w="172" h="202">
                  <a:moveTo>
                    <a:pt x="169" y="14"/>
                  </a:moveTo>
                  <a:lnTo>
                    <a:pt x="169" y="14"/>
                  </a:lnTo>
                  <a:cubicBezTo>
                    <a:pt x="166" y="18"/>
                    <a:pt x="161" y="18"/>
                    <a:pt x="158" y="15"/>
                  </a:cubicBezTo>
                  <a:cubicBezTo>
                    <a:pt x="154" y="12"/>
                    <a:pt x="154" y="7"/>
                    <a:pt x="157" y="4"/>
                  </a:cubicBezTo>
                  <a:lnTo>
                    <a:pt x="157" y="4"/>
                  </a:lnTo>
                  <a:cubicBezTo>
                    <a:pt x="160" y="1"/>
                    <a:pt x="165" y="0"/>
                    <a:pt x="168" y="3"/>
                  </a:cubicBezTo>
                  <a:cubicBezTo>
                    <a:pt x="172" y="6"/>
                    <a:pt x="172" y="11"/>
                    <a:pt x="169" y="14"/>
                  </a:cubicBezTo>
                  <a:close/>
                  <a:moveTo>
                    <a:pt x="118" y="76"/>
                  </a:moveTo>
                  <a:lnTo>
                    <a:pt x="118" y="76"/>
                  </a:lnTo>
                  <a:cubicBezTo>
                    <a:pt x="115" y="79"/>
                    <a:pt x="110" y="79"/>
                    <a:pt x="107" y="77"/>
                  </a:cubicBezTo>
                  <a:cubicBezTo>
                    <a:pt x="103" y="74"/>
                    <a:pt x="103" y="69"/>
                    <a:pt x="106" y="65"/>
                  </a:cubicBezTo>
                  <a:lnTo>
                    <a:pt x="106" y="65"/>
                  </a:lnTo>
                  <a:cubicBezTo>
                    <a:pt x="109" y="62"/>
                    <a:pt x="114" y="62"/>
                    <a:pt x="117" y="64"/>
                  </a:cubicBezTo>
                  <a:cubicBezTo>
                    <a:pt x="120" y="67"/>
                    <a:pt x="121" y="72"/>
                    <a:pt x="118" y="76"/>
                  </a:cubicBezTo>
                  <a:close/>
                  <a:moveTo>
                    <a:pt x="67" y="137"/>
                  </a:moveTo>
                  <a:lnTo>
                    <a:pt x="67" y="137"/>
                  </a:lnTo>
                  <a:cubicBezTo>
                    <a:pt x="64" y="141"/>
                    <a:pt x="59" y="141"/>
                    <a:pt x="55" y="138"/>
                  </a:cubicBezTo>
                  <a:cubicBezTo>
                    <a:pt x="52" y="135"/>
                    <a:pt x="52" y="130"/>
                    <a:pt x="54" y="127"/>
                  </a:cubicBezTo>
                  <a:lnTo>
                    <a:pt x="54" y="127"/>
                  </a:lnTo>
                  <a:cubicBezTo>
                    <a:pt x="57" y="123"/>
                    <a:pt x="62" y="123"/>
                    <a:pt x="66" y="126"/>
                  </a:cubicBezTo>
                  <a:cubicBezTo>
                    <a:pt x="69" y="129"/>
                    <a:pt x="70" y="134"/>
                    <a:pt x="67" y="137"/>
                  </a:cubicBezTo>
                  <a:close/>
                  <a:moveTo>
                    <a:pt x="15" y="199"/>
                  </a:moveTo>
                  <a:lnTo>
                    <a:pt x="15" y="199"/>
                  </a:lnTo>
                  <a:cubicBezTo>
                    <a:pt x="13" y="202"/>
                    <a:pt x="8" y="202"/>
                    <a:pt x="4" y="200"/>
                  </a:cubicBezTo>
                  <a:cubicBezTo>
                    <a:pt x="1" y="197"/>
                    <a:pt x="0" y="192"/>
                    <a:pt x="3" y="188"/>
                  </a:cubicBezTo>
                  <a:lnTo>
                    <a:pt x="3" y="188"/>
                  </a:lnTo>
                  <a:cubicBezTo>
                    <a:pt x="6" y="185"/>
                    <a:pt x="11" y="184"/>
                    <a:pt x="15" y="187"/>
                  </a:cubicBezTo>
                  <a:cubicBezTo>
                    <a:pt x="18" y="190"/>
                    <a:pt x="18" y="195"/>
                    <a:pt x="15" y="199"/>
                  </a:cubicBezTo>
                  <a:close/>
                </a:path>
              </a:pathLst>
            </a:custGeom>
            <a:solidFill>
              <a:srgbClr val="000000"/>
            </a:solidFill>
            <a:ln w="6350" cap="flat">
              <a:solidFill>
                <a:srgbClr val="000000"/>
              </a:solidFill>
              <a:prstDash val="solid"/>
              <a:bevel/>
              <a:headEnd/>
              <a:tailEnd/>
            </a:ln>
          </p:spPr>
          <p:txBody>
            <a:bodyPr/>
            <a:lstStyle/>
            <a:p>
              <a:endParaRPr lang="en-US"/>
            </a:p>
          </p:txBody>
        </p:sp>
        <p:sp>
          <p:nvSpPr>
            <p:cNvPr id="42" name="Freeform 45"/>
            <p:cNvSpPr>
              <a:spLocks noEditPoints="1"/>
            </p:cNvSpPr>
            <p:nvPr/>
          </p:nvSpPr>
          <p:spPr bwMode="auto">
            <a:xfrm>
              <a:off x="1075" y="1775"/>
              <a:ext cx="36" cy="51"/>
            </a:xfrm>
            <a:custGeom>
              <a:avLst/>
              <a:gdLst/>
              <a:ahLst/>
              <a:cxnLst>
                <a:cxn ang="0">
                  <a:pos x="143" y="13"/>
                </a:cxn>
                <a:cxn ang="0">
                  <a:pos x="143" y="13"/>
                </a:cxn>
                <a:cxn ang="0">
                  <a:pos x="132" y="16"/>
                </a:cxn>
                <a:cxn ang="0">
                  <a:pos x="129" y="5"/>
                </a:cxn>
                <a:cxn ang="0">
                  <a:pos x="129" y="5"/>
                </a:cxn>
                <a:cxn ang="0">
                  <a:pos x="140" y="2"/>
                </a:cxn>
                <a:cxn ang="0">
                  <a:pos x="143" y="13"/>
                </a:cxn>
                <a:cxn ang="0">
                  <a:pos x="100" y="81"/>
                </a:cxn>
                <a:cxn ang="0">
                  <a:pos x="100" y="81"/>
                </a:cxn>
                <a:cxn ang="0">
                  <a:pos x="89" y="83"/>
                </a:cxn>
                <a:cxn ang="0">
                  <a:pos x="87" y="72"/>
                </a:cxn>
                <a:cxn ang="0">
                  <a:pos x="87" y="72"/>
                </a:cxn>
                <a:cxn ang="0">
                  <a:pos x="98" y="70"/>
                </a:cxn>
                <a:cxn ang="0">
                  <a:pos x="100" y="81"/>
                </a:cxn>
                <a:cxn ang="0">
                  <a:pos x="58" y="149"/>
                </a:cxn>
                <a:cxn ang="0">
                  <a:pos x="58" y="149"/>
                </a:cxn>
                <a:cxn ang="0">
                  <a:pos x="47" y="151"/>
                </a:cxn>
                <a:cxn ang="0">
                  <a:pos x="44" y="140"/>
                </a:cxn>
                <a:cxn ang="0">
                  <a:pos x="44" y="140"/>
                </a:cxn>
                <a:cxn ang="0">
                  <a:pos x="56" y="138"/>
                </a:cxn>
                <a:cxn ang="0">
                  <a:pos x="58" y="149"/>
                </a:cxn>
                <a:cxn ang="0">
                  <a:pos x="16" y="217"/>
                </a:cxn>
                <a:cxn ang="0">
                  <a:pos x="16" y="217"/>
                </a:cxn>
                <a:cxn ang="0">
                  <a:pos x="5" y="219"/>
                </a:cxn>
                <a:cxn ang="0">
                  <a:pos x="2" y="208"/>
                </a:cxn>
                <a:cxn ang="0">
                  <a:pos x="2" y="208"/>
                </a:cxn>
                <a:cxn ang="0">
                  <a:pos x="13" y="206"/>
                </a:cxn>
                <a:cxn ang="0">
                  <a:pos x="16" y="217"/>
                </a:cxn>
              </a:cxnLst>
              <a:rect l="0" t="0" r="r" b="b"/>
              <a:pathLst>
                <a:path w="145" h="222">
                  <a:moveTo>
                    <a:pt x="143" y="13"/>
                  </a:moveTo>
                  <a:lnTo>
                    <a:pt x="143" y="13"/>
                  </a:lnTo>
                  <a:cubicBezTo>
                    <a:pt x="140" y="17"/>
                    <a:pt x="135" y="18"/>
                    <a:pt x="132" y="16"/>
                  </a:cubicBezTo>
                  <a:cubicBezTo>
                    <a:pt x="128" y="13"/>
                    <a:pt x="127" y="8"/>
                    <a:pt x="129" y="5"/>
                  </a:cubicBezTo>
                  <a:lnTo>
                    <a:pt x="129" y="5"/>
                  </a:lnTo>
                  <a:cubicBezTo>
                    <a:pt x="132" y="1"/>
                    <a:pt x="137" y="0"/>
                    <a:pt x="140" y="2"/>
                  </a:cubicBezTo>
                  <a:cubicBezTo>
                    <a:pt x="144" y="4"/>
                    <a:pt x="145" y="9"/>
                    <a:pt x="143" y="13"/>
                  </a:cubicBezTo>
                  <a:close/>
                  <a:moveTo>
                    <a:pt x="100" y="81"/>
                  </a:moveTo>
                  <a:lnTo>
                    <a:pt x="100" y="81"/>
                  </a:lnTo>
                  <a:cubicBezTo>
                    <a:pt x="98" y="85"/>
                    <a:pt x="93" y="86"/>
                    <a:pt x="89" y="83"/>
                  </a:cubicBezTo>
                  <a:cubicBezTo>
                    <a:pt x="86" y="81"/>
                    <a:pt x="84" y="76"/>
                    <a:pt x="87" y="72"/>
                  </a:cubicBezTo>
                  <a:lnTo>
                    <a:pt x="87" y="72"/>
                  </a:lnTo>
                  <a:cubicBezTo>
                    <a:pt x="89" y="69"/>
                    <a:pt x="94" y="68"/>
                    <a:pt x="98" y="70"/>
                  </a:cubicBezTo>
                  <a:cubicBezTo>
                    <a:pt x="102" y="72"/>
                    <a:pt x="103" y="77"/>
                    <a:pt x="100" y="81"/>
                  </a:cubicBezTo>
                  <a:close/>
                  <a:moveTo>
                    <a:pt x="58" y="149"/>
                  </a:moveTo>
                  <a:lnTo>
                    <a:pt x="58" y="149"/>
                  </a:lnTo>
                  <a:cubicBezTo>
                    <a:pt x="56" y="153"/>
                    <a:pt x="51" y="154"/>
                    <a:pt x="47" y="151"/>
                  </a:cubicBezTo>
                  <a:cubicBezTo>
                    <a:pt x="43" y="149"/>
                    <a:pt x="42" y="144"/>
                    <a:pt x="44" y="140"/>
                  </a:cubicBezTo>
                  <a:lnTo>
                    <a:pt x="44" y="140"/>
                  </a:lnTo>
                  <a:cubicBezTo>
                    <a:pt x="47" y="137"/>
                    <a:pt x="52" y="135"/>
                    <a:pt x="56" y="138"/>
                  </a:cubicBezTo>
                  <a:cubicBezTo>
                    <a:pt x="59" y="140"/>
                    <a:pt x="60" y="145"/>
                    <a:pt x="58" y="149"/>
                  </a:cubicBezTo>
                  <a:close/>
                  <a:moveTo>
                    <a:pt x="16" y="217"/>
                  </a:moveTo>
                  <a:lnTo>
                    <a:pt x="16" y="217"/>
                  </a:lnTo>
                  <a:cubicBezTo>
                    <a:pt x="13" y="220"/>
                    <a:pt x="8" y="222"/>
                    <a:pt x="5" y="219"/>
                  </a:cubicBezTo>
                  <a:cubicBezTo>
                    <a:pt x="1" y="217"/>
                    <a:pt x="0" y="212"/>
                    <a:pt x="2" y="208"/>
                  </a:cubicBezTo>
                  <a:lnTo>
                    <a:pt x="2" y="208"/>
                  </a:lnTo>
                  <a:cubicBezTo>
                    <a:pt x="4" y="204"/>
                    <a:pt x="9" y="203"/>
                    <a:pt x="13" y="206"/>
                  </a:cubicBezTo>
                  <a:cubicBezTo>
                    <a:pt x="17" y="208"/>
                    <a:pt x="18" y="213"/>
                    <a:pt x="16" y="217"/>
                  </a:cubicBezTo>
                  <a:close/>
                </a:path>
              </a:pathLst>
            </a:custGeom>
            <a:solidFill>
              <a:srgbClr val="000000"/>
            </a:solidFill>
            <a:ln w="6350" cap="flat">
              <a:solidFill>
                <a:srgbClr val="000000"/>
              </a:solidFill>
              <a:prstDash val="solid"/>
              <a:bevel/>
              <a:headEnd/>
              <a:tailEnd/>
            </a:ln>
          </p:spPr>
          <p:txBody>
            <a:bodyPr/>
            <a:lstStyle/>
            <a:p>
              <a:endParaRPr lang="en-US"/>
            </a:p>
          </p:txBody>
        </p:sp>
        <p:sp>
          <p:nvSpPr>
            <p:cNvPr id="43" name="Freeform 46"/>
            <p:cNvSpPr>
              <a:spLocks noEditPoints="1"/>
            </p:cNvSpPr>
            <p:nvPr/>
          </p:nvSpPr>
          <p:spPr bwMode="auto">
            <a:xfrm>
              <a:off x="1256" y="1722"/>
              <a:ext cx="93" cy="103"/>
            </a:xfrm>
            <a:custGeom>
              <a:avLst/>
              <a:gdLst/>
              <a:ahLst/>
              <a:cxnLst>
                <a:cxn ang="0">
                  <a:pos x="374" y="15"/>
                </a:cxn>
                <a:cxn ang="0">
                  <a:pos x="374" y="15"/>
                </a:cxn>
                <a:cxn ang="0">
                  <a:pos x="363" y="16"/>
                </a:cxn>
                <a:cxn ang="0">
                  <a:pos x="362" y="4"/>
                </a:cxn>
                <a:cxn ang="0">
                  <a:pos x="362" y="4"/>
                </a:cxn>
                <a:cxn ang="0">
                  <a:pos x="373" y="3"/>
                </a:cxn>
                <a:cxn ang="0">
                  <a:pos x="374" y="15"/>
                </a:cxn>
                <a:cxn ang="0">
                  <a:pos x="323" y="76"/>
                </a:cxn>
                <a:cxn ang="0">
                  <a:pos x="323" y="76"/>
                </a:cxn>
                <a:cxn ang="0">
                  <a:pos x="312" y="77"/>
                </a:cxn>
                <a:cxn ang="0">
                  <a:pos x="311" y="66"/>
                </a:cxn>
                <a:cxn ang="0">
                  <a:pos x="311" y="66"/>
                </a:cxn>
                <a:cxn ang="0">
                  <a:pos x="322" y="65"/>
                </a:cxn>
                <a:cxn ang="0">
                  <a:pos x="323" y="76"/>
                </a:cxn>
                <a:cxn ang="0">
                  <a:pos x="272" y="138"/>
                </a:cxn>
                <a:cxn ang="0">
                  <a:pos x="272" y="138"/>
                </a:cxn>
                <a:cxn ang="0">
                  <a:pos x="260" y="139"/>
                </a:cxn>
                <a:cxn ang="0">
                  <a:pos x="259" y="127"/>
                </a:cxn>
                <a:cxn ang="0">
                  <a:pos x="259" y="127"/>
                </a:cxn>
                <a:cxn ang="0">
                  <a:pos x="271" y="126"/>
                </a:cxn>
                <a:cxn ang="0">
                  <a:pos x="272" y="138"/>
                </a:cxn>
                <a:cxn ang="0">
                  <a:pos x="220" y="199"/>
                </a:cxn>
                <a:cxn ang="0">
                  <a:pos x="220" y="199"/>
                </a:cxn>
                <a:cxn ang="0">
                  <a:pos x="209" y="200"/>
                </a:cxn>
                <a:cxn ang="0">
                  <a:pos x="208" y="189"/>
                </a:cxn>
                <a:cxn ang="0">
                  <a:pos x="208" y="189"/>
                </a:cxn>
                <a:cxn ang="0">
                  <a:pos x="220" y="188"/>
                </a:cxn>
                <a:cxn ang="0">
                  <a:pos x="220" y="199"/>
                </a:cxn>
                <a:cxn ang="0">
                  <a:pos x="169" y="260"/>
                </a:cxn>
                <a:cxn ang="0">
                  <a:pos x="169" y="260"/>
                </a:cxn>
                <a:cxn ang="0">
                  <a:pos x="158" y="261"/>
                </a:cxn>
                <a:cxn ang="0">
                  <a:pos x="157" y="250"/>
                </a:cxn>
                <a:cxn ang="0">
                  <a:pos x="157" y="250"/>
                </a:cxn>
                <a:cxn ang="0">
                  <a:pos x="168" y="249"/>
                </a:cxn>
                <a:cxn ang="0">
                  <a:pos x="169" y="260"/>
                </a:cxn>
                <a:cxn ang="0">
                  <a:pos x="118" y="322"/>
                </a:cxn>
                <a:cxn ang="0">
                  <a:pos x="118" y="322"/>
                </a:cxn>
                <a:cxn ang="0">
                  <a:pos x="107" y="323"/>
                </a:cxn>
                <a:cxn ang="0">
                  <a:pos x="106" y="312"/>
                </a:cxn>
                <a:cxn ang="0">
                  <a:pos x="106" y="312"/>
                </a:cxn>
                <a:cxn ang="0">
                  <a:pos x="117" y="311"/>
                </a:cxn>
                <a:cxn ang="0">
                  <a:pos x="118" y="322"/>
                </a:cxn>
                <a:cxn ang="0">
                  <a:pos x="67" y="383"/>
                </a:cxn>
                <a:cxn ang="0">
                  <a:pos x="67" y="383"/>
                </a:cxn>
                <a:cxn ang="0">
                  <a:pos x="56" y="384"/>
                </a:cxn>
                <a:cxn ang="0">
                  <a:pos x="55" y="373"/>
                </a:cxn>
                <a:cxn ang="0">
                  <a:pos x="55" y="373"/>
                </a:cxn>
                <a:cxn ang="0">
                  <a:pos x="66" y="372"/>
                </a:cxn>
                <a:cxn ang="0">
                  <a:pos x="67" y="383"/>
                </a:cxn>
                <a:cxn ang="0">
                  <a:pos x="16" y="445"/>
                </a:cxn>
                <a:cxn ang="0">
                  <a:pos x="16" y="445"/>
                </a:cxn>
                <a:cxn ang="0">
                  <a:pos x="4" y="446"/>
                </a:cxn>
                <a:cxn ang="0">
                  <a:pos x="3" y="435"/>
                </a:cxn>
                <a:cxn ang="0">
                  <a:pos x="3" y="435"/>
                </a:cxn>
                <a:cxn ang="0">
                  <a:pos x="15" y="434"/>
                </a:cxn>
                <a:cxn ang="0">
                  <a:pos x="16" y="445"/>
                </a:cxn>
              </a:cxnLst>
              <a:rect l="0" t="0" r="r" b="b"/>
              <a:pathLst>
                <a:path w="377" h="449">
                  <a:moveTo>
                    <a:pt x="374" y="15"/>
                  </a:moveTo>
                  <a:lnTo>
                    <a:pt x="374" y="15"/>
                  </a:lnTo>
                  <a:cubicBezTo>
                    <a:pt x="371" y="18"/>
                    <a:pt x="366" y="18"/>
                    <a:pt x="363" y="16"/>
                  </a:cubicBezTo>
                  <a:cubicBezTo>
                    <a:pt x="359" y="13"/>
                    <a:pt x="359" y="8"/>
                    <a:pt x="362" y="4"/>
                  </a:cubicBezTo>
                  <a:lnTo>
                    <a:pt x="362" y="4"/>
                  </a:lnTo>
                  <a:cubicBezTo>
                    <a:pt x="365" y="1"/>
                    <a:pt x="370" y="0"/>
                    <a:pt x="373" y="3"/>
                  </a:cubicBezTo>
                  <a:cubicBezTo>
                    <a:pt x="377" y="6"/>
                    <a:pt x="377" y="11"/>
                    <a:pt x="374" y="15"/>
                  </a:cubicBezTo>
                  <a:close/>
                  <a:moveTo>
                    <a:pt x="323" y="76"/>
                  </a:moveTo>
                  <a:lnTo>
                    <a:pt x="323" y="76"/>
                  </a:lnTo>
                  <a:cubicBezTo>
                    <a:pt x="320" y="79"/>
                    <a:pt x="315" y="80"/>
                    <a:pt x="312" y="77"/>
                  </a:cubicBezTo>
                  <a:cubicBezTo>
                    <a:pt x="308" y="74"/>
                    <a:pt x="308" y="69"/>
                    <a:pt x="311" y="66"/>
                  </a:cubicBezTo>
                  <a:lnTo>
                    <a:pt x="311" y="66"/>
                  </a:lnTo>
                  <a:cubicBezTo>
                    <a:pt x="314" y="62"/>
                    <a:pt x="319" y="62"/>
                    <a:pt x="322" y="65"/>
                  </a:cubicBezTo>
                  <a:cubicBezTo>
                    <a:pt x="325" y="68"/>
                    <a:pt x="326" y="73"/>
                    <a:pt x="323" y="76"/>
                  </a:cubicBezTo>
                  <a:close/>
                  <a:moveTo>
                    <a:pt x="272" y="138"/>
                  </a:moveTo>
                  <a:lnTo>
                    <a:pt x="272" y="138"/>
                  </a:lnTo>
                  <a:cubicBezTo>
                    <a:pt x="269" y="141"/>
                    <a:pt x="264" y="141"/>
                    <a:pt x="260" y="139"/>
                  </a:cubicBezTo>
                  <a:cubicBezTo>
                    <a:pt x="257" y="136"/>
                    <a:pt x="257" y="131"/>
                    <a:pt x="259" y="127"/>
                  </a:cubicBezTo>
                  <a:lnTo>
                    <a:pt x="259" y="127"/>
                  </a:lnTo>
                  <a:cubicBezTo>
                    <a:pt x="262" y="124"/>
                    <a:pt x="267" y="123"/>
                    <a:pt x="271" y="126"/>
                  </a:cubicBezTo>
                  <a:cubicBezTo>
                    <a:pt x="274" y="129"/>
                    <a:pt x="275" y="134"/>
                    <a:pt x="272" y="138"/>
                  </a:cubicBezTo>
                  <a:close/>
                  <a:moveTo>
                    <a:pt x="220" y="199"/>
                  </a:moveTo>
                  <a:lnTo>
                    <a:pt x="220" y="199"/>
                  </a:lnTo>
                  <a:cubicBezTo>
                    <a:pt x="218" y="202"/>
                    <a:pt x="213" y="203"/>
                    <a:pt x="209" y="200"/>
                  </a:cubicBezTo>
                  <a:cubicBezTo>
                    <a:pt x="206" y="197"/>
                    <a:pt x="205" y="192"/>
                    <a:pt x="208" y="189"/>
                  </a:cubicBezTo>
                  <a:lnTo>
                    <a:pt x="208" y="189"/>
                  </a:lnTo>
                  <a:cubicBezTo>
                    <a:pt x="211" y="185"/>
                    <a:pt x="216" y="185"/>
                    <a:pt x="220" y="188"/>
                  </a:cubicBezTo>
                  <a:cubicBezTo>
                    <a:pt x="223" y="191"/>
                    <a:pt x="223" y="196"/>
                    <a:pt x="220" y="199"/>
                  </a:cubicBezTo>
                  <a:close/>
                  <a:moveTo>
                    <a:pt x="169" y="260"/>
                  </a:moveTo>
                  <a:lnTo>
                    <a:pt x="169" y="260"/>
                  </a:lnTo>
                  <a:cubicBezTo>
                    <a:pt x="166" y="264"/>
                    <a:pt x="161" y="264"/>
                    <a:pt x="158" y="261"/>
                  </a:cubicBezTo>
                  <a:cubicBezTo>
                    <a:pt x="155" y="259"/>
                    <a:pt x="154" y="254"/>
                    <a:pt x="157" y="250"/>
                  </a:cubicBezTo>
                  <a:lnTo>
                    <a:pt x="157" y="250"/>
                  </a:lnTo>
                  <a:cubicBezTo>
                    <a:pt x="160" y="247"/>
                    <a:pt x="165" y="246"/>
                    <a:pt x="168" y="249"/>
                  </a:cubicBezTo>
                  <a:cubicBezTo>
                    <a:pt x="172" y="252"/>
                    <a:pt x="172" y="257"/>
                    <a:pt x="169" y="260"/>
                  </a:cubicBezTo>
                  <a:close/>
                  <a:moveTo>
                    <a:pt x="118" y="322"/>
                  </a:moveTo>
                  <a:lnTo>
                    <a:pt x="118" y="322"/>
                  </a:lnTo>
                  <a:cubicBezTo>
                    <a:pt x="115" y="325"/>
                    <a:pt x="110" y="326"/>
                    <a:pt x="107" y="323"/>
                  </a:cubicBezTo>
                  <a:cubicBezTo>
                    <a:pt x="103" y="320"/>
                    <a:pt x="103" y="315"/>
                    <a:pt x="106" y="312"/>
                  </a:cubicBezTo>
                  <a:lnTo>
                    <a:pt x="106" y="312"/>
                  </a:lnTo>
                  <a:cubicBezTo>
                    <a:pt x="109" y="308"/>
                    <a:pt x="114" y="308"/>
                    <a:pt x="117" y="311"/>
                  </a:cubicBezTo>
                  <a:cubicBezTo>
                    <a:pt x="120" y="313"/>
                    <a:pt x="121" y="319"/>
                    <a:pt x="118" y="322"/>
                  </a:cubicBezTo>
                  <a:close/>
                  <a:moveTo>
                    <a:pt x="67" y="383"/>
                  </a:moveTo>
                  <a:lnTo>
                    <a:pt x="67" y="383"/>
                  </a:lnTo>
                  <a:cubicBezTo>
                    <a:pt x="64" y="387"/>
                    <a:pt x="59" y="387"/>
                    <a:pt x="56" y="384"/>
                  </a:cubicBezTo>
                  <a:cubicBezTo>
                    <a:pt x="52" y="382"/>
                    <a:pt x="52" y="376"/>
                    <a:pt x="55" y="373"/>
                  </a:cubicBezTo>
                  <a:lnTo>
                    <a:pt x="55" y="373"/>
                  </a:lnTo>
                  <a:cubicBezTo>
                    <a:pt x="57" y="370"/>
                    <a:pt x="62" y="369"/>
                    <a:pt x="66" y="372"/>
                  </a:cubicBezTo>
                  <a:cubicBezTo>
                    <a:pt x="69" y="375"/>
                    <a:pt x="70" y="380"/>
                    <a:pt x="67" y="383"/>
                  </a:cubicBezTo>
                  <a:close/>
                  <a:moveTo>
                    <a:pt x="16" y="445"/>
                  </a:moveTo>
                  <a:lnTo>
                    <a:pt x="16" y="445"/>
                  </a:lnTo>
                  <a:cubicBezTo>
                    <a:pt x="13" y="448"/>
                    <a:pt x="8" y="449"/>
                    <a:pt x="4" y="446"/>
                  </a:cubicBezTo>
                  <a:cubicBezTo>
                    <a:pt x="1" y="443"/>
                    <a:pt x="0" y="438"/>
                    <a:pt x="3" y="435"/>
                  </a:cubicBezTo>
                  <a:lnTo>
                    <a:pt x="3" y="435"/>
                  </a:lnTo>
                  <a:cubicBezTo>
                    <a:pt x="6" y="431"/>
                    <a:pt x="11" y="431"/>
                    <a:pt x="15" y="434"/>
                  </a:cubicBezTo>
                  <a:cubicBezTo>
                    <a:pt x="18" y="436"/>
                    <a:pt x="18" y="441"/>
                    <a:pt x="16" y="445"/>
                  </a:cubicBezTo>
                  <a:close/>
                </a:path>
              </a:pathLst>
            </a:custGeom>
            <a:solidFill>
              <a:srgbClr val="000000"/>
            </a:solidFill>
            <a:ln w="6350" cap="flat">
              <a:solidFill>
                <a:srgbClr val="000000"/>
              </a:solidFill>
              <a:prstDash val="solid"/>
              <a:bevel/>
              <a:headEnd/>
              <a:tailEnd/>
            </a:ln>
          </p:spPr>
          <p:txBody>
            <a:bodyPr/>
            <a:lstStyle/>
            <a:p>
              <a:endParaRPr lang="en-US"/>
            </a:p>
          </p:txBody>
        </p:sp>
        <p:sp>
          <p:nvSpPr>
            <p:cNvPr id="44" name="Rectangle 47"/>
            <p:cNvSpPr>
              <a:spLocks noChangeArrowheads="1"/>
            </p:cNvSpPr>
            <p:nvPr/>
          </p:nvSpPr>
          <p:spPr bwMode="auto">
            <a:xfrm>
              <a:off x="1116" y="1954"/>
              <a:ext cx="190" cy="55"/>
            </a:xfrm>
            <a:prstGeom prst="rect">
              <a:avLst/>
            </a:prstGeom>
            <a:noFill/>
            <a:ln w="9525">
              <a:noFill/>
              <a:miter lim="800000"/>
              <a:headEnd/>
              <a:tailEnd/>
            </a:ln>
          </p:spPr>
          <p:txBody>
            <a:bodyPr wrap="none" lIns="0" tIns="0" rIns="0" bIns="0">
              <a:spAutoFit/>
            </a:bodyPr>
            <a:lstStyle/>
            <a:p>
              <a:r>
                <a:rPr lang="en-US" sz="500">
                  <a:solidFill>
                    <a:srgbClr val="000000"/>
                  </a:solidFill>
                </a:rPr>
                <a:t>BIM Data</a:t>
              </a:r>
              <a:endParaRPr lang="en-US"/>
            </a:p>
          </p:txBody>
        </p:sp>
        <p:sp>
          <p:nvSpPr>
            <p:cNvPr id="45" name="Rectangle 48"/>
            <p:cNvSpPr>
              <a:spLocks noChangeArrowheads="1"/>
            </p:cNvSpPr>
            <p:nvPr/>
          </p:nvSpPr>
          <p:spPr bwMode="auto">
            <a:xfrm>
              <a:off x="1014" y="1254"/>
              <a:ext cx="381" cy="264"/>
            </a:xfrm>
            <a:prstGeom prst="rect">
              <a:avLst/>
            </a:prstGeom>
            <a:solidFill>
              <a:srgbClr val="008000"/>
            </a:solidFill>
            <a:ln w="9525">
              <a:noFill/>
              <a:miter lim="800000"/>
              <a:headEnd/>
              <a:tailEnd/>
            </a:ln>
          </p:spPr>
          <p:txBody>
            <a:bodyPr/>
            <a:lstStyle/>
            <a:p>
              <a:endParaRPr lang="en-US"/>
            </a:p>
          </p:txBody>
        </p:sp>
        <p:sp>
          <p:nvSpPr>
            <p:cNvPr id="46" name="Rectangle 49"/>
            <p:cNvSpPr>
              <a:spLocks noChangeArrowheads="1"/>
            </p:cNvSpPr>
            <p:nvPr/>
          </p:nvSpPr>
          <p:spPr bwMode="auto">
            <a:xfrm>
              <a:off x="1014" y="1254"/>
              <a:ext cx="381" cy="264"/>
            </a:xfrm>
            <a:prstGeom prst="rect">
              <a:avLst/>
            </a:prstGeom>
            <a:noFill/>
            <a:ln w="1588" cap="rnd">
              <a:solidFill>
                <a:srgbClr val="000000"/>
              </a:solidFill>
              <a:round/>
              <a:headEnd/>
              <a:tailEnd/>
            </a:ln>
          </p:spPr>
          <p:txBody>
            <a:bodyPr/>
            <a:lstStyle/>
            <a:p>
              <a:endParaRPr lang="en-US"/>
            </a:p>
          </p:txBody>
        </p:sp>
        <p:sp>
          <p:nvSpPr>
            <p:cNvPr id="47" name="Rectangle 50"/>
            <p:cNvSpPr>
              <a:spLocks noChangeArrowheads="1"/>
            </p:cNvSpPr>
            <p:nvPr/>
          </p:nvSpPr>
          <p:spPr bwMode="auto">
            <a:xfrm>
              <a:off x="1030" y="1271"/>
              <a:ext cx="349" cy="230"/>
            </a:xfrm>
            <a:prstGeom prst="rect">
              <a:avLst/>
            </a:prstGeom>
            <a:solidFill>
              <a:srgbClr val="E8EEF7"/>
            </a:solidFill>
            <a:ln w="9525">
              <a:noFill/>
              <a:miter lim="800000"/>
              <a:headEnd/>
              <a:tailEnd/>
            </a:ln>
          </p:spPr>
          <p:txBody>
            <a:bodyPr/>
            <a:lstStyle/>
            <a:p>
              <a:endParaRPr lang="en-US"/>
            </a:p>
          </p:txBody>
        </p:sp>
        <p:sp>
          <p:nvSpPr>
            <p:cNvPr id="48" name="Rectangle 51"/>
            <p:cNvSpPr>
              <a:spLocks noChangeArrowheads="1"/>
            </p:cNvSpPr>
            <p:nvPr/>
          </p:nvSpPr>
          <p:spPr bwMode="auto">
            <a:xfrm>
              <a:off x="1030" y="1271"/>
              <a:ext cx="349" cy="230"/>
            </a:xfrm>
            <a:prstGeom prst="rect">
              <a:avLst/>
            </a:prstGeom>
            <a:noFill/>
            <a:ln w="1588" cap="rnd">
              <a:solidFill>
                <a:srgbClr val="000000"/>
              </a:solidFill>
              <a:round/>
              <a:headEnd/>
              <a:tailEnd/>
            </a:ln>
          </p:spPr>
          <p:txBody>
            <a:bodyPr/>
            <a:lstStyle/>
            <a:p>
              <a:endParaRPr lang="en-US"/>
            </a:p>
          </p:txBody>
        </p:sp>
        <p:sp>
          <p:nvSpPr>
            <p:cNvPr id="49" name="Line 52"/>
            <p:cNvSpPr>
              <a:spLocks noChangeShapeType="1"/>
            </p:cNvSpPr>
            <p:nvPr/>
          </p:nvSpPr>
          <p:spPr bwMode="auto">
            <a:xfrm>
              <a:off x="1061" y="1320"/>
              <a:ext cx="48" cy="1"/>
            </a:xfrm>
            <a:prstGeom prst="line">
              <a:avLst/>
            </a:prstGeom>
            <a:noFill/>
            <a:ln w="1588" cap="rnd">
              <a:solidFill>
                <a:srgbClr val="000000"/>
              </a:solidFill>
              <a:round/>
              <a:headEnd/>
              <a:tailEnd/>
            </a:ln>
          </p:spPr>
          <p:txBody>
            <a:bodyPr/>
            <a:lstStyle/>
            <a:p>
              <a:endParaRPr lang="en-US"/>
            </a:p>
          </p:txBody>
        </p:sp>
        <p:sp>
          <p:nvSpPr>
            <p:cNvPr id="50" name="Line 53"/>
            <p:cNvSpPr>
              <a:spLocks noChangeShapeType="1"/>
            </p:cNvSpPr>
            <p:nvPr/>
          </p:nvSpPr>
          <p:spPr bwMode="auto">
            <a:xfrm>
              <a:off x="1300" y="1320"/>
              <a:ext cx="47" cy="1"/>
            </a:xfrm>
            <a:prstGeom prst="line">
              <a:avLst/>
            </a:prstGeom>
            <a:noFill/>
            <a:ln w="1588" cap="rnd">
              <a:solidFill>
                <a:srgbClr val="000000"/>
              </a:solidFill>
              <a:round/>
              <a:headEnd/>
              <a:tailEnd/>
            </a:ln>
          </p:spPr>
          <p:txBody>
            <a:bodyPr/>
            <a:lstStyle/>
            <a:p>
              <a:endParaRPr lang="en-US"/>
            </a:p>
          </p:txBody>
        </p:sp>
        <p:sp>
          <p:nvSpPr>
            <p:cNvPr id="51" name="Freeform 54"/>
            <p:cNvSpPr>
              <a:spLocks noEditPoints="1"/>
            </p:cNvSpPr>
            <p:nvPr/>
          </p:nvSpPr>
          <p:spPr bwMode="auto">
            <a:xfrm>
              <a:off x="1077" y="1386"/>
              <a:ext cx="254" cy="33"/>
            </a:xfrm>
            <a:custGeom>
              <a:avLst/>
              <a:gdLst/>
              <a:ahLst/>
              <a:cxnLst>
                <a:cxn ang="0">
                  <a:pos x="0" y="33"/>
                </a:cxn>
                <a:cxn ang="0">
                  <a:pos x="254" y="33"/>
                </a:cxn>
                <a:cxn ang="0">
                  <a:pos x="0" y="16"/>
                </a:cxn>
                <a:cxn ang="0">
                  <a:pos x="254" y="16"/>
                </a:cxn>
                <a:cxn ang="0">
                  <a:pos x="0" y="0"/>
                </a:cxn>
                <a:cxn ang="0">
                  <a:pos x="254" y="0"/>
                </a:cxn>
              </a:cxnLst>
              <a:rect l="0" t="0" r="r" b="b"/>
              <a:pathLst>
                <a:path w="254" h="33">
                  <a:moveTo>
                    <a:pt x="0" y="33"/>
                  </a:moveTo>
                  <a:lnTo>
                    <a:pt x="254" y="33"/>
                  </a:lnTo>
                  <a:moveTo>
                    <a:pt x="0" y="16"/>
                  </a:moveTo>
                  <a:lnTo>
                    <a:pt x="254" y="16"/>
                  </a:lnTo>
                  <a:moveTo>
                    <a:pt x="0" y="0"/>
                  </a:moveTo>
                  <a:lnTo>
                    <a:pt x="254" y="0"/>
                  </a:lnTo>
                </a:path>
              </a:pathLst>
            </a:custGeom>
            <a:noFill/>
            <a:ln w="6350" cap="rnd">
              <a:solidFill>
                <a:srgbClr val="000000"/>
              </a:solidFill>
              <a:prstDash val="solid"/>
              <a:round/>
              <a:headEnd/>
              <a:tailEnd/>
            </a:ln>
          </p:spPr>
          <p:txBody>
            <a:bodyPr/>
            <a:lstStyle/>
            <a:p>
              <a:endParaRPr lang="en-US"/>
            </a:p>
          </p:txBody>
        </p:sp>
        <p:sp>
          <p:nvSpPr>
            <p:cNvPr id="52" name="Line 55"/>
            <p:cNvSpPr>
              <a:spLocks noChangeShapeType="1"/>
            </p:cNvSpPr>
            <p:nvPr/>
          </p:nvSpPr>
          <p:spPr bwMode="auto">
            <a:xfrm>
              <a:off x="1045" y="1485"/>
              <a:ext cx="88" cy="1"/>
            </a:xfrm>
            <a:prstGeom prst="line">
              <a:avLst/>
            </a:prstGeom>
            <a:noFill/>
            <a:ln w="1588" cap="rnd">
              <a:solidFill>
                <a:srgbClr val="000000"/>
              </a:solidFill>
              <a:round/>
              <a:headEnd/>
              <a:tailEnd/>
            </a:ln>
          </p:spPr>
          <p:txBody>
            <a:bodyPr/>
            <a:lstStyle/>
            <a:p>
              <a:endParaRPr lang="en-US"/>
            </a:p>
          </p:txBody>
        </p:sp>
        <p:sp>
          <p:nvSpPr>
            <p:cNvPr id="53" name="Line 56"/>
            <p:cNvSpPr>
              <a:spLocks noChangeShapeType="1"/>
            </p:cNvSpPr>
            <p:nvPr/>
          </p:nvSpPr>
          <p:spPr bwMode="auto">
            <a:xfrm>
              <a:off x="1268" y="1485"/>
              <a:ext cx="95" cy="1"/>
            </a:xfrm>
            <a:prstGeom prst="line">
              <a:avLst/>
            </a:prstGeom>
            <a:noFill/>
            <a:ln w="1588" cap="rnd">
              <a:solidFill>
                <a:srgbClr val="000000"/>
              </a:solidFill>
              <a:round/>
              <a:headEnd/>
              <a:tailEnd/>
            </a:ln>
          </p:spPr>
          <p:txBody>
            <a:bodyPr/>
            <a:lstStyle/>
            <a:p>
              <a:endParaRPr lang="en-US"/>
            </a:p>
          </p:txBody>
        </p:sp>
        <p:sp>
          <p:nvSpPr>
            <p:cNvPr id="54" name="Rectangle 57"/>
            <p:cNvSpPr>
              <a:spLocks noChangeArrowheads="1"/>
            </p:cNvSpPr>
            <p:nvPr/>
          </p:nvSpPr>
          <p:spPr bwMode="auto">
            <a:xfrm>
              <a:off x="1089" y="1335"/>
              <a:ext cx="244" cy="22"/>
            </a:xfrm>
            <a:prstGeom prst="rect">
              <a:avLst/>
            </a:prstGeom>
            <a:noFill/>
            <a:ln w="9525">
              <a:noFill/>
              <a:miter lim="800000"/>
              <a:headEnd/>
              <a:tailEnd/>
            </a:ln>
          </p:spPr>
          <p:txBody>
            <a:bodyPr wrap="none" lIns="0" tIns="0" rIns="0" bIns="0">
              <a:spAutoFit/>
            </a:bodyPr>
            <a:lstStyle/>
            <a:p>
              <a:r>
                <a:rPr lang="en-US" sz="200">
                  <a:solidFill>
                    <a:srgbClr val="000000"/>
                  </a:solidFill>
                  <a:latin typeface="Times New Roman" pitchFamily="18" charset="0"/>
                </a:rPr>
                <a:t>MICROSOFT CORPORATION</a:t>
              </a:r>
              <a:endParaRPr lang="en-US"/>
            </a:p>
          </p:txBody>
        </p:sp>
        <p:sp>
          <p:nvSpPr>
            <p:cNvPr id="55" name="Freeform 58"/>
            <p:cNvSpPr>
              <a:spLocks/>
            </p:cNvSpPr>
            <p:nvPr/>
          </p:nvSpPr>
          <p:spPr bwMode="auto">
            <a:xfrm>
              <a:off x="1163" y="1253"/>
              <a:ext cx="79" cy="53"/>
            </a:xfrm>
            <a:custGeom>
              <a:avLst/>
              <a:gdLst/>
              <a:ahLst/>
              <a:cxnLst>
                <a:cxn ang="0">
                  <a:pos x="320" y="232"/>
                </a:cxn>
                <a:cxn ang="0">
                  <a:pos x="320" y="81"/>
                </a:cxn>
                <a:cxn ang="0">
                  <a:pos x="0" y="81"/>
                </a:cxn>
                <a:cxn ang="0">
                  <a:pos x="0" y="81"/>
                </a:cxn>
                <a:cxn ang="0">
                  <a:pos x="0" y="232"/>
                </a:cxn>
                <a:cxn ang="0">
                  <a:pos x="320" y="232"/>
                </a:cxn>
              </a:cxnLst>
              <a:rect l="0" t="0" r="r" b="b"/>
              <a:pathLst>
                <a:path w="320" h="232">
                  <a:moveTo>
                    <a:pt x="320" y="232"/>
                  </a:moveTo>
                  <a:lnTo>
                    <a:pt x="320" y="81"/>
                  </a:lnTo>
                  <a:cubicBezTo>
                    <a:pt x="230" y="0"/>
                    <a:pt x="89" y="0"/>
                    <a:pt x="0" y="81"/>
                  </a:cubicBezTo>
                  <a:lnTo>
                    <a:pt x="0" y="81"/>
                  </a:lnTo>
                  <a:lnTo>
                    <a:pt x="0" y="232"/>
                  </a:lnTo>
                  <a:lnTo>
                    <a:pt x="320" y="232"/>
                  </a:lnTo>
                  <a:close/>
                </a:path>
              </a:pathLst>
            </a:custGeom>
            <a:solidFill>
              <a:srgbClr val="FFFFFF"/>
            </a:solidFill>
            <a:ln w="0">
              <a:solidFill>
                <a:srgbClr val="000000"/>
              </a:solidFill>
              <a:prstDash val="solid"/>
              <a:round/>
              <a:headEnd/>
              <a:tailEnd/>
            </a:ln>
          </p:spPr>
          <p:txBody>
            <a:bodyPr/>
            <a:lstStyle/>
            <a:p>
              <a:endParaRPr lang="en-US"/>
            </a:p>
          </p:txBody>
        </p:sp>
        <p:sp>
          <p:nvSpPr>
            <p:cNvPr id="56" name="Freeform 59"/>
            <p:cNvSpPr>
              <a:spLocks/>
            </p:cNvSpPr>
            <p:nvPr/>
          </p:nvSpPr>
          <p:spPr bwMode="auto">
            <a:xfrm>
              <a:off x="1163" y="1253"/>
              <a:ext cx="79" cy="53"/>
            </a:xfrm>
            <a:custGeom>
              <a:avLst/>
              <a:gdLst/>
              <a:ahLst/>
              <a:cxnLst>
                <a:cxn ang="0">
                  <a:pos x="320" y="232"/>
                </a:cxn>
                <a:cxn ang="0">
                  <a:pos x="320" y="81"/>
                </a:cxn>
                <a:cxn ang="0">
                  <a:pos x="0" y="81"/>
                </a:cxn>
                <a:cxn ang="0">
                  <a:pos x="0" y="81"/>
                </a:cxn>
                <a:cxn ang="0">
                  <a:pos x="0" y="232"/>
                </a:cxn>
                <a:cxn ang="0">
                  <a:pos x="320" y="232"/>
                </a:cxn>
              </a:cxnLst>
              <a:rect l="0" t="0" r="r" b="b"/>
              <a:pathLst>
                <a:path w="320" h="232">
                  <a:moveTo>
                    <a:pt x="320" y="232"/>
                  </a:moveTo>
                  <a:lnTo>
                    <a:pt x="320" y="81"/>
                  </a:lnTo>
                  <a:cubicBezTo>
                    <a:pt x="230" y="0"/>
                    <a:pt x="89" y="0"/>
                    <a:pt x="0" y="81"/>
                  </a:cubicBezTo>
                  <a:lnTo>
                    <a:pt x="0" y="81"/>
                  </a:lnTo>
                  <a:lnTo>
                    <a:pt x="0" y="232"/>
                  </a:lnTo>
                  <a:lnTo>
                    <a:pt x="320" y="232"/>
                  </a:lnTo>
                  <a:close/>
                </a:path>
              </a:pathLst>
            </a:custGeom>
            <a:noFill/>
            <a:ln w="1588" cap="rnd">
              <a:solidFill>
                <a:srgbClr val="000000"/>
              </a:solidFill>
              <a:prstDash val="solid"/>
              <a:round/>
              <a:headEnd/>
              <a:tailEnd/>
            </a:ln>
          </p:spPr>
          <p:txBody>
            <a:bodyPr/>
            <a:lstStyle/>
            <a:p>
              <a:endParaRPr lang="en-US"/>
            </a:p>
          </p:txBody>
        </p:sp>
        <p:sp>
          <p:nvSpPr>
            <p:cNvPr id="57" name="Freeform 60"/>
            <p:cNvSpPr>
              <a:spLocks/>
            </p:cNvSpPr>
            <p:nvPr/>
          </p:nvSpPr>
          <p:spPr bwMode="auto">
            <a:xfrm>
              <a:off x="1165" y="1311"/>
              <a:ext cx="29" cy="22"/>
            </a:xfrm>
            <a:custGeom>
              <a:avLst/>
              <a:gdLst/>
              <a:ahLst/>
              <a:cxnLst>
                <a:cxn ang="0">
                  <a:pos x="15" y="0"/>
                </a:cxn>
                <a:cxn ang="0">
                  <a:pos x="0" y="16"/>
                </a:cxn>
                <a:cxn ang="0">
                  <a:pos x="2" y="20"/>
                </a:cxn>
                <a:cxn ang="0">
                  <a:pos x="6" y="18"/>
                </a:cxn>
                <a:cxn ang="0">
                  <a:pos x="6" y="20"/>
                </a:cxn>
                <a:cxn ang="0">
                  <a:pos x="12" y="18"/>
                </a:cxn>
                <a:cxn ang="0">
                  <a:pos x="14" y="22"/>
                </a:cxn>
                <a:cxn ang="0">
                  <a:pos x="18" y="18"/>
                </a:cxn>
                <a:cxn ang="0">
                  <a:pos x="21" y="20"/>
                </a:cxn>
                <a:cxn ang="0">
                  <a:pos x="25" y="16"/>
                </a:cxn>
                <a:cxn ang="0">
                  <a:pos x="29" y="0"/>
                </a:cxn>
                <a:cxn ang="0">
                  <a:pos x="15" y="0"/>
                </a:cxn>
              </a:cxnLst>
              <a:rect l="0" t="0" r="r" b="b"/>
              <a:pathLst>
                <a:path w="29" h="22">
                  <a:moveTo>
                    <a:pt x="15" y="0"/>
                  </a:moveTo>
                  <a:lnTo>
                    <a:pt x="0" y="16"/>
                  </a:lnTo>
                  <a:lnTo>
                    <a:pt x="2" y="20"/>
                  </a:lnTo>
                  <a:lnTo>
                    <a:pt x="6" y="18"/>
                  </a:lnTo>
                  <a:lnTo>
                    <a:pt x="6" y="20"/>
                  </a:lnTo>
                  <a:lnTo>
                    <a:pt x="12" y="18"/>
                  </a:lnTo>
                  <a:lnTo>
                    <a:pt x="14" y="22"/>
                  </a:lnTo>
                  <a:lnTo>
                    <a:pt x="18" y="18"/>
                  </a:lnTo>
                  <a:lnTo>
                    <a:pt x="21" y="20"/>
                  </a:lnTo>
                  <a:lnTo>
                    <a:pt x="25" y="16"/>
                  </a:lnTo>
                  <a:lnTo>
                    <a:pt x="29" y="0"/>
                  </a:lnTo>
                  <a:lnTo>
                    <a:pt x="15" y="0"/>
                  </a:lnTo>
                  <a:close/>
                </a:path>
              </a:pathLst>
            </a:custGeom>
            <a:solidFill>
              <a:srgbClr val="C0C0C0"/>
            </a:solidFill>
            <a:ln w="9525">
              <a:noFill/>
              <a:round/>
              <a:headEnd/>
              <a:tailEnd/>
            </a:ln>
          </p:spPr>
          <p:txBody>
            <a:bodyPr/>
            <a:lstStyle/>
            <a:p>
              <a:endParaRPr lang="en-US"/>
            </a:p>
          </p:txBody>
        </p:sp>
        <p:sp>
          <p:nvSpPr>
            <p:cNvPr id="58" name="Freeform 61"/>
            <p:cNvSpPr>
              <a:spLocks/>
            </p:cNvSpPr>
            <p:nvPr/>
          </p:nvSpPr>
          <p:spPr bwMode="auto">
            <a:xfrm>
              <a:off x="1165" y="1311"/>
              <a:ext cx="29" cy="22"/>
            </a:xfrm>
            <a:custGeom>
              <a:avLst/>
              <a:gdLst/>
              <a:ahLst/>
              <a:cxnLst>
                <a:cxn ang="0">
                  <a:pos x="15" y="0"/>
                </a:cxn>
                <a:cxn ang="0">
                  <a:pos x="0" y="16"/>
                </a:cxn>
                <a:cxn ang="0">
                  <a:pos x="2" y="20"/>
                </a:cxn>
                <a:cxn ang="0">
                  <a:pos x="6" y="18"/>
                </a:cxn>
                <a:cxn ang="0">
                  <a:pos x="6" y="20"/>
                </a:cxn>
                <a:cxn ang="0">
                  <a:pos x="12" y="18"/>
                </a:cxn>
                <a:cxn ang="0">
                  <a:pos x="14" y="22"/>
                </a:cxn>
                <a:cxn ang="0">
                  <a:pos x="18" y="18"/>
                </a:cxn>
                <a:cxn ang="0">
                  <a:pos x="21" y="20"/>
                </a:cxn>
                <a:cxn ang="0">
                  <a:pos x="25" y="16"/>
                </a:cxn>
                <a:cxn ang="0">
                  <a:pos x="29" y="0"/>
                </a:cxn>
                <a:cxn ang="0">
                  <a:pos x="15" y="0"/>
                </a:cxn>
              </a:cxnLst>
              <a:rect l="0" t="0" r="r" b="b"/>
              <a:pathLst>
                <a:path w="29" h="22">
                  <a:moveTo>
                    <a:pt x="15" y="0"/>
                  </a:moveTo>
                  <a:lnTo>
                    <a:pt x="0" y="16"/>
                  </a:lnTo>
                  <a:lnTo>
                    <a:pt x="2" y="20"/>
                  </a:lnTo>
                  <a:lnTo>
                    <a:pt x="6" y="18"/>
                  </a:lnTo>
                  <a:lnTo>
                    <a:pt x="6" y="20"/>
                  </a:lnTo>
                  <a:lnTo>
                    <a:pt x="12" y="18"/>
                  </a:lnTo>
                  <a:lnTo>
                    <a:pt x="14" y="22"/>
                  </a:lnTo>
                  <a:lnTo>
                    <a:pt x="18" y="18"/>
                  </a:lnTo>
                  <a:lnTo>
                    <a:pt x="21" y="20"/>
                  </a:lnTo>
                  <a:lnTo>
                    <a:pt x="25" y="16"/>
                  </a:lnTo>
                  <a:lnTo>
                    <a:pt x="29" y="0"/>
                  </a:lnTo>
                  <a:lnTo>
                    <a:pt x="15" y="0"/>
                  </a:lnTo>
                  <a:close/>
                </a:path>
              </a:pathLst>
            </a:custGeom>
            <a:noFill/>
            <a:ln w="1588" cap="rnd">
              <a:solidFill>
                <a:srgbClr val="000000"/>
              </a:solidFill>
              <a:prstDash val="solid"/>
              <a:round/>
              <a:headEnd/>
              <a:tailEnd/>
            </a:ln>
          </p:spPr>
          <p:txBody>
            <a:bodyPr/>
            <a:lstStyle/>
            <a:p>
              <a:endParaRPr lang="en-US"/>
            </a:p>
          </p:txBody>
        </p:sp>
        <p:sp>
          <p:nvSpPr>
            <p:cNvPr id="59" name="Freeform 62"/>
            <p:cNvSpPr>
              <a:spLocks noEditPoints="1"/>
            </p:cNvSpPr>
            <p:nvPr/>
          </p:nvSpPr>
          <p:spPr bwMode="auto">
            <a:xfrm>
              <a:off x="1167" y="1311"/>
              <a:ext cx="24" cy="22"/>
            </a:xfrm>
            <a:custGeom>
              <a:avLst/>
              <a:gdLst/>
              <a:ahLst/>
              <a:cxnLst>
                <a:cxn ang="0">
                  <a:pos x="19" y="20"/>
                </a:cxn>
                <a:cxn ang="0">
                  <a:pos x="24" y="1"/>
                </a:cxn>
                <a:cxn ang="0">
                  <a:pos x="12" y="22"/>
                </a:cxn>
                <a:cxn ang="0">
                  <a:pos x="20" y="1"/>
                </a:cxn>
                <a:cxn ang="0">
                  <a:pos x="4" y="20"/>
                </a:cxn>
                <a:cxn ang="0">
                  <a:pos x="17" y="0"/>
                </a:cxn>
                <a:cxn ang="0">
                  <a:pos x="0" y="20"/>
                </a:cxn>
                <a:cxn ang="0">
                  <a:pos x="14" y="0"/>
                </a:cxn>
                <a:cxn ang="0">
                  <a:pos x="16" y="18"/>
                </a:cxn>
                <a:cxn ang="0">
                  <a:pos x="22" y="1"/>
                </a:cxn>
                <a:cxn ang="0">
                  <a:pos x="10" y="18"/>
                </a:cxn>
                <a:cxn ang="0">
                  <a:pos x="19" y="1"/>
                </a:cxn>
                <a:cxn ang="0">
                  <a:pos x="4" y="18"/>
                </a:cxn>
                <a:cxn ang="0">
                  <a:pos x="16" y="0"/>
                </a:cxn>
              </a:cxnLst>
              <a:rect l="0" t="0" r="r" b="b"/>
              <a:pathLst>
                <a:path w="24" h="22">
                  <a:moveTo>
                    <a:pt x="19" y="20"/>
                  </a:moveTo>
                  <a:lnTo>
                    <a:pt x="24" y="1"/>
                  </a:lnTo>
                  <a:moveTo>
                    <a:pt x="12" y="22"/>
                  </a:moveTo>
                  <a:lnTo>
                    <a:pt x="20" y="1"/>
                  </a:lnTo>
                  <a:moveTo>
                    <a:pt x="4" y="20"/>
                  </a:moveTo>
                  <a:lnTo>
                    <a:pt x="17" y="0"/>
                  </a:lnTo>
                  <a:moveTo>
                    <a:pt x="0" y="20"/>
                  </a:moveTo>
                  <a:lnTo>
                    <a:pt x="14" y="0"/>
                  </a:lnTo>
                  <a:moveTo>
                    <a:pt x="16" y="18"/>
                  </a:moveTo>
                  <a:lnTo>
                    <a:pt x="22" y="1"/>
                  </a:lnTo>
                  <a:moveTo>
                    <a:pt x="10" y="18"/>
                  </a:moveTo>
                  <a:lnTo>
                    <a:pt x="19" y="1"/>
                  </a:lnTo>
                  <a:moveTo>
                    <a:pt x="4" y="18"/>
                  </a:moveTo>
                  <a:lnTo>
                    <a:pt x="16" y="0"/>
                  </a:lnTo>
                </a:path>
              </a:pathLst>
            </a:custGeom>
            <a:noFill/>
            <a:ln w="1588" cap="rnd">
              <a:solidFill>
                <a:srgbClr val="000000"/>
              </a:solidFill>
              <a:prstDash val="solid"/>
              <a:round/>
              <a:headEnd/>
              <a:tailEnd/>
            </a:ln>
          </p:spPr>
          <p:txBody>
            <a:bodyPr/>
            <a:lstStyle/>
            <a:p>
              <a:endParaRPr lang="en-US"/>
            </a:p>
          </p:txBody>
        </p:sp>
        <p:sp>
          <p:nvSpPr>
            <p:cNvPr id="60" name="Freeform 63"/>
            <p:cNvSpPr>
              <a:spLocks/>
            </p:cNvSpPr>
            <p:nvPr/>
          </p:nvSpPr>
          <p:spPr bwMode="auto">
            <a:xfrm>
              <a:off x="1220" y="1299"/>
              <a:ext cx="18" cy="12"/>
            </a:xfrm>
            <a:custGeom>
              <a:avLst/>
              <a:gdLst/>
              <a:ahLst/>
              <a:cxnLst>
                <a:cxn ang="0">
                  <a:pos x="8" y="0"/>
                </a:cxn>
                <a:cxn ang="0">
                  <a:pos x="0" y="7"/>
                </a:cxn>
                <a:cxn ang="0">
                  <a:pos x="2" y="11"/>
                </a:cxn>
                <a:cxn ang="0">
                  <a:pos x="11" y="12"/>
                </a:cxn>
                <a:cxn ang="0">
                  <a:pos x="13" y="8"/>
                </a:cxn>
                <a:cxn ang="0">
                  <a:pos x="18" y="8"/>
                </a:cxn>
                <a:cxn ang="0">
                  <a:pos x="9" y="1"/>
                </a:cxn>
                <a:cxn ang="0">
                  <a:pos x="8" y="0"/>
                </a:cxn>
              </a:cxnLst>
              <a:rect l="0" t="0" r="r" b="b"/>
              <a:pathLst>
                <a:path w="18" h="12">
                  <a:moveTo>
                    <a:pt x="8" y="0"/>
                  </a:moveTo>
                  <a:lnTo>
                    <a:pt x="0" y="7"/>
                  </a:lnTo>
                  <a:lnTo>
                    <a:pt x="2" y="11"/>
                  </a:lnTo>
                  <a:lnTo>
                    <a:pt x="11" y="12"/>
                  </a:lnTo>
                  <a:lnTo>
                    <a:pt x="13" y="8"/>
                  </a:lnTo>
                  <a:lnTo>
                    <a:pt x="18" y="8"/>
                  </a:lnTo>
                  <a:lnTo>
                    <a:pt x="9" y="1"/>
                  </a:lnTo>
                  <a:lnTo>
                    <a:pt x="8" y="0"/>
                  </a:lnTo>
                  <a:close/>
                </a:path>
              </a:pathLst>
            </a:custGeom>
            <a:solidFill>
              <a:srgbClr val="FFFFFF"/>
            </a:solidFill>
            <a:ln w="9525">
              <a:noFill/>
              <a:round/>
              <a:headEnd/>
              <a:tailEnd/>
            </a:ln>
          </p:spPr>
          <p:txBody>
            <a:bodyPr/>
            <a:lstStyle/>
            <a:p>
              <a:endParaRPr lang="en-US"/>
            </a:p>
          </p:txBody>
        </p:sp>
        <p:sp>
          <p:nvSpPr>
            <p:cNvPr id="61" name="Freeform 64"/>
            <p:cNvSpPr>
              <a:spLocks/>
            </p:cNvSpPr>
            <p:nvPr/>
          </p:nvSpPr>
          <p:spPr bwMode="auto">
            <a:xfrm>
              <a:off x="1220" y="1299"/>
              <a:ext cx="18" cy="12"/>
            </a:xfrm>
            <a:custGeom>
              <a:avLst/>
              <a:gdLst/>
              <a:ahLst/>
              <a:cxnLst>
                <a:cxn ang="0">
                  <a:pos x="8" y="0"/>
                </a:cxn>
                <a:cxn ang="0">
                  <a:pos x="0" y="7"/>
                </a:cxn>
                <a:cxn ang="0">
                  <a:pos x="2" y="11"/>
                </a:cxn>
                <a:cxn ang="0">
                  <a:pos x="11" y="12"/>
                </a:cxn>
                <a:cxn ang="0">
                  <a:pos x="13" y="8"/>
                </a:cxn>
                <a:cxn ang="0">
                  <a:pos x="18" y="8"/>
                </a:cxn>
                <a:cxn ang="0">
                  <a:pos x="9" y="1"/>
                </a:cxn>
                <a:cxn ang="0">
                  <a:pos x="8" y="0"/>
                </a:cxn>
              </a:cxnLst>
              <a:rect l="0" t="0" r="r" b="b"/>
              <a:pathLst>
                <a:path w="18" h="12">
                  <a:moveTo>
                    <a:pt x="8" y="0"/>
                  </a:moveTo>
                  <a:lnTo>
                    <a:pt x="0" y="7"/>
                  </a:lnTo>
                  <a:lnTo>
                    <a:pt x="2" y="11"/>
                  </a:lnTo>
                  <a:lnTo>
                    <a:pt x="11" y="12"/>
                  </a:lnTo>
                  <a:lnTo>
                    <a:pt x="13" y="8"/>
                  </a:lnTo>
                  <a:lnTo>
                    <a:pt x="18" y="8"/>
                  </a:lnTo>
                  <a:lnTo>
                    <a:pt x="9" y="1"/>
                  </a:lnTo>
                  <a:lnTo>
                    <a:pt x="8" y="0"/>
                  </a:lnTo>
                  <a:close/>
                </a:path>
              </a:pathLst>
            </a:custGeom>
            <a:noFill/>
            <a:ln w="1588" cap="rnd">
              <a:solidFill>
                <a:srgbClr val="000000"/>
              </a:solidFill>
              <a:prstDash val="solid"/>
              <a:round/>
              <a:headEnd/>
              <a:tailEnd/>
            </a:ln>
          </p:spPr>
          <p:txBody>
            <a:bodyPr/>
            <a:lstStyle/>
            <a:p>
              <a:endParaRPr lang="en-US"/>
            </a:p>
          </p:txBody>
        </p:sp>
        <p:sp>
          <p:nvSpPr>
            <p:cNvPr id="62" name="Freeform 65"/>
            <p:cNvSpPr>
              <a:spLocks/>
            </p:cNvSpPr>
            <p:nvPr/>
          </p:nvSpPr>
          <p:spPr bwMode="auto">
            <a:xfrm>
              <a:off x="1194" y="1311"/>
              <a:ext cx="16" cy="14"/>
            </a:xfrm>
            <a:custGeom>
              <a:avLst/>
              <a:gdLst/>
              <a:ahLst/>
              <a:cxnLst>
                <a:cxn ang="0">
                  <a:pos x="9" y="0"/>
                </a:cxn>
                <a:cxn ang="0">
                  <a:pos x="8" y="8"/>
                </a:cxn>
                <a:cxn ang="0">
                  <a:pos x="13" y="6"/>
                </a:cxn>
                <a:cxn ang="0">
                  <a:pos x="14" y="7"/>
                </a:cxn>
                <a:cxn ang="0">
                  <a:pos x="9" y="9"/>
                </a:cxn>
                <a:cxn ang="0">
                  <a:pos x="16" y="9"/>
                </a:cxn>
                <a:cxn ang="0">
                  <a:pos x="15" y="10"/>
                </a:cxn>
                <a:cxn ang="0">
                  <a:pos x="9" y="10"/>
                </a:cxn>
                <a:cxn ang="0">
                  <a:pos x="14" y="12"/>
                </a:cxn>
                <a:cxn ang="0">
                  <a:pos x="13" y="14"/>
                </a:cxn>
                <a:cxn ang="0">
                  <a:pos x="7" y="11"/>
                </a:cxn>
                <a:cxn ang="0">
                  <a:pos x="1" y="12"/>
                </a:cxn>
                <a:cxn ang="0">
                  <a:pos x="0" y="11"/>
                </a:cxn>
                <a:cxn ang="0">
                  <a:pos x="7" y="9"/>
                </a:cxn>
                <a:cxn ang="0">
                  <a:pos x="8" y="0"/>
                </a:cxn>
                <a:cxn ang="0">
                  <a:pos x="9" y="0"/>
                </a:cxn>
              </a:cxnLst>
              <a:rect l="0" t="0" r="r" b="b"/>
              <a:pathLst>
                <a:path w="16" h="14">
                  <a:moveTo>
                    <a:pt x="9" y="0"/>
                  </a:moveTo>
                  <a:lnTo>
                    <a:pt x="8" y="8"/>
                  </a:lnTo>
                  <a:lnTo>
                    <a:pt x="13" y="6"/>
                  </a:lnTo>
                  <a:lnTo>
                    <a:pt x="14" y="7"/>
                  </a:lnTo>
                  <a:lnTo>
                    <a:pt x="9" y="9"/>
                  </a:lnTo>
                  <a:lnTo>
                    <a:pt x="16" y="9"/>
                  </a:lnTo>
                  <a:lnTo>
                    <a:pt x="15" y="10"/>
                  </a:lnTo>
                  <a:lnTo>
                    <a:pt x="9" y="10"/>
                  </a:lnTo>
                  <a:lnTo>
                    <a:pt x="14" y="12"/>
                  </a:lnTo>
                  <a:lnTo>
                    <a:pt x="13" y="14"/>
                  </a:lnTo>
                  <a:lnTo>
                    <a:pt x="7" y="11"/>
                  </a:lnTo>
                  <a:lnTo>
                    <a:pt x="1" y="12"/>
                  </a:lnTo>
                  <a:lnTo>
                    <a:pt x="0" y="11"/>
                  </a:lnTo>
                  <a:lnTo>
                    <a:pt x="7" y="9"/>
                  </a:lnTo>
                  <a:lnTo>
                    <a:pt x="8" y="0"/>
                  </a:lnTo>
                  <a:lnTo>
                    <a:pt x="9" y="0"/>
                  </a:lnTo>
                  <a:close/>
                </a:path>
              </a:pathLst>
            </a:custGeom>
            <a:solidFill>
              <a:srgbClr val="FFFFFF"/>
            </a:solidFill>
            <a:ln w="9525">
              <a:noFill/>
              <a:round/>
              <a:headEnd/>
              <a:tailEnd/>
            </a:ln>
          </p:spPr>
          <p:txBody>
            <a:bodyPr/>
            <a:lstStyle/>
            <a:p>
              <a:endParaRPr lang="en-US"/>
            </a:p>
          </p:txBody>
        </p:sp>
        <p:sp>
          <p:nvSpPr>
            <p:cNvPr id="63" name="Freeform 66"/>
            <p:cNvSpPr>
              <a:spLocks/>
            </p:cNvSpPr>
            <p:nvPr/>
          </p:nvSpPr>
          <p:spPr bwMode="auto">
            <a:xfrm>
              <a:off x="1194" y="1311"/>
              <a:ext cx="16" cy="14"/>
            </a:xfrm>
            <a:custGeom>
              <a:avLst/>
              <a:gdLst/>
              <a:ahLst/>
              <a:cxnLst>
                <a:cxn ang="0">
                  <a:pos x="9" y="0"/>
                </a:cxn>
                <a:cxn ang="0">
                  <a:pos x="8" y="8"/>
                </a:cxn>
                <a:cxn ang="0">
                  <a:pos x="13" y="6"/>
                </a:cxn>
                <a:cxn ang="0">
                  <a:pos x="14" y="7"/>
                </a:cxn>
                <a:cxn ang="0">
                  <a:pos x="9" y="9"/>
                </a:cxn>
                <a:cxn ang="0">
                  <a:pos x="16" y="9"/>
                </a:cxn>
                <a:cxn ang="0">
                  <a:pos x="15" y="10"/>
                </a:cxn>
                <a:cxn ang="0">
                  <a:pos x="9" y="10"/>
                </a:cxn>
                <a:cxn ang="0">
                  <a:pos x="14" y="12"/>
                </a:cxn>
                <a:cxn ang="0">
                  <a:pos x="13" y="14"/>
                </a:cxn>
                <a:cxn ang="0">
                  <a:pos x="7" y="11"/>
                </a:cxn>
                <a:cxn ang="0">
                  <a:pos x="1" y="12"/>
                </a:cxn>
                <a:cxn ang="0">
                  <a:pos x="0" y="11"/>
                </a:cxn>
                <a:cxn ang="0">
                  <a:pos x="7" y="9"/>
                </a:cxn>
                <a:cxn ang="0">
                  <a:pos x="8" y="0"/>
                </a:cxn>
                <a:cxn ang="0">
                  <a:pos x="9" y="0"/>
                </a:cxn>
              </a:cxnLst>
              <a:rect l="0" t="0" r="r" b="b"/>
              <a:pathLst>
                <a:path w="16" h="14">
                  <a:moveTo>
                    <a:pt x="9" y="0"/>
                  </a:moveTo>
                  <a:lnTo>
                    <a:pt x="8" y="8"/>
                  </a:lnTo>
                  <a:lnTo>
                    <a:pt x="13" y="6"/>
                  </a:lnTo>
                  <a:lnTo>
                    <a:pt x="14" y="7"/>
                  </a:lnTo>
                  <a:lnTo>
                    <a:pt x="9" y="9"/>
                  </a:lnTo>
                  <a:lnTo>
                    <a:pt x="16" y="9"/>
                  </a:lnTo>
                  <a:lnTo>
                    <a:pt x="15" y="10"/>
                  </a:lnTo>
                  <a:lnTo>
                    <a:pt x="9" y="10"/>
                  </a:lnTo>
                  <a:lnTo>
                    <a:pt x="14" y="12"/>
                  </a:lnTo>
                  <a:lnTo>
                    <a:pt x="13" y="14"/>
                  </a:lnTo>
                  <a:lnTo>
                    <a:pt x="7" y="11"/>
                  </a:lnTo>
                  <a:lnTo>
                    <a:pt x="1" y="12"/>
                  </a:lnTo>
                  <a:lnTo>
                    <a:pt x="0" y="11"/>
                  </a:lnTo>
                  <a:lnTo>
                    <a:pt x="7" y="9"/>
                  </a:lnTo>
                  <a:lnTo>
                    <a:pt x="8" y="0"/>
                  </a:lnTo>
                  <a:lnTo>
                    <a:pt x="9" y="0"/>
                  </a:lnTo>
                  <a:close/>
                </a:path>
              </a:pathLst>
            </a:custGeom>
            <a:noFill/>
            <a:ln w="1588" cap="rnd">
              <a:solidFill>
                <a:srgbClr val="000000"/>
              </a:solidFill>
              <a:prstDash val="solid"/>
              <a:round/>
              <a:headEnd/>
              <a:tailEnd/>
            </a:ln>
          </p:spPr>
          <p:txBody>
            <a:bodyPr/>
            <a:lstStyle/>
            <a:p>
              <a:endParaRPr lang="en-US"/>
            </a:p>
          </p:txBody>
        </p:sp>
        <p:sp>
          <p:nvSpPr>
            <p:cNvPr id="64" name="Freeform 67"/>
            <p:cNvSpPr>
              <a:spLocks/>
            </p:cNvSpPr>
            <p:nvPr/>
          </p:nvSpPr>
          <p:spPr bwMode="auto">
            <a:xfrm>
              <a:off x="1189" y="1311"/>
              <a:ext cx="15" cy="14"/>
            </a:xfrm>
            <a:custGeom>
              <a:avLst/>
              <a:gdLst/>
              <a:ahLst/>
              <a:cxnLst>
                <a:cxn ang="0">
                  <a:pos x="9" y="0"/>
                </a:cxn>
                <a:cxn ang="0">
                  <a:pos x="8" y="8"/>
                </a:cxn>
                <a:cxn ang="0">
                  <a:pos x="13" y="6"/>
                </a:cxn>
                <a:cxn ang="0">
                  <a:pos x="14" y="7"/>
                </a:cxn>
                <a:cxn ang="0">
                  <a:pos x="9" y="9"/>
                </a:cxn>
                <a:cxn ang="0">
                  <a:pos x="15" y="9"/>
                </a:cxn>
                <a:cxn ang="0">
                  <a:pos x="15" y="10"/>
                </a:cxn>
                <a:cxn ang="0">
                  <a:pos x="9" y="10"/>
                </a:cxn>
                <a:cxn ang="0">
                  <a:pos x="14" y="12"/>
                </a:cxn>
                <a:cxn ang="0">
                  <a:pos x="13" y="14"/>
                </a:cxn>
                <a:cxn ang="0">
                  <a:pos x="6" y="11"/>
                </a:cxn>
                <a:cxn ang="0">
                  <a:pos x="1" y="12"/>
                </a:cxn>
                <a:cxn ang="0">
                  <a:pos x="0" y="11"/>
                </a:cxn>
                <a:cxn ang="0">
                  <a:pos x="6" y="9"/>
                </a:cxn>
                <a:cxn ang="0">
                  <a:pos x="8" y="0"/>
                </a:cxn>
                <a:cxn ang="0">
                  <a:pos x="9" y="0"/>
                </a:cxn>
              </a:cxnLst>
              <a:rect l="0" t="0" r="r" b="b"/>
              <a:pathLst>
                <a:path w="15" h="14">
                  <a:moveTo>
                    <a:pt x="9" y="0"/>
                  </a:moveTo>
                  <a:lnTo>
                    <a:pt x="8" y="8"/>
                  </a:lnTo>
                  <a:lnTo>
                    <a:pt x="13" y="6"/>
                  </a:lnTo>
                  <a:lnTo>
                    <a:pt x="14" y="7"/>
                  </a:lnTo>
                  <a:lnTo>
                    <a:pt x="9" y="9"/>
                  </a:lnTo>
                  <a:lnTo>
                    <a:pt x="15" y="9"/>
                  </a:lnTo>
                  <a:lnTo>
                    <a:pt x="15" y="10"/>
                  </a:lnTo>
                  <a:lnTo>
                    <a:pt x="9" y="10"/>
                  </a:lnTo>
                  <a:lnTo>
                    <a:pt x="14" y="12"/>
                  </a:lnTo>
                  <a:lnTo>
                    <a:pt x="13" y="14"/>
                  </a:lnTo>
                  <a:lnTo>
                    <a:pt x="6" y="11"/>
                  </a:lnTo>
                  <a:lnTo>
                    <a:pt x="1" y="12"/>
                  </a:lnTo>
                  <a:lnTo>
                    <a:pt x="0" y="11"/>
                  </a:lnTo>
                  <a:lnTo>
                    <a:pt x="6" y="9"/>
                  </a:lnTo>
                  <a:lnTo>
                    <a:pt x="8" y="0"/>
                  </a:lnTo>
                  <a:lnTo>
                    <a:pt x="9" y="0"/>
                  </a:lnTo>
                  <a:close/>
                </a:path>
              </a:pathLst>
            </a:custGeom>
            <a:solidFill>
              <a:srgbClr val="FFFFFF"/>
            </a:solidFill>
            <a:ln w="9525">
              <a:noFill/>
              <a:round/>
              <a:headEnd/>
              <a:tailEnd/>
            </a:ln>
          </p:spPr>
          <p:txBody>
            <a:bodyPr/>
            <a:lstStyle/>
            <a:p>
              <a:endParaRPr lang="en-US"/>
            </a:p>
          </p:txBody>
        </p:sp>
        <p:sp>
          <p:nvSpPr>
            <p:cNvPr id="65" name="Freeform 68"/>
            <p:cNvSpPr>
              <a:spLocks/>
            </p:cNvSpPr>
            <p:nvPr/>
          </p:nvSpPr>
          <p:spPr bwMode="auto">
            <a:xfrm>
              <a:off x="1189" y="1311"/>
              <a:ext cx="15" cy="14"/>
            </a:xfrm>
            <a:custGeom>
              <a:avLst/>
              <a:gdLst/>
              <a:ahLst/>
              <a:cxnLst>
                <a:cxn ang="0">
                  <a:pos x="9" y="0"/>
                </a:cxn>
                <a:cxn ang="0">
                  <a:pos x="8" y="8"/>
                </a:cxn>
                <a:cxn ang="0">
                  <a:pos x="13" y="6"/>
                </a:cxn>
                <a:cxn ang="0">
                  <a:pos x="14" y="7"/>
                </a:cxn>
                <a:cxn ang="0">
                  <a:pos x="9" y="9"/>
                </a:cxn>
                <a:cxn ang="0">
                  <a:pos x="15" y="9"/>
                </a:cxn>
                <a:cxn ang="0">
                  <a:pos x="15" y="10"/>
                </a:cxn>
                <a:cxn ang="0">
                  <a:pos x="9" y="10"/>
                </a:cxn>
                <a:cxn ang="0">
                  <a:pos x="14" y="12"/>
                </a:cxn>
                <a:cxn ang="0">
                  <a:pos x="13" y="14"/>
                </a:cxn>
                <a:cxn ang="0">
                  <a:pos x="6" y="11"/>
                </a:cxn>
                <a:cxn ang="0">
                  <a:pos x="1" y="12"/>
                </a:cxn>
                <a:cxn ang="0">
                  <a:pos x="0" y="11"/>
                </a:cxn>
                <a:cxn ang="0">
                  <a:pos x="6" y="9"/>
                </a:cxn>
                <a:cxn ang="0">
                  <a:pos x="8" y="0"/>
                </a:cxn>
                <a:cxn ang="0">
                  <a:pos x="9" y="0"/>
                </a:cxn>
              </a:cxnLst>
              <a:rect l="0" t="0" r="r" b="b"/>
              <a:pathLst>
                <a:path w="15" h="14">
                  <a:moveTo>
                    <a:pt x="9" y="0"/>
                  </a:moveTo>
                  <a:lnTo>
                    <a:pt x="8" y="8"/>
                  </a:lnTo>
                  <a:lnTo>
                    <a:pt x="13" y="6"/>
                  </a:lnTo>
                  <a:lnTo>
                    <a:pt x="14" y="7"/>
                  </a:lnTo>
                  <a:lnTo>
                    <a:pt x="9" y="9"/>
                  </a:lnTo>
                  <a:lnTo>
                    <a:pt x="15" y="9"/>
                  </a:lnTo>
                  <a:lnTo>
                    <a:pt x="15" y="10"/>
                  </a:lnTo>
                  <a:lnTo>
                    <a:pt x="9" y="10"/>
                  </a:lnTo>
                  <a:lnTo>
                    <a:pt x="14" y="12"/>
                  </a:lnTo>
                  <a:lnTo>
                    <a:pt x="13" y="14"/>
                  </a:lnTo>
                  <a:lnTo>
                    <a:pt x="6" y="11"/>
                  </a:lnTo>
                  <a:lnTo>
                    <a:pt x="1" y="12"/>
                  </a:lnTo>
                  <a:lnTo>
                    <a:pt x="0" y="11"/>
                  </a:lnTo>
                  <a:lnTo>
                    <a:pt x="6" y="9"/>
                  </a:lnTo>
                  <a:lnTo>
                    <a:pt x="8" y="0"/>
                  </a:lnTo>
                  <a:lnTo>
                    <a:pt x="9" y="0"/>
                  </a:lnTo>
                  <a:close/>
                </a:path>
              </a:pathLst>
            </a:custGeom>
            <a:noFill/>
            <a:ln w="1588" cap="rnd">
              <a:solidFill>
                <a:srgbClr val="000000"/>
              </a:solidFill>
              <a:prstDash val="solid"/>
              <a:round/>
              <a:headEnd/>
              <a:tailEnd/>
            </a:ln>
          </p:spPr>
          <p:txBody>
            <a:bodyPr/>
            <a:lstStyle/>
            <a:p>
              <a:endParaRPr lang="en-US"/>
            </a:p>
          </p:txBody>
        </p:sp>
        <p:sp>
          <p:nvSpPr>
            <p:cNvPr id="66" name="Freeform 69"/>
            <p:cNvSpPr>
              <a:spLocks/>
            </p:cNvSpPr>
            <p:nvPr/>
          </p:nvSpPr>
          <p:spPr bwMode="auto">
            <a:xfrm>
              <a:off x="1202" y="1279"/>
              <a:ext cx="40" cy="20"/>
            </a:xfrm>
            <a:custGeom>
              <a:avLst/>
              <a:gdLst/>
              <a:ahLst/>
              <a:cxnLst>
                <a:cxn ang="0">
                  <a:pos x="0" y="16"/>
                </a:cxn>
                <a:cxn ang="0">
                  <a:pos x="13" y="2"/>
                </a:cxn>
                <a:cxn ang="0">
                  <a:pos x="39" y="0"/>
                </a:cxn>
                <a:cxn ang="0">
                  <a:pos x="40" y="2"/>
                </a:cxn>
                <a:cxn ang="0">
                  <a:pos x="29" y="8"/>
                </a:cxn>
                <a:cxn ang="0">
                  <a:pos x="13" y="20"/>
                </a:cxn>
                <a:cxn ang="0">
                  <a:pos x="0" y="16"/>
                </a:cxn>
              </a:cxnLst>
              <a:rect l="0" t="0" r="r" b="b"/>
              <a:pathLst>
                <a:path w="40" h="20">
                  <a:moveTo>
                    <a:pt x="0" y="16"/>
                  </a:moveTo>
                  <a:lnTo>
                    <a:pt x="13" y="2"/>
                  </a:lnTo>
                  <a:lnTo>
                    <a:pt x="39" y="0"/>
                  </a:lnTo>
                  <a:lnTo>
                    <a:pt x="40" y="2"/>
                  </a:lnTo>
                  <a:lnTo>
                    <a:pt x="29" y="8"/>
                  </a:lnTo>
                  <a:lnTo>
                    <a:pt x="13" y="20"/>
                  </a:lnTo>
                  <a:lnTo>
                    <a:pt x="0" y="16"/>
                  </a:lnTo>
                  <a:close/>
                </a:path>
              </a:pathLst>
            </a:custGeom>
            <a:solidFill>
              <a:srgbClr val="808080"/>
            </a:solidFill>
            <a:ln w="9525">
              <a:noFill/>
              <a:round/>
              <a:headEnd/>
              <a:tailEnd/>
            </a:ln>
          </p:spPr>
          <p:txBody>
            <a:bodyPr/>
            <a:lstStyle/>
            <a:p>
              <a:endParaRPr lang="en-US"/>
            </a:p>
          </p:txBody>
        </p:sp>
        <p:sp>
          <p:nvSpPr>
            <p:cNvPr id="67" name="Freeform 70"/>
            <p:cNvSpPr>
              <a:spLocks/>
            </p:cNvSpPr>
            <p:nvPr/>
          </p:nvSpPr>
          <p:spPr bwMode="auto">
            <a:xfrm>
              <a:off x="1202" y="1279"/>
              <a:ext cx="40" cy="20"/>
            </a:xfrm>
            <a:custGeom>
              <a:avLst/>
              <a:gdLst/>
              <a:ahLst/>
              <a:cxnLst>
                <a:cxn ang="0">
                  <a:pos x="0" y="16"/>
                </a:cxn>
                <a:cxn ang="0">
                  <a:pos x="13" y="2"/>
                </a:cxn>
                <a:cxn ang="0">
                  <a:pos x="39" y="0"/>
                </a:cxn>
                <a:cxn ang="0">
                  <a:pos x="40" y="2"/>
                </a:cxn>
                <a:cxn ang="0">
                  <a:pos x="29" y="8"/>
                </a:cxn>
                <a:cxn ang="0">
                  <a:pos x="13" y="20"/>
                </a:cxn>
                <a:cxn ang="0">
                  <a:pos x="0" y="16"/>
                </a:cxn>
              </a:cxnLst>
              <a:rect l="0" t="0" r="r" b="b"/>
              <a:pathLst>
                <a:path w="40" h="20">
                  <a:moveTo>
                    <a:pt x="0" y="16"/>
                  </a:moveTo>
                  <a:lnTo>
                    <a:pt x="13" y="2"/>
                  </a:lnTo>
                  <a:lnTo>
                    <a:pt x="39" y="0"/>
                  </a:lnTo>
                  <a:lnTo>
                    <a:pt x="40" y="2"/>
                  </a:lnTo>
                  <a:lnTo>
                    <a:pt x="29" y="8"/>
                  </a:lnTo>
                  <a:lnTo>
                    <a:pt x="13" y="20"/>
                  </a:lnTo>
                  <a:lnTo>
                    <a:pt x="0" y="16"/>
                  </a:lnTo>
                  <a:close/>
                </a:path>
              </a:pathLst>
            </a:custGeom>
            <a:noFill/>
            <a:ln w="1588" cap="rnd">
              <a:solidFill>
                <a:srgbClr val="000000"/>
              </a:solidFill>
              <a:prstDash val="solid"/>
              <a:round/>
              <a:headEnd/>
              <a:tailEnd/>
            </a:ln>
          </p:spPr>
          <p:txBody>
            <a:bodyPr/>
            <a:lstStyle/>
            <a:p>
              <a:endParaRPr lang="en-US"/>
            </a:p>
          </p:txBody>
        </p:sp>
        <p:sp>
          <p:nvSpPr>
            <p:cNvPr id="68" name="Freeform 71"/>
            <p:cNvSpPr>
              <a:spLocks noEditPoints="1"/>
            </p:cNvSpPr>
            <p:nvPr/>
          </p:nvSpPr>
          <p:spPr bwMode="auto">
            <a:xfrm>
              <a:off x="1231" y="1305"/>
              <a:ext cx="3" cy="2"/>
            </a:xfrm>
            <a:custGeom>
              <a:avLst/>
              <a:gdLst/>
              <a:ahLst/>
              <a:cxnLst>
                <a:cxn ang="0">
                  <a:pos x="0" y="0"/>
                </a:cxn>
                <a:cxn ang="0">
                  <a:pos x="12" y="3"/>
                </a:cxn>
                <a:cxn ang="0">
                  <a:pos x="1" y="1"/>
                </a:cxn>
                <a:cxn ang="0">
                  <a:pos x="4" y="7"/>
                </a:cxn>
                <a:cxn ang="0">
                  <a:pos x="9" y="4"/>
                </a:cxn>
                <a:cxn ang="0">
                  <a:pos x="9" y="3"/>
                </a:cxn>
              </a:cxnLst>
              <a:rect l="0" t="0" r="r" b="b"/>
              <a:pathLst>
                <a:path w="12" h="8">
                  <a:moveTo>
                    <a:pt x="0" y="0"/>
                  </a:moveTo>
                  <a:cubicBezTo>
                    <a:pt x="3" y="3"/>
                    <a:pt x="8" y="4"/>
                    <a:pt x="12" y="3"/>
                  </a:cubicBezTo>
                  <a:moveTo>
                    <a:pt x="1" y="1"/>
                  </a:moveTo>
                  <a:cubicBezTo>
                    <a:pt x="1" y="4"/>
                    <a:pt x="2" y="7"/>
                    <a:pt x="4" y="7"/>
                  </a:cubicBezTo>
                  <a:cubicBezTo>
                    <a:pt x="6" y="8"/>
                    <a:pt x="8" y="6"/>
                    <a:pt x="9" y="4"/>
                  </a:cubicBezTo>
                  <a:cubicBezTo>
                    <a:pt x="9" y="4"/>
                    <a:pt x="9" y="3"/>
                    <a:pt x="9" y="3"/>
                  </a:cubicBezTo>
                </a:path>
              </a:pathLst>
            </a:custGeom>
            <a:noFill/>
            <a:ln w="1588" cap="rnd">
              <a:solidFill>
                <a:srgbClr val="000000"/>
              </a:solidFill>
              <a:prstDash val="solid"/>
              <a:round/>
              <a:headEnd/>
              <a:tailEnd/>
            </a:ln>
          </p:spPr>
          <p:txBody>
            <a:bodyPr/>
            <a:lstStyle/>
            <a:p>
              <a:endParaRPr lang="en-US"/>
            </a:p>
          </p:txBody>
        </p:sp>
        <p:sp>
          <p:nvSpPr>
            <p:cNvPr id="69" name="Freeform 72"/>
            <p:cNvSpPr>
              <a:spLocks/>
            </p:cNvSpPr>
            <p:nvPr/>
          </p:nvSpPr>
          <p:spPr bwMode="auto">
            <a:xfrm>
              <a:off x="1232" y="1305"/>
              <a:ext cx="1" cy="1"/>
            </a:xfrm>
            <a:custGeom>
              <a:avLst/>
              <a:gdLst/>
              <a:ahLst/>
              <a:cxnLst>
                <a:cxn ang="0">
                  <a:pos x="6" y="2"/>
                </a:cxn>
                <a:cxn ang="0">
                  <a:pos x="1" y="0"/>
                </a:cxn>
                <a:cxn ang="0">
                  <a:pos x="2" y="4"/>
                </a:cxn>
                <a:cxn ang="0">
                  <a:pos x="5" y="3"/>
                </a:cxn>
                <a:cxn ang="0">
                  <a:pos x="6" y="2"/>
                </a:cxn>
              </a:cxnLst>
              <a:rect l="0" t="0" r="r" b="b"/>
              <a:pathLst>
                <a:path w="6" h="4">
                  <a:moveTo>
                    <a:pt x="6" y="2"/>
                  </a:moveTo>
                  <a:lnTo>
                    <a:pt x="1" y="0"/>
                  </a:lnTo>
                  <a:cubicBezTo>
                    <a:pt x="0" y="1"/>
                    <a:pt x="1" y="3"/>
                    <a:pt x="2" y="4"/>
                  </a:cubicBezTo>
                  <a:cubicBezTo>
                    <a:pt x="3" y="4"/>
                    <a:pt x="4" y="4"/>
                    <a:pt x="5" y="3"/>
                  </a:cubicBezTo>
                  <a:cubicBezTo>
                    <a:pt x="5" y="3"/>
                    <a:pt x="5" y="2"/>
                    <a:pt x="6" y="2"/>
                  </a:cubicBezTo>
                  <a:close/>
                </a:path>
              </a:pathLst>
            </a:custGeom>
            <a:solidFill>
              <a:srgbClr val="000000"/>
            </a:solidFill>
            <a:ln w="0">
              <a:solidFill>
                <a:srgbClr val="000000"/>
              </a:solidFill>
              <a:prstDash val="solid"/>
              <a:round/>
              <a:headEnd/>
              <a:tailEnd/>
            </a:ln>
          </p:spPr>
          <p:txBody>
            <a:bodyPr/>
            <a:lstStyle/>
            <a:p>
              <a:endParaRPr lang="en-US"/>
            </a:p>
          </p:txBody>
        </p:sp>
        <p:sp>
          <p:nvSpPr>
            <p:cNvPr id="70" name="Freeform 73"/>
            <p:cNvSpPr>
              <a:spLocks/>
            </p:cNvSpPr>
            <p:nvPr/>
          </p:nvSpPr>
          <p:spPr bwMode="auto">
            <a:xfrm>
              <a:off x="1232" y="1305"/>
              <a:ext cx="1" cy="1"/>
            </a:xfrm>
            <a:custGeom>
              <a:avLst/>
              <a:gdLst/>
              <a:ahLst/>
              <a:cxnLst>
                <a:cxn ang="0">
                  <a:pos x="6" y="2"/>
                </a:cxn>
                <a:cxn ang="0">
                  <a:pos x="1" y="0"/>
                </a:cxn>
                <a:cxn ang="0">
                  <a:pos x="2" y="4"/>
                </a:cxn>
                <a:cxn ang="0">
                  <a:pos x="5" y="3"/>
                </a:cxn>
                <a:cxn ang="0">
                  <a:pos x="6" y="2"/>
                </a:cxn>
              </a:cxnLst>
              <a:rect l="0" t="0" r="r" b="b"/>
              <a:pathLst>
                <a:path w="6" h="4">
                  <a:moveTo>
                    <a:pt x="6" y="2"/>
                  </a:moveTo>
                  <a:lnTo>
                    <a:pt x="1" y="0"/>
                  </a:lnTo>
                  <a:cubicBezTo>
                    <a:pt x="0" y="1"/>
                    <a:pt x="1" y="3"/>
                    <a:pt x="2" y="4"/>
                  </a:cubicBezTo>
                  <a:cubicBezTo>
                    <a:pt x="3" y="4"/>
                    <a:pt x="4" y="4"/>
                    <a:pt x="5" y="3"/>
                  </a:cubicBezTo>
                  <a:cubicBezTo>
                    <a:pt x="5" y="3"/>
                    <a:pt x="5" y="2"/>
                    <a:pt x="6" y="2"/>
                  </a:cubicBezTo>
                  <a:close/>
                </a:path>
              </a:pathLst>
            </a:custGeom>
            <a:noFill/>
            <a:ln w="1588" cap="rnd">
              <a:solidFill>
                <a:srgbClr val="000000"/>
              </a:solidFill>
              <a:prstDash val="solid"/>
              <a:round/>
              <a:headEnd/>
              <a:tailEnd/>
            </a:ln>
          </p:spPr>
          <p:txBody>
            <a:bodyPr/>
            <a:lstStyle/>
            <a:p>
              <a:endParaRPr lang="en-US"/>
            </a:p>
          </p:txBody>
        </p:sp>
        <p:sp>
          <p:nvSpPr>
            <p:cNvPr id="71" name="Freeform 74"/>
            <p:cNvSpPr>
              <a:spLocks/>
            </p:cNvSpPr>
            <p:nvPr/>
          </p:nvSpPr>
          <p:spPr bwMode="auto">
            <a:xfrm>
              <a:off x="1231" y="1308"/>
              <a:ext cx="8" cy="7"/>
            </a:xfrm>
            <a:custGeom>
              <a:avLst/>
              <a:gdLst/>
              <a:ahLst/>
              <a:cxnLst>
                <a:cxn ang="0">
                  <a:pos x="0" y="12"/>
                </a:cxn>
                <a:cxn ang="0">
                  <a:pos x="34" y="29"/>
                </a:cxn>
                <a:cxn ang="0">
                  <a:pos x="7" y="0"/>
                </a:cxn>
                <a:cxn ang="0">
                  <a:pos x="0" y="12"/>
                </a:cxn>
              </a:cxnLst>
              <a:rect l="0" t="0" r="r" b="b"/>
              <a:pathLst>
                <a:path w="34" h="29">
                  <a:moveTo>
                    <a:pt x="0" y="12"/>
                  </a:moveTo>
                  <a:lnTo>
                    <a:pt x="34" y="29"/>
                  </a:lnTo>
                  <a:cubicBezTo>
                    <a:pt x="27" y="17"/>
                    <a:pt x="18" y="7"/>
                    <a:pt x="7" y="0"/>
                  </a:cubicBezTo>
                  <a:cubicBezTo>
                    <a:pt x="5" y="4"/>
                    <a:pt x="2" y="8"/>
                    <a:pt x="0" y="12"/>
                  </a:cubicBezTo>
                  <a:close/>
                </a:path>
              </a:pathLst>
            </a:custGeom>
            <a:solidFill>
              <a:srgbClr val="FFFFFF"/>
            </a:solidFill>
            <a:ln w="0">
              <a:solidFill>
                <a:srgbClr val="000000"/>
              </a:solidFill>
              <a:prstDash val="solid"/>
              <a:round/>
              <a:headEnd/>
              <a:tailEnd/>
            </a:ln>
          </p:spPr>
          <p:txBody>
            <a:bodyPr/>
            <a:lstStyle/>
            <a:p>
              <a:endParaRPr lang="en-US"/>
            </a:p>
          </p:txBody>
        </p:sp>
        <p:sp>
          <p:nvSpPr>
            <p:cNvPr id="72" name="Freeform 75"/>
            <p:cNvSpPr>
              <a:spLocks/>
            </p:cNvSpPr>
            <p:nvPr/>
          </p:nvSpPr>
          <p:spPr bwMode="auto">
            <a:xfrm>
              <a:off x="1231" y="1308"/>
              <a:ext cx="8" cy="7"/>
            </a:xfrm>
            <a:custGeom>
              <a:avLst/>
              <a:gdLst/>
              <a:ahLst/>
              <a:cxnLst>
                <a:cxn ang="0">
                  <a:pos x="0" y="12"/>
                </a:cxn>
                <a:cxn ang="0">
                  <a:pos x="34" y="29"/>
                </a:cxn>
                <a:cxn ang="0">
                  <a:pos x="7" y="0"/>
                </a:cxn>
                <a:cxn ang="0">
                  <a:pos x="0" y="12"/>
                </a:cxn>
              </a:cxnLst>
              <a:rect l="0" t="0" r="r" b="b"/>
              <a:pathLst>
                <a:path w="34" h="29">
                  <a:moveTo>
                    <a:pt x="0" y="12"/>
                  </a:moveTo>
                  <a:lnTo>
                    <a:pt x="34" y="29"/>
                  </a:lnTo>
                  <a:cubicBezTo>
                    <a:pt x="27" y="17"/>
                    <a:pt x="18" y="7"/>
                    <a:pt x="7" y="0"/>
                  </a:cubicBezTo>
                  <a:cubicBezTo>
                    <a:pt x="5" y="4"/>
                    <a:pt x="2" y="8"/>
                    <a:pt x="0" y="12"/>
                  </a:cubicBezTo>
                  <a:close/>
                </a:path>
              </a:pathLst>
            </a:custGeom>
            <a:noFill/>
            <a:ln w="1588" cap="rnd">
              <a:solidFill>
                <a:srgbClr val="000000"/>
              </a:solidFill>
              <a:prstDash val="solid"/>
              <a:round/>
              <a:headEnd/>
              <a:tailEnd/>
            </a:ln>
          </p:spPr>
          <p:txBody>
            <a:bodyPr/>
            <a:lstStyle/>
            <a:p>
              <a:endParaRPr lang="en-US"/>
            </a:p>
          </p:txBody>
        </p:sp>
        <p:sp>
          <p:nvSpPr>
            <p:cNvPr id="73" name="Freeform 76"/>
            <p:cNvSpPr>
              <a:spLocks/>
            </p:cNvSpPr>
            <p:nvPr/>
          </p:nvSpPr>
          <p:spPr bwMode="auto">
            <a:xfrm>
              <a:off x="1232" y="1307"/>
              <a:ext cx="9" cy="10"/>
            </a:xfrm>
            <a:custGeom>
              <a:avLst/>
              <a:gdLst/>
              <a:ahLst/>
              <a:cxnLst>
                <a:cxn ang="0">
                  <a:pos x="23" y="0"/>
                </a:cxn>
                <a:cxn ang="0">
                  <a:pos x="30" y="43"/>
                </a:cxn>
                <a:cxn ang="0">
                  <a:pos x="0" y="6"/>
                </a:cxn>
                <a:cxn ang="0">
                  <a:pos x="0" y="6"/>
                </a:cxn>
                <a:cxn ang="0">
                  <a:pos x="4" y="0"/>
                </a:cxn>
                <a:cxn ang="0">
                  <a:pos x="23" y="0"/>
                </a:cxn>
              </a:cxnLst>
              <a:rect l="0" t="0" r="r" b="b"/>
              <a:pathLst>
                <a:path w="36" h="43">
                  <a:moveTo>
                    <a:pt x="23" y="0"/>
                  </a:moveTo>
                  <a:cubicBezTo>
                    <a:pt x="34" y="11"/>
                    <a:pt x="36" y="28"/>
                    <a:pt x="30" y="43"/>
                  </a:cubicBezTo>
                  <a:cubicBezTo>
                    <a:pt x="23" y="28"/>
                    <a:pt x="13" y="15"/>
                    <a:pt x="0" y="6"/>
                  </a:cubicBezTo>
                  <a:lnTo>
                    <a:pt x="0" y="6"/>
                  </a:lnTo>
                  <a:lnTo>
                    <a:pt x="4" y="0"/>
                  </a:lnTo>
                  <a:lnTo>
                    <a:pt x="23" y="0"/>
                  </a:lnTo>
                  <a:close/>
                </a:path>
              </a:pathLst>
            </a:custGeom>
            <a:solidFill>
              <a:srgbClr val="FFFFFF"/>
            </a:solidFill>
            <a:ln w="0">
              <a:solidFill>
                <a:srgbClr val="000000"/>
              </a:solidFill>
              <a:prstDash val="solid"/>
              <a:round/>
              <a:headEnd/>
              <a:tailEnd/>
            </a:ln>
          </p:spPr>
          <p:txBody>
            <a:bodyPr/>
            <a:lstStyle/>
            <a:p>
              <a:endParaRPr lang="en-US"/>
            </a:p>
          </p:txBody>
        </p:sp>
        <p:sp>
          <p:nvSpPr>
            <p:cNvPr id="74" name="Freeform 77"/>
            <p:cNvSpPr>
              <a:spLocks/>
            </p:cNvSpPr>
            <p:nvPr/>
          </p:nvSpPr>
          <p:spPr bwMode="auto">
            <a:xfrm>
              <a:off x="1232" y="1307"/>
              <a:ext cx="9" cy="10"/>
            </a:xfrm>
            <a:custGeom>
              <a:avLst/>
              <a:gdLst/>
              <a:ahLst/>
              <a:cxnLst>
                <a:cxn ang="0">
                  <a:pos x="23" y="0"/>
                </a:cxn>
                <a:cxn ang="0">
                  <a:pos x="30" y="43"/>
                </a:cxn>
                <a:cxn ang="0">
                  <a:pos x="0" y="6"/>
                </a:cxn>
                <a:cxn ang="0">
                  <a:pos x="0" y="6"/>
                </a:cxn>
                <a:cxn ang="0">
                  <a:pos x="4" y="0"/>
                </a:cxn>
                <a:cxn ang="0">
                  <a:pos x="23" y="0"/>
                </a:cxn>
              </a:cxnLst>
              <a:rect l="0" t="0" r="r" b="b"/>
              <a:pathLst>
                <a:path w="36" h="43">
                  <a:moveTo>
                    <a:pt x="23" y="0"/>
                  </a:moveTo>
                  <a:cubicBezTo>
                    <a:pt x="34" y="11"/>
                    <a:pt x="36" y="28"/>
                    <a:pt x="30" y="43"/>
                  </a:cubicBezTo>
                  <a:cubicBezTo>
                    <a:pt x="23" y="28"/>
                    <a:pt x="13" y="15"/>
                    <a:pt x="0" y="6"/>
                  </a:cubicBezTo>
                  <a:lnTo>
                    <a:pt x="0" y="6"/>
                  </a:lnTo>
                  <a:lnTo>
                    <a:pt x="4" y="0"/>
                  </a:lnTo>
                  <a:lnTo>
                    <a:pt x="23" y="0"/>
                  </a:lnTo>
                  <a:close/>
                </a:path>
              </a:pathLst>
            </a:custGeom>
            <a:noFill/>
            <a:ln w="1588" cap="rnd">
              <a:solidFill>
                <a:srgbClr val="000000"/>
              </a:solidFill>
              <a:prstDash val="solid"/>
              <a:round/>
              <a:headEnd/>
              <a:tailEnd/>
            </a:ln>
          </p:spPr>
          <p:txBody>
            <a:bodyPr/>
            <a:lstStyle/>
            <a:p>
              <a:endParaRPr lang="en-US"/>
            </a:p>
          </p:txBody>
        </p:sp>
        <p:sp>
          <p:nvSpPr>
            <p:cNvPr id="75" name="Freeform 78"/>
            <p:cNvSpPr>
              <a:spLocks/>
            </p:cNvSpPr>
            <p:nvPr/>
          </p:nvSpPr>
          <p:spPr bwMode="auto">
            <a:xfrm>
              <a:off x="1178" y="1279"/>
              <a:ext cx="26" cy="29"/>
            </a:xfrm>
            <a:custGeom>
              <a:avLst/>
              <a:gdLst/>
              <a:ahLst/>
              <a:cxnLst>
                <a:cxn ang="0">
                  <a:pos x="0" y="2"/>
                </a:cxn>
                <a:cxn ang="0">
                  <a:pos x="16" y="8"/>
                </a:cxn>
                <a:cxn ang="0">
                  <a:pos x="7" y="29"/>
                </a:cxn>
                <a:cxn ang="0">
                  <a:pos x="21" y="21"/>
                </a:cxn>
                <a:cxn ang="0">
                  <a:pos x="26" y="5"/>
                </a:cxn>
                <a:cxn ang="0">
                  <a:pos x="16" y="0"/>
                </a:cxn>
                <a:cxn ang="0">
                  <a:pos x="0" y="2"/>
                </a:cxn>
              </a:cxnLst>
              <a:rect l="0" t="0" r="r" b="b"/>
              <a:pathLst>
                <a:path w="26" h="29">
                  <a:moveTo>
                    <a:pt x="0" y="2"/>
                  </a:moveTo>
                  <a:lnTo>
                    <a:pt x="16" y="8"/>
                  </a:lnTo>
                  <a:lnTo>
                    <a:pt x="7" y="29"/>
                  </a:lnTo>
                  <a:lnTo>
                    <a:pt x="21" y="21"/>
                  </a:lnTo>
                  <a:lnTo>
                    <a:pt x="26" y="5"/>
                  </a:lnTo>
                  <a:lnTo>
                    <a:pt x="16" y="0"/>
                  </a:lnTo>
                  <a:lnTo>
                    <a:pt x="0" y="2"/>
                  </a:lnTo>
                  <a:close/>
                </a:path>
              </a:pathLst>
            </a:custGeom>
            <a:solidFill>
              <a:srgbClr val="C0C0C0"/>
            </a:solidFill>
            <a:ln w="9525">
              <a:noFill/>
              <a:round/>
              <a:headEnd/>
              <a:tailEnd/>
            </a:ln>
          </p:spPr>
          <p:txBody>
            <a:bodyPr/>
            <a:lstStyle/>
            <a:p>
              <a:endParaRPr lang="en-US"/>
            </a:p>
          </p:txBody>
        </p:sp>
        <p:sp>
          <p:nvSpPr>
            <p:cNvPr id="76" name="Freeform 79"/>
            <p:cNvSpPr>
              <a:spLocks/>
            </p:cNvSpPr>
            <p:nvPr/>
          </p:nvSpPr>
          <p:spPr bwMode="auto">
            <a:xfrm>
              <a:off x="1178" y="1279"/>
              <a:ext cx="26" cy="29"/>
            </a:xfrm>
            <a:custGeom>
              <a:avLst/>
              <a:gdLst/>
              <a:ahLst/>
              <a:cxnLst>
                <a:cxn ang="0">
                  <a:pos x="0" y="2"/>
                </a:cxn>
                <a:cxn ang="0">
                  <a:pos x="16" y="8"/>
                </a:cxn>
                <a:cxn ang="0">
                  <a:pos x="7" y="29"/>
                </a:cxn>
                <a:cxn ang="0">
                  <a:pos x="21" y="21"/>
                </a:cxn>
                <a:cxn ang="0">
                  <a:pos x="26" y="5"/>
                </a:cxn>
                <a:cxn ang="0">
                  <a:pos x="16" y="0"/>
                </a:cxn>
                <a:cxn ang="0">
                  <a:pos x="0" y="2"/>
                </a:cxn>
              </a:cxnLst>
              <a:rect l="0" t="0" r="r" b="b"/>
              <a:pathLst>
                <a:path w="26" h="29">
                  <a:moveTo>
                    <a:pt x="0" y="2"/>
                  </a:moveTo>
                  <a:lnTo>
                    <a:pt x="16" y="8"/>
                  </a:lnTo>
                  <a:lnTo>
                    <a:pt x="7" y="29"/>
                  </a:lnTo>
                  <a:lnTo>
                    <a:pt x="21" y="21"/>
                  </a:lnTo>
                  <a:lnTo>
                    <a:pt x="26" y="5"/>
                  </a:lnTo>
                  <a:lnTo>
                    <a:pt x="16" y="0"/>
                  </a:lnTo>
                  <a:lnTo>
                    <a:pt x="0" y="2"/>
                  </a:lnTo>
                  <a:close/>
                </a:path>
              </a:pathLst>
            </a:custGeom>
            <a:noFill/>
            <a:ln w="1588" cap="rnd">
              <a:solidFill>
                <a:srgbClr val="000000"/>
              </a:solidFill>
              <a:prstDash val="solid"/>
              <a:round/>
              <a:headEnd/>
              <a:tailEnd/>
            </a:ln>
          </p:spPr>
          <p:txBody>
            <a:bodyPr/>
            <a:lstStyle/>
            <a:p>
              <a:endParaRPr lang="en-US"/>
            </a:p>
          </p:txBody>
        </p:sp>
        <p:sp>
          <p:nvSpPr>
            <p:cNvPr id="77" name="Freeform 80"/>
            <p:cNvSpPr>
              <a:spLocks/>
            </p:cNvSpPr>
            <p:nvPr/>
          </p:nvSpPr>
          <p:spPr bwMode="auto">
            <a:xfrm>
              <a:off x="1163" y="1281"/>
              <a:ext cx="31" cy="30"/>
            </a:xfrm>
            <a:custGeom>
              <a:avLst/>
              <a:gdLst/>
              <a:ahLst/>
              <a:cxnLst>
                <a:cxn ang="0">
                  <a:pos x="22" y="27"/>
                </a:cxn>
                <a:cxn ang="0">
                  <a:pos x="31" y="6"/>
                </a:cxn>
                <a:cxn ang="0">
                  <a:pos x="15" y="0"/>
                </a:cxn>
                <a:cxn ang="0">
                  <a:pos x="0" y="3"/>
                </a:cxn>
                <a:cxn ang="0">
                  <a:pos x="0" y="6"/>
                </a:cxn>
                <a:cxn ang="0">
                  <a:pos x="15" y="8"/>
                </a:cxn>
                <a:cxn ang="0">
                  <a:pos x="17" y="30"/>
                </a:cxn>
                <a:cxn ang="0">
                  <a:pos x="22" y="27"/>
                </a:cxn>
              </a:cxnLst>
              <a:rect l="0" t="0" r="r" b="b"/>
              <a:pathLst>
                <a:path w="31" h="30">
                  <a:moveTo>
                    <a:pt x="22" y="27"/>
                  </a:moveTo>
                  <a:lnTo>
                    <a:pt x="31" y="6"/>
                  </a:lnTo>
                  <a:lnTo>
                    <a:pt x="15" y="0"/>
                  </a:lnTo>
                  <a:lnTo>
                    <a:pt x="0" y="3"/>
                  </a:lnTo>
                  <a:lnTo>
                    <a:pt x="0" y="6"/>
                  </a:lnTo>
                  <a:lnTo>
                    <a:pt x="15" y="8"/>
                  </a:lnTo>
                  <a:lnTo>
                    <a:pt x="17" y="30"/>
                  </a:lnTo>
                  <a:lnTo>
                    <a:pt x="22" y="27"/>
                  </a:lnTo>
                  <a:close/>
                </a:path>
              </a:pathLst>
            </a:custGeom>
            <a:solidFill>
              <a:srgbClr val="808080"/>
            </a:solidFill>
            <a:ln w="9525">
              <a:noFill/>
              <a:round/>
              <a:headEnd/>
              <a:tailEnd/>
            </a:ln>
          </p:spPr>
          <p:txBody>
            <a:bodyPr/>
            <a:lstStyle/>
            <a:p>
              <a:endParaRPr lang="en-US"/>
            </a:p>
          </p:txBody>
        </p:sp>
        <p:sp>
          <p:nvSpPr>
            <p:cNvPr id="78" name="Freeform 81"/>
            <p:cNvSpPr>
              <a:spLocks/>
            </p:cNvSpPr>
            <p:nvPr/>
          </p:nvSpPr>
          <p:spPr bwMode="auto">
            <a:xfrm>
              <a:off x="1163" y="1281"/>
              <a:ext cx="31" cy="30"/>
            </a:xfrm>
            <a:custGeom>
              <a:avLst/>
              <a:gdLst/>
              <a:ahLst/>
              <a:cxnLst>
                <a:cxn ang="0">
                  <a:pos x="22" y="27"/>
                </a:cxn>
                <a:cxn ang="0">
                  <a:pos x="31" y="6"/>
                </a:cxn>
                <a:cxn ang="0">
                  <a:pos x="15" y="0"/>
                </a:cxn>
                <a:cxn ang="0">
                  <a:pos x="0" y="3"/>
                </a:cxn>
                <a:cxn ang="0">
                  <a:pos x="0" y="6"/>
                </a:cxn>
                <a:cxn ang="0">
                  <a:pos x="15" y="8"/>
                </a:cxn>
                <a:cxn ang="0">
                  <a:pos x="17" y="30"/>
                </a:cxn>
                <a:cxn ang="0">
                  <a:pos x="22" y="27"/>
                </a:cxn>
              </a:cxnLst>
              <a:rect l="0" t="0" r="r" b="b"/>
              <a:pathLst>
                <a:path w="31" h="30">
                  <a:moveTo>
                    <a:pt x="22" y="27"/>
                  </a:moveTo>
                  <a:lnTo>
                    <a:pt x="31" y="6"/>
                  </a:lnTo>
                  <a:lnTo>
                    <a:pt x="15" y="0"/>
                  </a:lnTo>
                  <a:lnTo>
                    <a:pt x="0" y="3"/>
                  </a:lnTo>
                  <a:lnTo>
                    <a:pt x="0" y="6"/>
                  </a:lnTo>
                  <a:lnTo>
                    <a:pt x="15" y="8"/>
                  </a:lnTo>
                  <a:lnTo>
                    <a:pt x="17" y="30"/>
                  </a:lnTo>
                  <a:lnTo>
                    <a:pt x="22" y="27"/>
                  </a:lnTo>
                  <a:close/>
                </a:path>
              </a:pathLst>
            </a:custGeom>
            <a:noFill/>
            <a:ln w="1588" cap="rnd">
              <a:solidFill>
                <a:srgbClr val="000000"/>
              </a:solidFill>
              <a:prstDash val="solid"/>
              <a:round/>
              <a:headEnd/>
              <a:tailEnd/>
            </a:ln>
          </p:spPr>
          <p:txBody>
            <a:bodyPr/>
            <a:lstStyle/>
            <a:p>
              <a:endParaRPr lang="en-US"/>
            </a:p>
          </p:txBody>
        </p:sp>
        <p:sp>
          <p:nvSpPr>
            <p:cNvPr id="79" name="Freeform 82"/>
            <p:cNvSpPr>
              <a:spLocks/>
            </p:cNvSpPr>
            <p:nvPr/>
          </p:nvSpPr>
          <p:spPr bwMode="auto">
            <a:xfrm>
              <a:off x="1180" y="1295"/>
              <a:ext cx="48" cy="17"/>
            </a:xfrm>
            <a:custGeom>
              <a:avLst/>
              <a:gdLst/>
              <a:ahLst/>
              <a:cxnLst>
                <a:cxn ang="0">
                  <a:pos x="42" y="15"/>
                </a:cxn>
                <a:cxn ang="0">
                  <a:pos x="40" y="11"/>
                </a:cxn>
                <a:cxn ang="0">
                  <a:pos x="48" y="4"/>
                </a:cxn>
                <a:cxn ang="0">
                  <a:pos x="40" y="1"/>
                </a:cxn>
                <a:cxn ang="0">
                  <a:pos x="22" y="0"/>
                </a:cxn>
                <a:cxn ang="0">
                  <a:pos x="19" y="5"/>
                </a:cxn>
                <a:cxn ang="0">
                  <a:pos x="0" y="16"/>
                </a:cxn>
                <a:cxn ang="0">
                  <a:pos x="30" y="17"/>
                </a:cxn>
                <a:cxn ang="0">
                  <a:pos x="35" y="15"/>
                </a:cxn>
                <a:cxn ang="0">
                  <a:pos x="42" y="15"/>
                </a:cxn>
              </a:cxnLst>
              <a:rect l="0" t="0" r="r" b="b"/>
              <a:pathLst>
                <a:path w="48" h="17">
                  <a:moveTo>
                    <a:pt x="42" y="15"/>
                  </a:moveTo>
                  <a:lnTo>
                    <a:pt x="40" y="11"/>
                  </a:lnTo>
                  <a:lnTo>
                    <a:pt x="48" y="4"/>
                  </a:lnTo>
                  <a:lnTo>
                    <a:pt x="40" y="1"/>
                  </a:lnTo>
                  <a:lnTo>
                    <a:pt x="22" y="0"/>
                  </a:lnTo>
                  <a:lnTo>
                    <a:pt x="19" y="5"/>
                  </a:lnTo>
                  <a:lnTo>
                    <a:pt x="0" y="16"/>
                  </a:lnTo>
                  <a:lnTo>
                    <a:pt x="30" y="17"/>
                  </a:lnTo>
                  <a:lnTo>
                    <a:pt x="35" y="15"/>
                  </a:lnTo>
                  <a:lnTo>
                    <a:pt x="42" y="15"/>
                  </a:lnTo>
                  <a:close/>
                </a:path>
              </a:pathLst>
            </a:custGeom>
            <a:solidFill>
              <a:srgbClr val="808080"/>
            </a:solidFill>
            <a:ln w="9525">
              <a:noFill/>
              <a:round/>
              <a:headEnd/>
              <a:tailEnd/>
            </a:ln>
          </p:spPr>
          <p:txBody>
            <a:bodyPr/>
            <a:lstStyle/>
            <a:p>
              <a:endParaRPr lang="en-US"/>
            </a:p>
          </p:txBody>
        </p:sp>
        <p:sp>
          <p:nvSpPr>
            <p:cNvPr id="80" name="Freeform 83"/>
            <p:cNvSpPr>
              <a:spLocks/>
            </p:cNvSpPr>
            <p:nvPr/>
          </p:nvSpPr>
          <p:spPr bwMode="auto">
            <a:xfrm>
              <a:off x="1180" y="1295"/>
              <a:ext cx="48" cy="17"/>
            </a:xfrm>
            <a:custGeom>
              <a:avLst/>
              <a:gdLst/>
              <a:ahLst/>
              <a:cxnLst>
                <a:cxn ang="0">
                  <a:pos x="42" y="15"/>
                </a:cxn>
                <a:cxn ang="0">
                  <a:pos x="40" y="11"/>
                </a:cxn>
                <a:cxn ang="0">
                  <a:pos x="48" y="4"/>
                </a:cxn>
                <a:cxn ang="0">
                  <a:pos x="40" y="1"/>
                </a:cxn>
                <a:cxn ang="0">
                  <a:pos x="22" y="0"/>
                </a:cxn>
                <a:cxn ang="0">
                  <a:pos x="19" y="5"/>
                </a:cxn>
                <a:cxn ang="0">
                  <a:pos x="0" y="16"/>
                </a:cxn>
                <a:cxn ang="0">
                  <a:pos x="30" y="17"/>
                </a:cxn>
                <a:cxn ang="0">
                  <a:pos x="35" y="15"/>
                </a:cxn>
                <a:cxn ang="0">
                  <a:pos x="42" y="15"/>
                </a:cxn>
              </a:cxnLst>
              <a:rect l="0" t="0" r="r" b="b"/>
              <a:pathLst>
                <a:path w="48" h="17">
                  <a:moveTo>
                    <a:pt x="42" y="15"/>
                  </a:moveTo>
                  <a:lnTo>
                    <a:pt x="40" y="11"/>
                  </a:lnTo>
                  <a:lnTo>
                    <a:pt x="48" y="4"/>
                  </a:lnTo>
                  <a:lnTo>
                    <a:pt x="40" y="1"/>
                  </a:lnTo>
                  <a:lnTo>
                    <a:pt x="22" y="0"/>
                  </a:lnTo>
                  <a:lnTo>
                    <a:pt x="19" y="5"/>
                  </a:lnTo>
                  <a:lnTo>
                    <a:pt x="0" y="16"/>
                  </a:lnTo>
                  <a:lnTo>
                    <a:pt x="30" y="17"/>
                  </a:lnTo>
                  <a:lnTo>
                    <a:pt x="35" y="15"/>
                  </a:lnTo>
                  <a:lnTo>
                    <a:pt x="42" y="15"/>
                  </a:lnTo>
                  <a:close/>
                </a:path>
              </a:pathLst>
            </a:custGeom>
            <a:noFill/>
            <a:ln w="1588" cap="rnd">
              <a:solidFill>
                <a:srgbClr val="000000"/>
              </a:solidFill>
              <a:prstDash val="solid"/>
              <a:round/>
              <a:headEnd/>
              <a:tailEnd/>
            </a:ln>
          </p:spPr>
          <p:txBody>
            <a:bodyPr/>
            <a:lstStyle/>
            <a:p>
              <a:endParaRPr lang="en-US"/>
            </a:p>
          </p:txBody>
        </p:sp>
        <p:sp>
          <p:nvSpPr>
            <p:cNvPr id="81" name="Freeform 84"/>
            <p:cNvSpPr>
              <a:spLocks/>
            </p:cNvSpPr>
            <p:nvPr/>
          </p:nvSpPr>
          <p:spPr bwMode="auto">
            <a:xfrm>
              <a:off x="1163" y="1252"/>
              <a:ext cx="79" cy="19"/>
            </a:xfrm>
            <a:custGeom>
              <a:avLst/>
              <a:gdLst/>
              <a:ahLst/>
              <a:cxnLst>
                <a:cxn ang="0">
                  <a:pos x="0" y="19"/>
                </a:cxn>
                <a:cxn ang="0">
                  <a:pos x="79" y="19"/>
                </a:cxn>
              </a:cxnLst>
              <a:rect l="0" t="0" r="r" b="b"/>
              <a:pathLst>
                <a:path w="79" h="19">
                  <a:moveTo>
                    <a:pt x="0" y="19"/>
                  </a:moveTo>
                  <a:cubicBezTo>
                    <a:pt x="22" y="0"/>
                    <a:pt x="57" y="0"/>
                    <a:pt x="79" y="19"/>
                  </a:cubicBezTo>
                </a:path>
              </a:pathLst>
            </a:custGeom>
            <a:noFill/>
            <a:ln w="1588" cap="rnd">
              <a:solidFill>
                <a:srgbClr val="000000"/>
              </a:solidFill>
              <a:prstDash val="solid"/>
              <a:round/>
              <a:headEnd/>
              <a:tailEnd/>
            </a:ln>
          </p:spPr>
          <p:txBody>
            <a:bodyPr/>
            <a:lstStyle/>
            <a:p>
              <a:endParaRPr lang="en-US"/>
            </a:p>
          </p:txBody>
        </p:sp>
        <p:sp>
          <p:nvSpPr>
            <p:cNvPr id="82" name="Rectangle 85"/>
            <p:cNvSpPr>
              <a:spLocks noChangeArrowheads="1"/>
            </p:cNvSpPr>
            <p:nvPr/>
          </p:nvSpPr>
          <p:spPr bwMode="auto">
            <a:xfrm>
              <a:off x="997" y="1515"/>
              <a:ext cx="451" cy="55"/>
            </a:xfrm>
            <a:prstGeom prst="rect">
              <a:avLst/>
            </a:prstGeom>
            <a:noFill/>
            <a:ln w="9525">
              <a:noFill/>
              <a:miter lim="800000"/>
              <a:headEnd/>
              <a:tailEnd/>
            </a:ln>
          </p:spPr>
          <p:txBody>
            <a:bodyPr wrap="none" lIns="0" tIns="0" rIns="0" bIns="0">
              <a:spAutoFit/>
            </a:bodyPr>
            <a:lstStyle/>
            <a:p>
              <a:r>
                <a:rPr lang="en-US" sz="500">
                  <a:solidFill>
                    <a:srgbClr val="000000"/>
                  </a:solidFill>
                </a:rPr>
                <a:t>Information Exchange </a:t>
              </a:r>
              <a:endParaRPr lang="en-US"/>
            </a:p>
          </p:txBody>
        </p:sp>
        <p:sp>
          <p:nvSpPr>
            <p:cNvPr id="83" name="Rectangle 86"/>
            <p:cNvSpPr>
              <a:spLocks noChangeArrowheads="1"/>
            </p:cNvSpPr>
            <p:nvPr/>
          </p:nvSpPr>
          <p:spPr bwMode="auto">
            <a:xfrm>
              <a:off x="1101" y="1562"/>
              <a:ext cx="222" cy="55"/>
            </a:xfrm>
            <a:prstGeom prst="rect">
              <a:avLst/>
            </a:prstGeom>
            <a:noFill/>
            <a:ln w="9525">
              <a:noFill/>
              <a:miter lim="800000"/>
              <a:headEnd/>
              <a:tailEnd/>
            </a:ln>
          </p:spPr>
          <p:txBody>
            <a:bodyPr wrap="none" lIns="0" tIns="0" rIns="0" bIns="0">
              <a:spAutoFit/>
            </a:bodyPr>
            <a:lstStyle/>
            <a:p>
              <a:r>
                <a:rPr lang="en-US" sz="500">
                  <a:solidFill>
                    <a:srgbClr val="000000"/>
                  </a:solidFill>
                </a:rPr>
                <a:t>Agreement</a:t>
              </a:r>
              <a:endParaRPr lang="en-US"/>
            </a:p>
          </p:txBody>
        </p:sp>
        <p:sp>
          <p:nvSpPr>
            <p:cNvPr id="84" name="Freeform 87"/>
            <p:cNvSpPr>
              <a:spLocks/>
            </p:cNvSpPr>
            <p:nvPr/>
          </p:nvSpPr>
          <p:spPr bwMode="auto">
            <a:xfrm>
              <a:off x="799" y="1402"/>
              <a:ext cx="179" cy="248"/>
            </a:xfrm>
            <a:custGeom>
              <a:avLst/>
              <a:gdLst/>
              <a:ahLst/>
              <a:cxnLst>
                <a:cxn ang="0">
                  <a:pos x="179" y="0"/>
                </a:cxn>
                <a:cxn ang="0">
                  <a:pos x="136" y="27"/>
                </a:cxn>
                <a:cxn ang="0">
                  <a:pos x="99" y="60"/>
                </a:cxn>
                <a:cxn ang="0">
                  <a:pos x="66" y="98"/>
                </a:cxn>
                <a:cxn ang="0">
                  <a:pos x="39" y="142"/>
                </a:cxn>
                <a:cxn ang="0">
                  <a:pos x="17" y="192"/>
                </a:cxn>
                <a:cxn ang="0">
                  <a:pos x="0" y="248"/>
                </a:cxn>
              </a:cxnLst>
              <a:rect l="0" t="0" r="r" b="b"/>
              <a:pathLst>
                <a:path w="179" h="248">
                  <a:moveTo>
                    <a:pt x="179" y="0"/>
                  </a:moveTo>
                  <a:lnTo>
                    <a:pt x="136" y="27"/>
                  </a:lnTo>
                  <a:lnTo>
                    <a:pt x="99" y="60"/>
                  </a:lnTo>
                  <a:lnTo>
                    <a:pt x="66" y="98"/>
                  </a:lnTo>
                  <a:lnTo>
                    <a:pt x="39" y="142"/>
                  </a:lnTo>
                  <a:lnTo>
                    <a:pt x="17" y="192"/>
                  </a:lnTo>
                  <a:lnTo>
                    <a:pt x="0" y="248"/>
                  </a:lnTo>
                </a:path>
              </a:pathLst>
            </a:custGeom>
            <a:noFill/>
            <a:ln w="1588" cap="rnd">
              <a:solidFill>
                <a:srgbClr val="4677BF"/>
              </a:solidFill>
              <a:prstDash val="solid"/>
              <a:round/>
              <a:headEnd/>
              <a:tailEnd/>
            </a:ln>
          </p:spPr>
          <p:txBody>
            <a:bodyPr/>
            <a:lstStyle/>
            <a:p>
              <a:endParaRPr lang="en-US"/>
            </a:p>
          </p:txBody>
        </p:sp>
        <p:sp>
          <p:nvSpPr>
            <p:cNvPr id="85" name="Freeform 88"/>
            <p:cNvSpPr>
              <a:spLocks/>
            </p:cNvSpPr>
            <p:nvPr/>
          </p:nvSpPr>
          <p:spPr bwMode="auto">
            <a:xfrm>
              <a:off x="968" y="1386"/>
              <a:ext cx="46" cy="30"/>
            </a:xfrm>
            <a:custGeom>
              <a:avLst/>
              <a:gdLst/>
              <a:ahLst/>
              <a:cxnLst>
                <a:cxn ang="0">
                  <a:pos x="13" y="30"/>
                </a:cxn>
                <a:cxn ang="0">
                  <a:pos x="46" y="0"/>
                </a:cxn>
                <a:cxn ang="0">
                  <a:pos x="0" y="6"/>
                </a:cxn>
                <a:cxn ang="0">
                  <a:pos x="13" y="30"/>
                </a:cxn>
              </a:cxnLst>
              <a:rect l="0" t="0" r="r" b="b"/>
              <a:pathLst>
                <a:path w="46" h="30">
                  <a:moveTo>
                    <a:pt x="13" y="30"/>
                  </a:moveTo>
                  <a:lnTo>
                    <a:pt x="46" y="0"/>
                  </a:lnTo>
                  <a:lnTo>
                    <a:pt x="0" y="6"/>
                  </a:lnTo>
                  <a:lnTo>
                    <a:pt x="13" y="30"/>
                  </a:lnTo>
                  <a:close/>
                </a:path>
              </a:pathLst>
            </a:custGeom>
            <a:solidFill>
              <a:srgbClr val="4677BF"/>
            </a:solidFill>
            <a:ln w="9525">
              <a:noFill/>
              <a:round/>
              <a:headEnd/>
              <a:tailEnd/>
            </a:ln>
          </p:spPr>
          <p:txBody>
            <a:bodyPr/>
            <a:lstStyle/>
            <a:p>
              <a:endParaRPr lang="en-US"/>
            </a:p>
          </p:txBody>
        </p:sp>
        <p:sp>
          <p:nvSpPr>
            <p:cNvPr id="86" name="Freeform 89"/>
            <p:cNvSpPr>
              <a:spLocks/>
            </p:cNvSpPr>
            <p:nvPr/>
          </p:nvSpPr>
          <p:spPr bwMode="auto">
            <a:xfrm>
              <a:off x="799" y="1650"/>
              <a:ext cx="175" cy="151"/>
            </a:xfrm>
            <a:custGeom>
              <a:avLst/>
              <a:gdLst/>
              <a:ahLst/>
              <a:cxnLst>
                <a:cxn ang="0">
                  <a:pos x="175" y="151"/>
                </a:cxn>
                <a:cxn ang="0">
                  <a:pos x="136" y="143"/>
                </a:cxn>
                <a:cxn ang="0">
                  <a:pos x="103" y="131"/>
                </a:cxn>
                <a:cxn ang="0">
                  <a:pos x="73" y="114"/>
                </a:cxn>
                <a:cxn ang="0">
                  <a:pos x="48" y="92"/>
                </a:cxn>
                <a:cxn ang="0">
                  <a:pos x="28" y="66"/>
                </a:cxn>
                <a:cxn ang="0">
                  <a:pos x="12" y="35"/>
                </a:cxn>
                <a:cxn ang="0">
                  <a:pos x="0" y="0"/>
                </a:cxn>
              </a:cxnLst>
              <a:rect l="0" t="0" r="r" b="b"/>
              <a:pathLst>
                <a:path w="175" h="151">
                  <a:moveTo>
                    <a:pt x="175" y="151"/>
                  </a:moveTo>
                  <a:lnTo>
                    <a:pt x="136" y="143"/>
                  </a:lnTo>
                  <a:lnTo>
                    <a:pt x="103" y="131"/>
                  </a:lnTo>
                  <a:lnTo>
                    <a:pt x="73" y="114"/>
                  </a:lnTo>
                  <a:lnTo>
                    <a:pt x="48" y="92"/>
                  </a:lnTo>
                  <a:lnTo>
                    <a:pt x="28" y="66"/>
                  </a:lnTo>
                  <a:lnTo>
                    <a:pt x="12" y="35"/>
                  </a:lnTo>
                  <a:lnTo>
                    <a:pt x="0" y="0"/>
                  </a:lnTo>
                </a:path>
              </a:pathLst>
            </a:custGeom>
            <a:noFill/>
            <a:ln w="1588" cap="rnd">
              <a:solidFill>
                <a:srgbClr val="4677BF"/>
              </a:solidFill>
              <a:prstDash val="solid"/>
              <a:round/>
              <a:headEnd/>
              <a:tailEnd/>
            </a:ln>
          </p:spPr>
          <p:txBody>
            <a:bodyPr/>
            <a:lstStyle/>
            <a:p>
              <a:endParaRPr lang="en-US"/>
            </a:p>
          </p:txBody>
        </p:sp>
        <p:sp>
          <p:nvSpPr>
            <p:cNvPr id="87" name="Freeform 90"/>
            <p:cNvSpPr>
              <a:spLocks/>
            </p:cNvSpPr>
            <p:nvPr/>
          </p:nvSpPr>
          <p:spPr bwMode="auto">
            <a:xfrm>
              <a:off x="969" y="1787"/>
              <a:ext cx="45" cy="27"/>
            </a:xfrm>
            <a:custGeom>
              <a:avLst/>
              <a:gdLst/>
              <a:ahLst/>
              <a:cxnLst>
                <a:cxn ang="0">
                  <a:pos x="2" y="0"/>
                </a:cxn>
                <a:cxn ang="0">
                  <a:pos x="45" y="16"/>
                </a:cxn>
                <a:cxn ang="0">
                  <a:pos x="0" y="27"/>
                </a:cxn>
                <a:cxn ang="0">
                  <a:pos x="2" y="0"/>
                </a:cxn>
              </a:cxnLst>
              <a:rect l="0" t="0" r="r" b="b"/>
              <a:pathLst>
                <a:path w="45" h="27">
                  <a:moveTo>
                    <a:pt x="2" y="0"/>
                  </a:moveTo>
                  <a:lnTo>
                    <a:pt x="45" y="16"/>
                  </a:lnTo>
                  <a:lnTo>
                    <a:pt x="0" y="27"/>
                  </a:lnTo>
                  <a:lnTo>
                    <a:pt x="2" y="0"/>
                  </a:lnTo>
                  <a:close/>
                </a:path>
              </a:pathLst>
            </a:custGeom>
            <a:solidFill>
              <a:srgbClr val="4677BF"/>
            </a:solidFill>
            <a:ln w="9525">
              <a:noFill/>
              <a:round/>
              <a:headEnd/>
              <a:tailEnd/>
            </a:ln>
          </p:spPr>
          <p:txBody>
            <a:bodyPr/>
            <a:lstStyle/>
            <a:p>
              <a:endParaRPr lang="en-US"/>
            </a:p>
          </p:txBody>
        </p:sp>
        <p:sp>
          <p:nvSpPr>
            <p:cNvPr id="88" name="Freeform 91"/>
            <p:cNvSpPr>
              <a:spLocks/>
            </p:cNvSpPr>
            <p:nvPr/>
          </p:nvSpPr>
          <p:spPr bwMode="auto">
            <a:xfrm>
              <a:off x="1395" y="1386"/>
              <a:ext cx="225" cy="227"/>
            </a:xfrm>
            <a:custGeom>
              <a:avLst/>
              <a:gdLst/>
              <a:ahLst/>
              <a:cxnLst>
                <a:cxn ang="0">
                  <a:pos x="223" y="227"/>
                </a:cxn>
                <a:cxn ang="0">
                  <a:pos x="225" y="186"/>
                </a:cxn>
                <a:cxn ang="0">
                  <a:pos x="219" y="149"/>
                </a:cxn>
                <a:cxn ang="0">
                  <a:pos x="204" y="115"/>
                </a:cxn>
                <a:cxn ang="0">
                  <a:pos x="180" y="85"/>
                </a:cxn>
                <a:cxn ang="0">
                  <a:pos x="148" y="58"/>
                </a:cxn>
                <a:cxn ang="0">
                  <a:pos x="108" y="35"/>
                </a:cxn>
                <a:cxn ang="0">
                  <a:pos x="58" y="16"/>
                </a:cxn>
                <a:cxn ang="0">
                  <a:pos x="0" y="0"/>
                </a:cxn>
              </a:cxnLst>
              <a:rect l="0" t="0" r="r" b="b"/>
              <a:pathLst>
                <a:path w="225" h="227">
                  <a:moveTo>
                    <a:pt x="223" y="227"/>
                  </a:moveTo>
                  <a:lnTo>
                    <a:pt x="225" y="186"/>
                  </a:lnTo>
                  <a:lnTo>
                    <a:pt x="219" y="149"/>
                  </a:lnTo>
                  <a:lnTo>
                    <a:pt x="204" y="115"/>
                  </a:lnTo>
                  <a:lnTo>
                    <a:pt x="180" y="85"/>
                  </a:lnTo>
                  <a:lnTo>
                    <a:pt x="148" y="58"/>
                  </a:lnTo>
                  <a:lnTo>
                    <a:pt x="108" y="35"/>
                  </a:lnTo>
                  <a:lnTo>
                    <a:pt x="58" y="16"/>
                  </a:lnTo>
                  <a:lnTo>
                    <a:pt x="0" y="0"/>
                  </a:lnTo>
                </a:path>
              </a:pathLst>
            </a:custGeom>
            <a:noFill/>
            <a:ln w="1588" cap="rnd">
              <a:solidFill>
                <a:srgbClr val="4677BF"/>
              </a:solidFill>
              <a:prstDash val="solid"/>
              <a:round/>
              <a:headEnd/>
              <a:tailEnd/>
            </a:ln>
          </p:spPr>
          <p:txBody>
            <a:bodyPr/>
            <a:lstStyle/>
            <a:p>
              <a:endParaRPr lang="en-US"/>
            </a:p>
          </p:txBody>
        </p:sp>
        <p:sp>
          <p:nvSpPr>
            <p:cNvPr id="89" name="Freeform 92"/>
            <p:cNvSpPr>
              <a:spLocks/>
            </p:cNvSpPr>
            <p:nvPr/>
          </p:nvSpPr>
          <p:spPr bwMode="auto">
            <a:xfrm>
              <a:off x="1604" y="1607"/>
              <a:ext cx="29" cy="43"/>
            </a:xfrm>
            <a:custGeom>
              <a:avLst/>
              <a:gdLst/>
              <a:ahLst/>
              <a:cxnLst>
                <a:cxn ang="0">
                  <a:pos x="29" y="6"/>
                </a:cxn>
                <a:cxn ang="0">
                  <a:pos x="5" y="43"/>
                </a:cxn>
                <a:cxn ang="0">
                  <a:pos x="0" y="0"/>
                </a:cxn>
                <a:cxn ang="0">
                  <a:pos x="29" y="6"/>
                </a:cxn>
              </a:cxnLst>
              <a:rect l="0" t="0" r="r" b="b"/>
              <a:pathLst>
                <a:path w="29" h="43">
                  <a:moveTo>
                    <a:pt x="29" y="6"/>
                  </a:moveTo>
                  <a:lnTo>
                    <a:pt x="5" y="43"/>
                  </a:lnTo>
                  <a:lnTo>
                    <a:pt x="0" y="0"/>
                  </a:lnTo>
                  <a:lnTo>
                    <a:pt x="29" y="6"/>
                  </a:lnTo>
                  <a:close/>
                </a:path>
              </a:pathLst>
            </a:custGeom>
            <a:solidFill>
              <a:srgbClr val="4677BF"/>
            </a:solidFill>
            <a:ln w="9525">
              <a:noFill/>
              <a:round/>
              <a:headEnd/>
              <a:tailEnd/>
            </a:ln>
          </p:spPr>
          <p:txBody>
            <a:bodyPr/>
            <a:lstStyle/>
            <a:p>
              <a:endParaRPr lang="en-US"/>
            </a:p>
          </p:txBody>
        </p:sp>
        <p:sp>
          <p:nvSpPr>
            <p:cNvPr id="90" name="Freeform 93"/>
            <p:cNvSpPr>
              <a:spLocks/>
            </p:cNvSpPr>
            <p:nvPr/>
          </p:nvSpPr>
          <p:spPr bwMode="auto">
            <a:xfrm>
              <a:off x="1395" y="1687"/>
              <a:ext cx="216" cy="116"/>
            </a:xfrm>
            <a:custGeom>
              <a:avLst/>
              <a:gdLst/>
              <a:ahLst/>
              <a:cxnLst>
                <a:cxn ang="0">
                  <a:pos x="216" y="0"/>
                </a:cxn>
                <a:cxn ang="0">
                  <a:pos x="211" y="27"/>
                </a:cxn>
                <a:cxn ang="0">
                  <a:pos x="199" y="50"/>
                </a:cxn>
                <a:cxn ang="0">
                  <a:pos x="181" y="70"/>
                </a:cxn>
                <a:cxn ang="0">
                  <a:pos x="158" y="87"/>
                </a:cxn>
                <a:cxn ang="0">
                  <a:pos x="127" y="99"/>
                </a:cxn>
                <a:cxn ang="0">
                  <a:pos x="91" y="109"/>
                </a:cxn>
                <a:cxn ang="0">
                  <a:pos x="48" y="114"/>
                </a:cxn>
                <a:cxn ang="0">
                  <a:pos x="0" y="116"/>
                </a:cxn>
              </a:cxnLst>
              <a:rect l="0" t="0" r="r" b="b"/>
              <a:pathLst>
                <a:path w="216" h="116">
                  <a:moveTo>
                    <a:pt x="216" y="0"/>
                  </a:moveTo>
                  <a:lnTo>
                    <a:pt x="211" y="27"/>
                  </a:lnTo>
                  <a:lnTo>
                    <a:pt x="199" y="50"/>
                  </a:lnTo>
                  <a:lnTo>
                    <a:pt x="181" y="70"/>
                  </a:lnTo>
                  <a:lnTo>
                    <a:pt x="158" y="87"/>
                  </a:lnTo>
                  <a:lnTo>
                    <a:pt x="127" y="99"/>
                  </a:lnTo>
                  <a:lnTo>
                    <a:pt x="91" y="109"/>
                  </a:lnTo>
                  <a:lnTo>
                    <a:pt x="48" y="114"/>
                  </a:lnTo>
                  <a:lnTo>
                    <a:pt x="0" y="116"/>
                  </a:lnTo>
                </a:path>
              </a:pathLst>
            </a:custGeom>
            <a:noFill/>
            <a:ln w="1588" cap="rnd">
              <a:solidFill>
                <a:srgbClr val="4677BF"/>
              </a:solidFill>
              <a:prstDash val="solid"/>
              <a:round/>
              <a:headEnd/>
              <a:tailEnd/>
            </a:ln>
          </p:spPr>
          <p:txBody>
            <a:bodyPr/>
            <a:lstStyle/>
            <a:p>
              <a:endParaRPr lang="en-US"/>
            </a:p>
          </p:txBody>
        </p:sp>
        <p:sp>
          <p:nvSpPr>
            <p:cNvPr id="91" name="Freeform 94"/>
            <p:cNvSpPr>
              <a:spLocks/>
            </p:cNvSpPr>
            <p:nvPr/>
          </p:nvSpPr>
          <p:spPr bwMode="auto">
            <a:xfrm>
              <a:off x="1597" y="1650"/>
              <a:ext cx="29" cy="41"/>
            </a:xfrm>
            <a:custGeom>
              <a:avLst/>
              <a:gdLst/>
              <a:ahLst/>
              <a:cxnLst>
                <a:cxn ang="0">
                  <a:pos x="29" y="39"/>
                </a:cxn>
                <a:cxn ang="0">
                  <a:pos x="12" y="0"/>
                </a:cxn>
                <a:cxn ang="0">
                  <a:pos x="0" y="41"/>
                </a:cxn>
                <a:cxn ang="0">
                  <a:pos x="29" y="39"/>
                </a:cxn>
              </a:cxnLst>
              <a:rect l="0" t="0" r="r" b="b"/>
              <a:pathLst>
                <a:path w="29" h="41">
                  <a:moveTo>
                    <a:pt x="29" y="39"/>
                  </a:moveTo>
                  <a:lnTo>
                    <a:pt x="12" y="0"/>
                  </a:lnTo>
                  <a:lnTo>
                    <a:pt x="0" y="41"/>
                  </a:lnTo>
                  <a:lnTo>
                    <a:pt x="29" y="39"/>
                  </a:lnTo>
                  <a:close/>
                </a:path>
              </a:pathLst>
            </a:custGeom>
            <a:solidFill>
              <a:srgbClr val="4677BF"/>
            </a:solidFill>
            <a:ln w="9525">
              <a:noFill/>
              <a:round/>
              <a:headEnd/>
              <a:tailEnd/>
            </a:ln>
          </p:spPr>
          <p:txBody>
            <a:bodyPr/>
            <a:lstStyle/>
            <a:p>
              <a:endParaRPr lang="en-US"/>
            </a:p>
          </p:txBody>
        </p:sp>
      </p:grpSp>
      <p:sp>
        <p:nvSpPr>
          <p:cNvPr id="122" name="TextBox 121"/>
          <p:cNvSpPr txBox="1"/>
          <p:nvPr/>
        </p:nvSpPr>
        <p:spPr>
          <a:xfrm>
            <a:off x="304800" y="2362200"/>
            <a:ext cx="1295400" cy="276999"/>
          </a:xfrm>
          <a:prstGeom prst="rect">
            <a:avLst/>
          </a:prstGeom>
          <a:solidFill>
            <a:schemeClr val="bg1"/>
          </a:solidFill>
        </p:spPr>
        <p:txBody>
          <a:bodyPr wrap="square" rtlCol="0">
            <a:spAutoFit/>
          </a:bodyPr>
          <a:lstStyle/>
          <a:p>
            <a:r>
              <a:rPr lang="en-US" sz="1200" b="1" dirty="0" smtClean="0"/>
              <a:t>Space Validation</a:t>
            </a:r>
            <a:endParaRPr lang="en-US" sz="1200" b="1" dirty="0"/>
          </a:p>
        </p:txBody>
      </p:sp>
      <p:sp>
        <p:nvSpPr>
          <p:cNvPr id="124" name="TextBox 123"/>
          <p:cNvSpPr txBox="1"/>
          <p:nvPr/>
        </p:nvSpPr>
        <p:spPr>
          <a:xfrm>
            <a:off x="3429000" y="2362200"/>
            <a:ext cx="685800" cy="276999"/>
          </a:xfrm>
          <a:prstGeom prst="rect">
            <a:avLst/>
          </a:prstGeom>
          <a:solidFill>
            <a:schemeClr val="bg1"/>
          </a:solidFill>
        </p:spPr>
        <p:txBody>
          <a:bodyPr wrap="square" rtlCol="0">
            <a:spAutoFit/>
          </a:bodyPr>
          <a:lstStyle/>
          <a:p>
            <a:r>
              <a:rPr lang="en-US" sz="1200" b="1" dirty="0" smtClean="0"/>
              <a:t>Costing</a:t>
            </a:r>
            <a:endParaRPr lang="en-US" sz="1200" b="1" dirty="0"/>
          </a:p>
        </p:txBody>
      </p:sp>
      <p:sp>
        <p:nvSpPr>
          <p:cNvPr id="127" name="TextBox 126"/>
          <p:cNvSpPr txBox="1"/>
          <p:nvPr/>
        </p:nvSpPr>
        <p:spPr>
          <a:xfrm>
            <a:off x="3276600" y="4724400"/>
            <a:ext cx="914400" cy="276999"/>
          </a:xfrm>
          <a:prstGeom prst="rect">
            <a:avLst/>
          </a:prstGeom>
          <a:solidFill>
            <a:schemeClr val="bg1"/>
          </a:solidFill>
        </p:spPr>
        <p:txBody>
          <a:bodyPr wrap="square" rtlCol="0">
            <a:spAutoFit/>
          </a:bodyPr>
          <a:lstStyle/>
          <a:p>
            <a:pPr algn="ctr"/>
            <a:r>
              <a:rPr lang="en-US" sz="1200" b="1" dirty="0" smtClean="0"/>
              <a:t>Scheduling</a:t>
            </a:r>
            <a:endParaRPr lang="en-US" sz="1200" b="1" dirty="0"/>
          </a:p>
        </p:txBody>
      </p:sp>
      <p:sp>
        <p:nvSpPr>
          <p:cNvPr id="128" name="TextBox 127"/>
          <p:cNvSpPr txBox="1"/>
          <p:nvPr/>
        </p:nvSpPr>
        <p:spPr>
          <a:xfrm>
            <a:off x="533400" y="4724400"/>
            <a:ext cx="914400" cy="276999"/>
          </a:xfrm>
          <a:prstGeom prst="rect">
            <a:avLst/>
          </a:prstGeom>
          <a:solidFill>
            <a:schemeClr val="bg1"/>
          </a:solidFill>
        </p:spPr>
        <p:txBody>
          <a:bodyPr wrap="square" rtlCol="0">
            <a:spAutoFit/>
          </a:bodyPr>
          <a:lstStyle/>
          <a:p>
            <a:pPr algn="ctr"/>
            <a:r>
              <a:rPr lang="en-US" sz="1200" b="1" dirty="0" smtClean="0"/>
              <a:t>COBie</a:t>
            </a:r>
            <a:endParaRPr lang="en-US" sz="1200" b="1" dirty="0"/>
          </a:p>
        </p:txBody>
      </p:sp>
      <p:sp>
        <p:nvSpPr>
          <p:cNvPr id="126" name="Title 1"/>
          <p:cNvSpPr txBox="1">
            <a:spLocks/>
          </p:cNvSpPr>
          <p:nvPr/>
        </p:nvSpPr>
        <p:spPr>
          <a:xfrm>
            <a:off x="609600" y="228600"/>
            <a:ext cx="8077200" cy="1143000"/>
          </a:xfrm>
          <a:prstGeom prst="rect">
            <a:avLst/>
          </a:prstGeom>
        </p:spPr>
        <p:txBody>
          <a:bodyPr>
            <a:normAutofit fontScale="97500"/>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rgbClr val="CC3300"/>
                </a:solidFill>
                <a:effectLst/>
                <a:uLnTx/>
                <a:uFillTx/>
                <a:latin typeface="+mj-lt"/>
                <a:ea typeface="+mj-ea"/>
                <a:cs typeface="+mj-cs"/>
              </a:rPr>
              <a:t>3. Information Exchange Requirements</a:t>
            </a:r>
            <a:endParaRPr kumimoji="0" lang="en-US" sz="3600" b="0" i="0" u="none" strike="noStrike" kern="1200" cap="none" spc="0" normalizeH="0" baseline="0" noProof="0" dirty="0">
              <a:ln>
                <a:noFill/>
              </a:ln>
              <a:solidFill>
                <a:srgbClr val="CC3300"/>
              </a:solidFill>
              <a:effectLst/>
              <a:uLnTx/>
              <a:uFillTx/>
              <a:latin typeface="+mj-lt"/>
              <a:ea typeface="+mj-ea"/>
              <a:cs typeface="+mj-cs"/>
            </a:endParaRPr>
          </a:p>
        </p:txBody>
      </p:sp>
      <p:grpSp>
        <p:nvGrpSpPr>
          <p:cNvPr id="113" name="Group 4"/>
          <p:cNvGrpSpPr/>
          <p:nvPr/>
        </p:nvGrpSpPr>
        <p:grpSpPr>
          <a:xfrm>
            <a:off x="228600" y="152400"/>
            <a:ext cx="1022684" cy="1295400"/>
            <a:chOff x="3200400" y="2895600"/>
            <a:chExt cx="1143000" cy="1447800"/>
          </a:xfrm>
        </p:grpSpPr>
        <p:sp>
          <p:nvSpPr>
            <p:cNvPr id="130" name="Rectangle 129"/>
            <p:cNvSpPr/>
            <p:nvPr/>
          </p:nvSpPr>
          <p:spPr>
            <a:xfrm>
              <a:off x="3276600" y="2895600"/>
              <a:ext cx="1066800" cy="1447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1" name="Picture 130" descr="nbims logo 2011 2.jpg"/>
            <p:cNvPicPr/>
            <p:nvPr/>
          </p:nvPicPr>
          <p:blipFill>
            <a:blip r:embed="rId5" cstate="print">
              <a:clrChange>
                <a:clrFrom>
                  <a:srgbClr val="FFFFFF"/>
                </a:clrFrom>
                <a:clrTo>
                  <a:srgbClr val="FFFFFF">
                    <a:alpha val="0"/>
                  </a:srgbClr>
                </a:clrTo>
              </a:clrChange>
            </a:blip>
            <a:stretch>
              <a:fillRect/>
            </a:stretch>
          </p:blipFill>
          <p:spPr>
            <a:xfrm>
              <a:off x="3200400" y="2971800"/>
              <a:ext cx="1143000" cy="1143000"/>
            </a:xfrm>
            <a:prstGeom prst="rect">
              <a:avLst/>
            </a:prstGeom>
          </p:spPr>
        </p:pic>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838200" y="914400"/>
            <a:ext cx="7596188" cy="5408899"/>
          </a:xfrm>
          <a:prstGeom prst="rect">
            <a:avLst/>
          </a:prstGeom>
          <a:noFill/>
          <a:ln w="9525">
            <a:noFill/>
            <a:miter lim="800000"/>
            <a:headEnd/>
            <a:tailEnd/>
          </a:ln>
          <a:effectLst/>
        </p:spPr>
      </p:pic>
      <p:pic>
        <p:nvPicPr>
          <p:cNvPr id="3" name="Picture 3"/>
          <p:cNvPicPr>
            <a:picLocks noChangeAspect="1" noChangeArrowheads="1"/>
          </p:cNvPicPr>
          <p:nvPr/>
        </p:nvPicPr>
        <p:blipFill>
          <a:blip r:embed="rId3" cstate="print"/>
          <a:srcRect/>
          <a:stretch>
            <a:fillRect/>
          </a:stretch>
        </p:blipFill>
        <p:spPr bwMode="auto">
          <a:xfrm>
            <a:off x="152400" y="152400"/>
            <a:ext cx="533399" cy="533399"/>
          </a:xfrm>
          <a:prstGeom prst="rect">
            <a:avLst/>
          </a:prstGeom>
          <a:noFill/>
          <a:ln w="9525">
            <a:noFill/>
            <a:miter lim="800000"/>
            <a:headEnd/>
            <a:tailEnd/>
          </a:ln>
        </p:spPr>
      </p:pic>
      <p:pic>
        <p:nvPicPr>
          <p:cNvPr id="4" name="Picture 3" descr="nbims logo 2011 2.jpg"/>
          <p:cNvPicPr/>
          <p:nvPr/>
        </p:nvPicPr>
        <p:blipFill>
          <a:blip r:embed="rId4" cstate="print"/>
          <a:stretch>
            <a:fillRect/>
          </a:stretch>
        </p:blipFill>
        <p:spPr>
          <a:xfrm>
            <a:off x="762001" y="152401"/>
            <a:ext cx="533400" cy="533400"/>
          </a:xfrm>
          <a:prstGeom prst="rect">
            <a:avLst/>
          </a:prstGeom>
        </p:spPr>
      </p:pic>
      <p:sp>
        <p:nvSpPr>
          <p:cNvPr id="5" name="TextBox 4"/>
          <p:cNvSpPr txBox="1"/>
          <p:nvPr/>
        </p:nvSpPr>
        <p:spPr>
          <a:xfrm>
            <a:off x="1371600" y="152400"/>
            <a:ext cx="7772400" cy="646331"/>
          </a:xfrm>
          <a:prstGeom prst="rect">
            <a:avLst/>
          </a:prstGeom>
          <a:noFill/>
        </p:spPr>
        <p:txBody>
          <a:bodyPr wrap="square" rtlCol="0">
            <a:spAutoFit/>
          </a:bodyPr>
          <a:lstStyle/>
          <a:p>
            <a:r>
              <a:rPr lang="en-US" sz="3600" b="1" dirty="0" smtClean="0">
                <a:solidFill>
                  <a:srgbClr val="C00000"/>
                </a:solidFill>
              </a:rPr>
              <a:t>Aligns </a:t>
            </a:r>
            <a:r>
              <a:rPr lang="en-US" sz="3600" b="1" dirty="0" smtClean="0">
                <a:solidFill>
                  <a:srgbClr val="C00000"/>
                </a:solidFill>
              </a:rPr>
              <a:t>NBIMS Use Cases with BIM Data</a:t>
            </a:r>
            <a:endParaRPr lang="en-US" sz="3600" b="1" dirty="0">
              <a:solidFill>
                <a:srgbClr val="C00000"/>
              </a:solidFill>
            </a:endParaRPr>
          </a:p>
        </p:txBody>
      </p:sp>
      <p:sp>
        <p:nvSpPr>
          <p:cNvPr id="9" name="TextBox 8"/>
          <p:cNvSpPr txBox="1"/>
          <p:nvPr/>
        </p:nvSpPr>
        <p:spPr>
          <a:xfrm>
            <a:off x="76200" y="6477000"/>
            <a:ext cx="1997663" cy="246221"/>
          </a:xfrm>
          <a:prstGeom prst="rect">
            <a:avLst/>
          </a:prstGeom>
          <a:noFill/>
        </p:spPr>
        <p:txBody>
          <a:bodyPr wrap="none" rtlCol="0">
            <a:spAutoFit/>
          </a:bodyPr>
          <a:lstStyle/>
          <a:p>
            <a:r>
              <a:rPr lang="en-US" sz="1000" dirty="0" smtClean="0"/>
              <a:t>Developed by AEC Infosystems, Inc</a:t>
            </a:r>
            <a:endParaRPr lang="en-US" sz="1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124200" y="1524000"/>
            <a:ext cx="6019800" cy="5016758"/>
          </a:xfrm>
          <a:prstGeom prst="rect">
            <a:avLst/>
          </a:prstGeom>
          <a:noFill/>
        </p:spPr>
        <p:txBody>
          <a:bodyPr wrap="square" rtlCol="0">
            <a:spAutoFit/>
          </a:bodyPr>
          <a:lstStyle/>
          <a:p>
            <a:pPr marL="342900" indent="-342900">
              <a:buFont typeface="Arial" pitchFamily="34" charset="0"/>
              <a:buChar char="•"/>
            </a:pPr>
            <a:r>
              <a:rPr lang="en-US" sz="3200" dirty="0" smtClean="0"/>
              <a:t>Define Industry Need</a:t>
            </a:r>
          </a:p>
          <a:p>
            <a:pPr marL="342900" indent="-342900">
              <a:buFont typeface="Arial" pitchFamily="34" charset="0"/>
              <a:buChar char="•"/>
            </a:pPr>
            <a:r>
              <a:rPr lang="en-US" sz="3200" dirty="0" smtClean="0"/>
              <a:t>Assemble a Working Group</a:t>
            </a:r>
          </a:p>
          <a:p>
            <a:pPr marL="342900" indent="-342900">
              <a:buFont typeface="Arial" pitchFamily="34" charset="0"/>
              <a:buChar char="•"/>
            </a:pPr>
            <a:r>
              <a:rPr lang="en-US" sz="3200" dirty="0" smtClean="0"/>
              <a:t>Develop the IDM </a:t>
            </a:r>
          </a:p>
          <a:p>
            <a:pPr marL="342900" indent="-342900">
              <a:buFont typeface="Arial" pitchFamily="34" charset="0"/>
              <a:buChar char="•"/>
            </a:pPr>
            <a:r>
              <a:rPr lang="en-US" sz="3200" dirty="0" smtClean="0"/>
              <a:t>Consensus Review</a:t>
            </a:r>
          </a:p>
          <a:p>
            <a:pPr marL="342900" indent="-342900">
              <a:buFont typeface="Arial" pitchFamily="34" charset="0"/>
              <a:buChar char="•"/>
            </a:pPr>
            <a:r>
              <a:rPr lang="en-US" sz="3200" dirty="0" smtClean="0"/>
              <a:t>Assemble Technical Workgroup</a:t>
            </a:r>
          </a:p>
          <a:p>
            <a:pPr marL="800100" lvl="1" indent="-342900">
              <a:buFont typeface="Arial" pitchFamily="34" charset="0"/>
              <a:buChar char="•"/>
            </a:pPr>
            <a:r>
              <a:rPr lang="en-US" sz="3200" dirty="0" smtClean="0"/>
              <a:t>Develop MVD </a:t>
            </a:r>
          </a:p>
          <a:p>
            <a:pPr marL="800100" lvl="1" indent="-342900">
              <a:buFont typeface="Arial" pitchFamily="34" charset="0"/>
              <a:buChar char="•"/>
            </a:pPr>
            <a:r>
              <a:rPr lang="en-US" sz="3200" dirty="0" smtClean="0"/>
              <a:t>Software Implementation</a:t>
            </a:r>
          </a:p>
          <a:p>
            <a:pPr marL="342900" indent="-342900">
              <a:buFont typeface="Arial" pitchFamily="34" charset="0"/>
              <a:buChar char="•"/>
            </a:pPr>
            <a:r>
              <a:rPr lang="en-US" sz="3200" dirty="0" smtClean="0"/>
              <a:t>NBIMs Balloting Process</a:t>
            </a:r>
          </a:p>
          <a:p>
            <a:pPr marL="342900" indent="-342900">
              <a:buFont typeface="Arial" pitchFamily="34" charset="0"/>
              <a:buChar char="•"/>
            </a:pPr>
            <a:r>
              <a:rPr lang="en-US" sz="3200" dirty="0" smtClean="0"/>
              <a:t>Certification &amp; Testing</a:t>
            </a:r>
          </a:p>
          <a:p>
            <a:pPr marL="342900" indent="-342900">
              <a:buFont typeface="Arial" pitchFamily="34" charset="0"/>
              <a:buChar char="•"/>
            </a:pPr>
            <a:r>
              <a:rPr lang="en-US" sz="3200" dirty="0" smtClean="0"/>
              <a:t>Maintain and Update</a:t>
            </a:r>
          </a:p>
        </p:txBody>
      </p:sp>
      <p:pic>
        <p:nvPicPr>
          <p:cNvPr id="6" name="Picture 6"/>
          <p:cNvPicPr>
            <a:picLocks noChangeAspect="1" noChangeArrowheads="1"/>
          </p:cNvPicPr>
          <p:nvPr/>
        </p:nvPicPr>
        <p:blipFill>
          <a:blip r:embed="rId2" cstate="print">
            <a:lum bright="-10000" contrast="30000"/>
          </a:blip>
          <a:srcRect/>
          <a:stretch>
            <a:fillRect/>
          </a:stretch>
        </p:blipFill>
        <p:spPr bwMode="auto">
          <a:xfrm>
            <a:off x="228600" y="1828800"/>
            <a:ext cx="2971800" cy="4048928"/>
          </a:xfrm>
          <a:prstGeom prst="rect">
            <a:avLst/>
          </a:prstGeom>
          <a:solidFill>
            <a:srgbClr val="FFFFFF">
              <a:shade val="85000"/>
            </a:srgbClr>
          </a:solidFill>
          <a:ln w="88900" cap="sq">
            <a:noFill/>
            <a:miter lim="800000"/>
          </a:ln>
          <a:effectLst>
            <a:outerShdw blurRad="225425" dist="50800" dir="5220000" algn="ctr">
              <a:srgbClr val="000000">
                <a:alpha val="33000"/>
              </a:srgbClr>
            </a:outerShdw>
          </a:effectLst>
          <a:scene3d>
            <a:camera prst="perspectiveContrastingRightFacing"/>
            <a:lightRig rig="threePt" dir="t"/>
          </a:scene3d>
        </p:spPr>
      </p:pic>
      <p:sp>
        <p:nvSpPr>
          <p:cNvPr id="8" name="Title 1"/>
          <p:cNvSpPr txBox="1">
            <a:spLocks/>
          </p:cNvSpPr>
          <p:nvPr/>
        </p:nvSpPr>
        <p:spPr>
          <a:xfrm>
            <a:off x="1828800" y="1219200"/>
            <a:ext cx="7010400" cy="1143000"/>
          </a:xfrm>
          <a:prstGeom prst="rect">
            <a:avLst/>
          </a:prstGeom>
        </p:spPr>
        <p:txBody>
          <a:bodyPr vert="horz" lIns="91440" tIns="45720" rIns="91440" bIns="45720" rtlCol="0" anchor="ctr">
            <a:normAutofit fontScale="90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
            </a:r>
            <a:br>
              <a:rPr kumimoji="0" lang="en-US" sz="4400" b="0" i="0" u="none" strike="noStrike" kern="1200" cap="none" spc="0" normalizeH="0" baseline="0" noProof="0" dirty="0" smtClean="0">
                <a:ln>
                  <a:noFill/>
                </a:ln>
                <a:solidFill>
                  <a:schemeClr val="tx1"/>
                </a:solidFill>
                <a:effectLst/>
                <a:uLnTx/>
                <a:uFillTx/>
                <a:latin typeface="+mj-lt"/>
                <a:ea typeface="+mj-ea"/>
                <a:cs typeface="+mj-cs"/>
              </a:rPr>
            </a:br>
            <a:endParaRPr kumimoji="0" lang="en-US" sz="3600" b="0" i="0" u="none" strike="noStrike" kern="1200" cap="none" spc="0" normalizeH="0" baseline="0" noProof="0" dirty="0">
              <a:ln>
                <a:noFill/>
              </a:ln>
              <a:solidFill>
                <a:schemeClr val="tx1"/>
              </a:solidFill>
              <a:effectLst/>
              <a:uLnTx/>
              <a:uFillTx/>
              <a:latin typeface="+mj-lt"/>
              <a:ea typeface="+mj-ea"/>
              <a:cs typeface="+mj-cs"/>
            </a:endParaRPr>
          </a:p>
        </p:txBody>
      </p:sp>
      <p:grpSp>
        <p:nvGrpSpPr>
          <p:cNvPr id="9" name="Group 8"/>
          <p:cNvGrpSpPr/>
          <p:nvPr/>
        </p:nvGrpSpPr>
        <p:grpSpPr>
          <a:xfrm>
            <a:off x="381000" y="228600"/>
            <a:ext cx="1022684" cy="1295400"/>
            <a:chOff x="3200400" y="2895600"/>
            <a:chExt cx="1143000" cy="1447800"/>
          </a:xfrm>
        </p:grpSpPr>
        <p:sp>
          <p:nvSpPr>
            <p:cNvPr id="10" name="Rectangle 9"/>
            <p:cNvSpPr/>
            <p:nvPr/>
          </p:nvSpPr>
          <p:spPr>
            <a:xfrm>
              <a:off x="3276600" y="2895600"/>
              <a:ext cx="1066800" cy="1447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nbims logo 2011 2.jpg"/>
            <p:cNvPicPr/>
            <p:nvPr/>
          </p:nvPicPr>
          <p:blipFill>
            <a:blip r:embed="rId3" cstate="print">
              <a:clrChange>
                <a:clrFrom>
                  <a:srgbClr val="FFFFFF"/>
                </a:clrFrom>
                <a:clrTo>
                  <a:srgbClr val="FFFFFF">
                    <a:alpha val="0"/>
                  </a:srgbClr>
                </a:clrTo>
              </a:clrChange>
            </a:blip>
            <a:stretch>
              <a:fillRect/>
            </a:stretch>
          </p:blipFill>
          <p:spPr>
            <a:xfrm>
              <a:off x="3200400" y="2971800"/>
              <a:ext cx="1143000" cy="1143000"/>
            </a:xfrm>
            <a:prstGeom prst="rect">
              <a:avLst/>
            </a:prstGeom>
          </p:spPr>
        </p:pic>
      </p:grpSp>
      <p:sp>
        <p:nvSpPr>
          <p:cNvPr id="12" name="Title 11"/>
          <p:cNvSpPr>
            <a:spLocks noGrp="1"/>
          </p:cNvSpPr>
          <p:nvPr>
            <p:ph type="title"/>
          </p:nvPr>
        </p:nvSpPr>
        <p:spPr>
          <a:xfrm>
            <a:off x="838200" y="228600"/>
            <a:ext cx="7543800" cy="1143000"/>
          </a:xfrm>
        </p:spPr>
        <p:txBody>
          <a:bodyPr>
            <a:normAutofit fontScale="90000"/>
          </a:bodyPr>
          <a:lstStyle/>
          <a:p>
            <a:r>
              <a:rPr lang="en-US" dirty="0" smtClean="0"/>
              <a:t>Creating the National BIM Standard</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1524000"/>
            <a:ext cx="8686800" cy="4031873"/>
          </a:xfrm>
          <a:prstGeom prst="rect">
            <a:avLst/>
          </a:prstGeom>
          <a:noFill/>
        </p:spPr>
        <p:txBody>
          <a:bodyPr wrap="square" rtlCol="0">
            <a:spAutoFit/>
          </a:bodyPr>
          <a:lstStyle/>
          <a:p>
            <a:pPr>
              <a:buFont typeface="Arial" pitchFamily="34" charset="0"/>
              <a:buChar char="•"/>
            </a:pPr>
            <a:r>
              <a:rPr lang="en-US" sz="3200" dirty="0" smtClean="0"/>
              <a:t> You can’t automate what you don’t understand</a:t>
            </a:r>
          </a:p>
          <a:p>
            <a:pPr lvl="1">
              <a:buFont typeface="Arial" pitchFamily="34" charset="0"/>
              <a:buChar char="•"/>
            </a:pPr>
            <a:r>
              <a:rPr lang="en-US" sz="3200" dirty="0" smtClean="0"/>
              <a:t>Each day information is exchanged by teams, but in different ways and with different content for the same purpose.</a:t>
            </a:r>
          </a:p>
          <a:p>
            <a:pPr lvl="1">
              <a:buFont typeface="Arial" pitchFamily="34" charset="0"/>
              <a:buChar char="•"/>
            </a:pPr>
            <a:r>
              <a:rPr lang="en-US" sz="3200" dirty="0" smtClean="0"/>
              <a:t>Based upon a paper-centric process, email, phone, RFI’s</a:t>
            </a:r>
          </a:p>
          <a:p>
            <a:pPr>
              <a:buFont typeface="Arial" pitchFamily="34" charset="0"/>
              <a:buChar char="•"/>
            </a:pPr>
            <a:r>
              <a:rPr lang="en-US" sz="3200" dirty="0" smtClean="0"/>
              <a:t>This isn’t a process which can take advantage of BIM and automation.</a:t>
            </a:r>
            <a:endParaRPr lang="da-DK" sz="3200" dirty="0"/>
          </a:p>
        </p:txBody>
      </p:sp>
      <p:sp>
        <p:nvSpPr>
          <p:cNvPr id="8" name="Title 1"/>
          <p:cNvSpPr txBox="1">
            <a:spLocks/>
          </p:cNvSpPr>
          <p:nvPr/>
        </p:nvSpPr>
        <p:spPr>
          <a:xfrm>
            <a:off x="1828800" y="1219200"/>
            <a:ext cx="7010400" cy="1143000"/>
          </a:xfrm>
          <a:prstGeom prst="rect">
            <a:avLst/>
          </a:prstGeom>
        </p:spPr>
        <p:txBody>
          <a:bodyPr vert="horz" lIns="91440" tIns="45720" rIns="91440" bIns="45720" rtlCol="0" anchor="ctr">
            <a:normAutofit fontScale="90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
            </a:r>
            <a:br>
              <a:rPr kumimoji="0" lang="en-US" sz="4400" b="0" i="0" u="none" strike="noStrike" kern="1200" cap="none" spc="0" normalizeH="0" baseline="0" noProof="0" dirty="0" smtClean="0">
                <a:ln>
                  <a:noFill/>
                </a:ln>
                <a:solidFill>
                  <a:schemeClr val="tx1"/>
                </a:solidFill>
                <a:effectLst/>
                <a:uLnTx/>
                <a:uFillTx/>
                <a:latin typeface="+mj-lt"/>
                <a:ea typeface="+mj-ea"/>
                <a:cs typeface="+mj-cs"/>
              </a:rPr>
            </a:br>
            <a:endParaRPr kumimoji="0" lang="en-US" sz="3600" b="0" i="0" u="none" strike="noStrike" kern="1200" cap="none" spc="0" normalizeH="0" baseline="0" noProof="0" dirty="0">
              <a:ln>
                <a:noFill/>
              </a:ln>
              <a:solidFill>
                <a:schemeClr val="tx1"/>
              </a:solidFill>
              <a:effectLst/>
              <a:uLnTx/>
              <a:uFillTx/>
              <a:latin typeface="+mj-lt"/>
              <a:ea typeface="+mj-ea"/>
              <a:cs typeface="+mj-cs"/>
            </a:endParaRPr>
          </a:p>
        </p:txBody>
      </p:sp>
      <p:grpSp>
        <p:nvGrpSpPr>
          <p:cNvPr id="2" name="Group 8"/>
          <p:cNvGrpSpPr/>
          <p:nvPr/>
        </p:nvGrpSpPr>
        <p:grpSpPr>
          <a:xfrm>
            <a:off x="381000" y="228600"/>
            <a:ext cx="1022684" cy="1295400"/>
            <a:chOff x="3200400" y="2895600"/>
            <a:chExt cx="1143000" cy="1447800"/>
          </a:xfrm>
        </p:grpSpPr>
        <p:sp>
          <p:nvSpPr>
            <p:cNvPr id="10" name="Rectangle 9"/>
            <p:cNvSpPr/>
            <p:nvPr/>
          </p:nvSpPr>
          <p:spPr>
            <a:xfrm>
              <a:off x="3276600" y="2895600"/>
              <a:ext cx="1066800" cy="1447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nbims logo 2011 2.jpg"/>
            <p:cNvPicPr/>
            <p:nvPr/>
          </p:nvPicPr>
          <p:blipFill>
            <a:blip r:embed="rId2" cstate="print">
              <a:clrChange>
                <a:clrFrom>
                  <a:srgbClr val="FFFFFF"/>
                </a:clrFrom>
                <a:clrTo>
                  <a:srgbClr val="FFFFFF">
                    <a:alpha val="0"/>
                  </a:srgbClr>
                </a:clrTo>
              </a:clrChange>
            </a:blip>
            <a:stretch>
              <a:fillRect/>
            </a:stretch>
          </p:blipFill>
          <p:spPr>
            <a:xfrm>
              <a:off x="3200400" y="2971800"/>
              <a:ext cx="1143000" cy="1143000"/>
            </a:xfrm>
            <a:prstGeom prst="rect">
              <a:avLst/>
            </a:prstGeom>
          </p:spPr>
        </p:pic>
      </p:grpSp>
      <p:sp>
        <p:nvSpPr>
          <p:cNvPr id="12" name="Title 11"/>
          <p:cNvSpPr>
            <a:spLocks noGrp="1"/>
          </p:cNvSpPr>
          <p:nvPr>
            <p:ph type="title"/>
          </p:nvPr>
        </p:nvSpPr>
        <p:spPr>
          <a:xfrm>
            <a:off x="838200" y="228600"/>
            <a:ext cx="7543800" cy="1143000"/>
          </a:xfrm>
        </p:spPr>
        <p:txBody>
          <a:bodyPr>
            <a:normAutofit/>
          </a:bodyPr>
          <a:lstStyle/>
          <a:p>
            <a:r>
              <a:rPr lang="en-US" dirty="0" smtClean="0"/>
              <a:t>Current Business Processes</a:t>
            </a:r>
            <a:endParaRPr lang="en-US" dirty="0"/>
          </a:p>
        </p:txBody>
      </p:sp>
      <p:pic>
        <p:nvPicPr>
          <p:cNvPr id="9" name="Picture 2" descr="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410200" y="5029200"/>
            <a:ext cx="3131643" cy="1687513"/>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
            <a:ext cx="8229600" cy="1143000"/>
          </a:xfrm>
        </p:spPr>
        <p:txBody>
          <a:bodyPr>
            <a:normAutofit fontScale="90000"/>
          </a:bodyPr>
          <a:lstStyle/>
          <a:p>
            <a:r>
              <a:rPr lang="en-US" sz="4000" b="1" dirty="0" smtClean="0">
                <a:solidFill>
                  <a:srgbClr val="C00000"/>
                </a:solidFill>
              </a:rPr>
              <a:t>Developing the NBIM Standard</a:t>
            </a:r>
            <a:br>
              <a:rPr lang="en-US" sz="4000" b="1" dirty="0" smtClean="0">
                <a:solidFill>
                  <a:srgbClr val="C00000"/>
                </a:solidFill>
              </a:rPr>
            </a:br>
            <a:r>
              <a:rPr lang="en-US" sz="4000" b="1" dirty="0" smtClean="0">
                <a:solidFill>
                  <a:srgbClr val="C00000"/>
                </a:solidFill>
              </a:rPr>
              <a:t>                                  </a:t>
            </a:r>
            <a:r>
              <a:rPr lang="en-US" sz="4000" dirty="0" smtClean="0">
                <a:solidFill>
                  <a:srgbClr val="C00000"/>
                </a:solidFill>
              </a:rPr>
              <a:t>Two Primary Activities</a:t>
            </a:r>
            <a:endParaRPr lang="en-US" sz="4000" dirty="0">
              <a:solidFill>
                <a:srgbClr val="C00000"/>
              </a:solidFill>
            </a:endParaRPr>
          </a:p>
        </p:txBody>
      </p:sp>
      <p:sp>
        <p:nvSpPr>
          <p:cNvPr id="3" name="Text Placeholder 2"/>
          <p:cNvSpPr>
            <a:spLocks noGrp="1"/>
          </p:cNvSpPr>
          <p:nvPr>
            <p:ph type="body" idx="1"/>
          </p:nvPr>
        </p:nvSpPr>
        <p:spPr>
          <a:xfrm>
            <a:off x="228600" y="1600200"/>
            <a:ext cx="4040188" cy="914400"/>
          </a:xfrm>
          <a:solidFill>
            <a:schemeClr val="accent5">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fontScale="85000" lnSpcReduction="10000"/>
          </a:bodyPr>
          <a:lstStyle/>
          <a:p>
            <a:pPr algn="ctr"/>
            <a:r>
              <a:rPr lang="en-US" sz="3300" dirty="0" smtClean="0"/>
              <a:t>Industry Experts</a:t>
            </a:r>
          </a:p>
          <a:p>
            <a:pPr algn="ctr"/>
            <a:r>
              <a:rPr lang="en-US" dirty="0" smtClean="0"/>
              <a:t>Information Delivery Manual (IDM)</a:t>
            </a:r>
            <a:endParaRPr lang="en-US" dirty="0"/>
          </a:p>
        </p:txBody>
      </p:sp>
      <p:sp>
        <p:nvSpPr>
          <p:cNvPr id="4" name="Content Placeholder 3"/>
          <p:cNvSpPr>
            <a:spLocks noGrp="1"/>
          </p:cNvSpPr>
          <p:nvPr>
            <p:ph sz="half" idx="2"/>
          </p:nvPr>
        </p:nvSpPr>
        <p:spPr>
          <a:xfrm>
            <a:off x="227012" y="2678112"/>
            <a:ext cx="4040188" cy="3951288"/>
          </a:xfrm>
          <a:solidFill>
            <a:srgbClr val="8AC9DA"/>
          </a:solidFill>
          <a:effectLst/>
        </p:spPr>
        <p:txBody>
          <a:bodyPr/>
          <a:lstStyle/>
          <a:p>
            <a:r>
              <a:rPr lang="en-US" dirty="0" smtClean="0"/>
              <a:t>Develop Project Summary </a:t>
            </a:r>
          </a:p>
          <a:p>
            <a:r>
              <a:rPr lang="en-US" dirty="0" smtClean="0"/>
              <a:t>Assemble Workgroup</a:t>
            </a:r>
          </a:p>
          <a:p>
            <a:r>
              <a:rPr lang="en-US" dirty="0" smtClean="0"/>
              <a:t>Develop IDM</a:t>
            </a:r>
          </a:p>
          <a:p>
            <a:r>
              <a:rPr lang="en-US" dirty="0" smtClean="0"/>
              <a:t>Submit for Consensus Review</a:t>
            </a:r>
          </a:p>
          <a:p>
            <a:r>
              <a:rPr lang="en-US" dirty="0" smtClean="0"/>
              <a:t>Update and ready for MVD development</a:t>
            </a:r>
          </a:p>
          <a:p>
            <a:endParaRPr lang="en-US" dirty="0"/>
          </a:p>
        </p:txBody>
      </p:sp>
      <p:sp>
        <p:nvSpPr>
          <p:cNvPr id="5" name="Text Placeholder 4"/>
          <p:cNvSpPr>
            <a:spLocks noGrp="1"/>
          </p:cNvSpPr>
          <p:nvPr>
            <p:ph type="body" sz="quarter" idx="3"/>
          </p:nvPr>
        </p:nvSpPr>
        <p:spPr>
          <a:xfrm>
            <a:off x="4876799" y="1600200"/>
            <a:ext cx="4114801" cy="914400"/>
          </a:xfrm>
          <a:solidFill>
            <a:srgbClr val="F7E78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fontScale="92500" lnSpcReduction="10000"/>
          </a:bodyPr>
          <a:lstStyle/>
          <a:p>
            <a:pPr algn="ctr"/>
            <a:r>
              <a:rPr lang="en-US" sz="3000" dirty="0" smtClean="0"/>
              <a:t>Software Implementers</a:t>
            </a:r>
          </a:p>
          <a:p>
            <a:pPr algn="ctr"/>
            <a:r>
              <a:rPr lang="en-US" dirty="0" smtClean="0"/>
              <a:t>Model View Definition (MVD)</a:t>
            </a:r>
            <a:endParaRPr lang="en-US" dirty="0"/>
          </a:p>
        </p:txBody>
      </p:sp>
      <p:sp>
        <p:nvSpPr>
          <p:cNvPr id="6" name="Content Placeholder 5"/>
          <p:cNvSpPr>
            <a:spLocks noGrp="1"/>
          </p:cNvSpPr>
          <p:nvPr>
            <p:ph sz="quarter" idx="4"/>
          </p:nvPr>
        </p:nvSpPr>
        <p:spPr>
          <a:xfrm>
            <a:off x="4876800" y="2667000"/>
            <a:ext cx="4038600" cy="3951288"/>
          </a:xfrm>
          <a:solidFill>
            <a:srgbClr val="F7E785"/>
          </a:solidFill>
          <a:effectLst/>
        </p:spPr>
        <p:txBody>
          <a:bodyPr>
            <a:normAutofit lnSpcReduction="10000"/>
          </a:bodyPr>
          <a:lstStyle/>
          <a:p>
            <a:r>
              <a:rPr lang="en-US" dirty="0" smtClean="0"/>
              <a:t>Create or reuse Information Concepts</a:t>
            </a:r>
          </a:p>
          <a:p>
            <a:r>
              <a:rPr lang="en-US" dirty="0" smtClean="0"/>
              <a:t>Develop Model View Definition</a:t>
            </a:r>
          </a:p>
          <a:p>
            <a:r>
              <a:rPr lang="en-US" dirty="0" smtClean="0"/>
              <a:t>Compare MVD to IDM</a:t>
            </a:r>
          </a:p>
          <a:p>
            <a:r>
              <a:rPr lang="en-US" dirty="0" smtClean="0"/>
              <a:t>Generate schema for software implementation</a:t>
            </a:r>
          </a:p>
          <a:p>
            <a:r>
              <a:rPr lang="en-US" dirty="0" smtClean="0"/>
              <a:t>Software Vendor Implementation</a:t>
            </a:r>
          </a:p>
          <a:p>
            <a:r>
              <a:rPr lang="en-US" dirty="0" smtClean="0"/>
              <a:t>Testing and Certification</a:t>
            </a:r>
          </a:p>
          <a:p>
            <a:endParaRPr lang="en-US" dirty="0"/>
          </a:p>
        </p:txBody>
      </p:sp>
      <p:sp>
        <p:nvSpPr>
          <p:cNvPr id="12" name="Right Arrow 11"/>
          <p:cNvSpPr/>
          <p:nvPr/>
        </p:nvSpPr>
        <p:spPr>
          <a:xfrm>
            <a:off x="4343400" y="1905000"/>
            <a:ext cx="457200" cy="381000"/>
          </a:xfrm>
          <a:prstGeom prst="rightArrow">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14" name="Group 13"/>
          <p:cNvGrpSpPr/>
          <p:nvPr/>
        </p:nvGrpSpPr>
        <p:grpSpPr>
          <a:xfrm>
            <a:off x="304800" y="0"/>
            <a:ext cx="1022684" cy="1295400"/>
            <a:chOff x="3200400" y="2895600"/>
            <a:chExt cx="1143000" cy="1447800"/>
          </a:xfrm>
        </p:grpSpPr>
        <p:sp>
          <p:nvSpPr>
            <p:cNvPr id="15" name="Rectangle 14"/>
            <p:cNvSpPr/>
            <p:nvPr/>
          </p:nvSpPr>
          <p:spPr>
            <a:xfrm>
              <a:off x="3276600" y="2895600"/>
              <a:ext cx="1066800" cy="1447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nbims logo 2011 2.jpg"/>
            <p:cNvPicPr/>
            <p:nvPr/>
          </p:nvPicPr>
          <p:blipFill>
            <a:blip r:embed="rId2" cstate="print">
              <a:clrChange>
                <a:clrFrom>
                  <a:srgbClr val="FFFFFF"/>
                </a:clrFrom>
                <a:clrTo>
                  <a:srgbClr val="FFFFFF">
                    <a:alpha val="0"/>
                  </a:srgbClr>
                </a:clrTo>
              </a:clrChange>
            </a:blip>
            <a:stretch>
              <a:fillRect/>
            </a:stretch>
          </p:blipFill>
          <p:spPr>
            <a:xfrm>
              <a:off x="3200400" y="2971800"/>
              <a:ext cx="1143000" cy="1143000"/>
            </a:xfrm>
            <a:prstGeom prst="rect">
              <a:avLst/>
            </a:prstGeom>
          </p:spPr>
        </p:pic>
      </p:grpSp>
      <p:sp>
        <p:nvSpPr>
          <p:cNvPr id="11" name="Up Arrow 10"/>
          <p:cNvSpPr/>
          <p:nvPr/>
        </p:nvSpPr>
        <p:spPr>
          <a:xfrm>
            <a:off x="1143000" y="5791200"/>
            <a:ext cx="2133600" cy="1066800"/>
          </a:xfrm>
          <a:prstGeom prst="upArrow">
            <a:avLst/>
          </a:prstGeom>
          <a:solidFill>
            <a:srgbClr val="C00000"/>
          </a:solidFill>
          <a:ln>
            <a:solidFill>
              <a:srgbClr val="C00000"/>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Focus of IDM</a:t>
            </a:r>
            <a:endParaRPr lang="en-US" sz="2000" b="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srcRect/>
          <a:stretch>
            <a:fillRect/>
          </a:stretch>
        </p:blipFill>
        <p:spPr bwMode="auto">
          <a:xfrm>
            <a:off x="304800" y="152400"/>
            <a:ext cx="3581400" cy="1851846"/>
          </a:xfrm>
          <a:prstGeom prst="rect">
            <a:avLst/>
          </a:prstGeom>
          <a:noFill/>
          <a:ln w="9525">
            <a:noFill/>
            <a:miter lim="800000"/>
            <a:headEnd/>
            <a:tailEnd/>
          </a:ln>
        </p:spPr>
      </p:pic>
      <p:sp>
        <p:nvSpPr>
          <p:cNvPr id="2" name="Title 1"/>
          <p:cNvSpPr>
            <a:spLocks noGrp="1"/>
          </p:cNvSpPr>
          <p:nvPr>
            <p:ph type="title"/>
          </p:nvPr>
        </p:nvSpPr>
        <p:spPr>
          <a:xfrm>
            <a:off x="4114800" y="0"/>
            <a:ext cx="5029200" cy="1143000"/>
          </a:xfrm>
        </p:spPr>
        <p:txBody>
          <a:bodyPr/>
          <a:lstStyle/>
          <a:p>
            <a:r>
              <a:rPr lang="en-US" b="1" dirty="0" smtClean="0"/>
              <a:t>Workgroup Charge</a:t>
            </a:r>
            <a:endParaRPr lang="en-US" b="1" dirty="0"/>
          </a:p>
        </p:txBody>
      </p:sp>
      <p:sp>
        <p:nvSpPr>
          <p:cNvPr id="3" name="Content Placeholder 2"/>
          <p:cNvSpPr>
            <a:spLocks noGrp="1"/>
          </p:cNvSpPr>
          <p:nvPr>
            <p:ph idx="1"/>
          </p:nvPr>
        </p:nvSpPr>
        <p:spPr>
          <a:xfrm>
            <a:off x="533400" y="1905000"/>
            <a:ext cx="8610600" cy="4525963"/>
          </a:xfrm>
        </p:spPr>
        <p:txBody>
          <a:bodyPr>
            <a:normAutofit fontScale="85000" lnSpcReduction="20000"/>
          </a:bodyPr>
          <a:lstStyle/>
          <a:p>
            <a:r>
              <a:rPr lang="en-US" dirty="0" smtClean="0"/>
              <a:t>Define the area of interest (Example: BIM-GIS)</a:t>
            </a:r>
          </a:p>
          <a:p>
            <a:r>
              <a:rPr lang="en-US" dirty="0" smtClean="0"/>
              <a:t>Assemble Workgroup: The workgroup is composed of experts in the area/s of interest, the construction/lifecycle domain being considered, the current state of work</a:t>
            </a:r>
          </a:p>
          <a:p>
            <a:pPr lvl="1"/>
            <a:r>
              <a:rPr lang="en-US" dirty="0" smtClean="0"/>
              <a:t>Additional support – IDM technical expertise, information technology applications  and standards expertise,  and process  mapping exchange</a:t>
            </a:r>
          </a:p>
          <a:p>
            <a:r>
              <a:rPr lang="en-US" dirty="0" smtClean="0"/>
              <a:t>The context is defined through the </a:t>
            </a:r>
            <a:r>
              <a:rPr lang="en-US" b="1" dirty="0" smtClean="0"/>
              <a:t>use case  </a:t>
            </a:r>
            <a:r>
              <a:rPr lang="en-US" dirty="0" smtClean="0"/>
              <a:t>and development of one or more process maps that identify where the exchanges take place in the project lifecycle and who are the actors and applications that are the senders and recipients of the exchange(s).</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1" name="Group 370"/>
          <p:cNvGrpSpPr/>
          <p:nvPr/>
        </p:nvGrpSpPr>
        <p:grpSpPr>
          <a:xfrm>
            <a:off x="381000" y="1828800"/>
            <a:ext cx="1981200" cy="4724400"/>
            <a:chOff x="381000" y="1676400"/>
            <a:chExt cx="1683606" cy="4343400"/>
          </a:xfrm>
        </p:grpSpPr>
        <p:pic>
          <p:nvPicPr>
            <p:cNvPr id="34866" name="Picture 50"/>
            <p:cNvPicPr>
              <a:picLocks noChangeAspect="1" noChangeArrowheads="1"/>
            </p:cNvPicPr>
            <p:nvPr/>
          </p:nvPicPr>
          <p:blipFill>
            <a:blip r:embed="rId2" cstate="print"/>
            <a:srcRect/>
            <a:stretch>
              <a:fillRect/>
            </a:stretch>
          </p:blipFill>
          <p:spPr bwMode="auto">
            <a:xfrm>
              <a:off x="381000" y="4264692"/>
              <a:ext cx="1683606" cy="1755108"/>
            </a:xfrm>
            <a:prstGeom prst="rect">
              <a:avLst/>
            </a:prstGeom>
            <a:noFill/>
            <a:ln w="9525">
              <a:noFill/>
              <a:miter lim="800000"/>
              <a:headEnd/>
              <a:tailEnd/>
            </a:ln>
          </p:spPr>
        </p:pic>
        <p:pic>
          <p:nvPicPr>
            <p:cNvPr id="34865" name="Picture 49"/>
            <p:cNvPicPr>
              <a:picLocks noChangeAspect="1" noChangeArrowheads="1"/>
            </p:cNvPicPr>
            <p:nvPr/>
          </p:nvPicPr>
          <p:blipFill>
            <a:blip r:embed="rId3" cstate="print"/>
            <a:srcRect/>
            <a:stretch>
              <a:fillRect/>
            </a:stretch>
          </p:blipFill>
          <p:spPr bwMode="auto">
            <a:xfrm>
              <a:off x="381000" y="1676400"/>
              <a:ext cx="1603757" cy="1676400"/>
            </a:xfrm>
            <a:prstGeom prst="rect">
              <a:avLst/>
            </a:prstGeom>
            <a:noFill/>
            <a:ln w="9525">
              <a:noFill/>
              <a:miter lim="800000"/>
              <a:headEnd/>
              <a:tailEnd/>
            </a:ln>
          </p:spPr>
        </p:pic>
        <p:sp>
          <p:nvSpPr>
            <p:cNvPr id="34868" name="Rectangle 52"/>
            <p:cNvSpPr>
              <a:spLocks noChangeArrowheads="1"/>
            </p:cNvSpPr>
            <p:nvPr/>
          </p:nvSpPr>
          <p:spPr bwMode="auto">
            <a:xfrm>
              <a:off x="457200" y="3242535"/>
              <a:ext cx="845193" cy="2626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333399"/>
                  </a:solidFill>
                  <a:effectLst/>
                  <a:latin typeface="Arial" pitchFamily="34" charset="0"/>
                  <a:cs typeface="Arial" pitchFamily="34" charset="0"/>
                </a:rPr>
                <a:t>Architect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4937" name="Rectangle 121"/>
            <p:cNvSpPr>
              <a:spLocks noChangeArrowheads="1"/>
            </p:cNvSpPr>
            <p:nvPr/>
          </p:nvSpPr>
          <p:spPr bwMode="auto">
            <a:xfrm>
              <a:off x="457200" y="4129925"/>
              <a:ext cx="766235" cy="2154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CC3300"/>
                  </a:solidFill>
                  <a:effectLst/>
                  <a:latin typeface="Arial" pitchFamily="34" charset="0"/>
                  <a:cs typeface="Arial" pitchFamily="34" charset="0"/>
                </a:rPr>
                <a:t>Engineer</a:t>
              </a:r>
              <a:endParaRPr kumimoji="0" lang="en-US" sz="1800" b="0" i="0" u="none" strike="noStrike" cap="none" normalizeH="0" baseline="0" dirty="0" smtClean="0">
                <a:ln>
                  <a:noFill/>
                </a:ln>
                <a:solidFill>
                  <a:srgbClr val="CC3300"/>
                </a:solidFill>
                <a:effectLst/>
                <a:latin typeface="Arial" pitchFamily="34" charset="0"/>
                <a:cs typeface="Arial" pitchFamily="34" charset="0"/>
              </a:endParaRPr>
            </a:p>
          </p:txBody>
        </p:sp>
      </p:grpSp>
      <p:sp>
        <p:nvSpPr>
          <p:cNvPr id="132" name="Content Placeholder 2"/>
          <p:cNvSpPr>
            <a:spLocks noGrp="1"/>
          </p:cNvSpPr>
          <p:nvPr>
            <p:ph idx="1"/>
          </p:nvPr>
        </p:nvSpPr>
        <p:spPr>
          <a:xfrm>
            <a:off x="2514600" y="1371600"/>
            <a:ext cx="6629400" cy="5029200"/>
          </a:xfrm>
        </p:spPr>
        <p:txBody>
          <a:bodyPr>
            <a:normAutofit fontScale="92500"/>
          </a:bodyPr>
          <a:lstStyle/>
          <a:p>
            <a:r>
              <a:rPr lang="en-GB" b="1" dirty="0" smtClean="0"/>
              <a:t>An IDM is an Information Exchange  Specification for BIM</a:t>
            </a:r>
          </a:p>
          <a:p>
            <a:pPr lvl="1"/>
            <a:r>
              <a:rPr lang="en-GB" sz="2800" dirty="0" smtClean="0"/>
              <a:t>Defines an industry user need </a:t>
            </a:r>
          </a:p>
          <a:p>
            <a:pPr lvl="1"/>
            <a:r>
              <a:rPr lang="en-GB" sz="2800" dirty="0" smtClean="0"/>
              <a:t>Based upon well defined processes         with repeatable outcomes</a:t>
            </a:r>
          </a:p>
          <a:p>
            <a:pPr lvl="1"/>
            <a:r>
              <a:rPr lang="en-GB" sz="2800" dirty="0" smtClean="0"/>
              <a:t>Aimed at exchange of computer interpretable information </a:t>
            </a:r>
          </a:p>
          <a:p>
            <a:pPr lvl="1"/>
            <a:r>
              <a:rPr lang="en-GB" sz="2800" dirty="0" smtClean="0"/>
              <a:t>Uses a general method of development, but details are </a:t>
            </a:r>
            <a:r>
              <a:rPr lang="en-GB" sz="2800" dirty="0" err="1" smtClean="0"/>
              <a:t>buildingSMART</a:t>
            </a:r>
            <a:r>
              <a:rPr lang="en-GB" sz="2800" dirty="0" smtClean="0"/>
              <a:t> specific</a:t>
            </a:r>
          </a:p>
          <a:p>
            <a:pPr lvl="1"/>
            <a:r>
              <a:rPr lang="en-GB" sz="2800" dirty="0" smtClean="0"/>
              <a:t>Informs industry users of NBIMS     capability and best practices</a:t>
            </a:r>
          </a:p>
          <a:p>
            <a:pPr lvl="1">
              <a:buNone/>
            </a:pPr>
            <a:endParaRPr lang="en-GB" dirty="0" smtClean="0"/>
          </a:p>
        </p:txBody>
      </p:sp>
      <p:sp>
        <p:nvSpPr>
          <p:cNvPr id="350" name="Right Arrow 349"/>
          <p:cNvSpPr/>
          <p:nvPr/>
        </p:nvSpPr>
        <p:spPr>
          <a:xfrm rot="5400000">
            <a:off x="571500" y="4000500"/>
            <a:ext cx="533400" cy="304800"/>
          </a:xfrm>
          <a:prstGeom prst="rightArrow">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51" name="Right Arrow 350"/>
          <p:cNvSpPr/>
          <p:nvPr/>
        </p:nvSpPr>
        <p:spPr>
          <a:xfrm rot="16200000">
            <a:off x="1104900" y="3924300"/>
            <a:ext cx="533400" cy="304800"/>
          </a:xfrm>
          <a:prstGeom prst="rightArrow">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itle 1"/>
          <p:cNvSpPr>
            <a:spLocks noGrp="1"/>
          </p:cNvSpPr>
          <p:nvPr>
            <p:ph type="title"/>
          </p:nvPr>
        </p:nvSpPr>
        <p:spPr>
          <a:xfrm>
            <a:off x="1600200" y="304800"/>
            <a:ext cx="7315200" cy="1143000"/>
          </a:xfrm>
        </p:spPr>
        <p:txBody>
          <a:bodyPr>
            <a:normAutofit fontScale="90000"/>
          </a:bodyPr>
          <a:lstStyle/>
          <a:p>
            <a:pPr algn="l"/>
            <a:r>
              <a:rPr lang="en-US" sz="4000" b="1" dirty="0" smtClean="0">
                <a:solidFill>
                  <a:srgbClr val="C00000"/>
                </a:solidFill>
              </a:rPr>
              <a:t>Purpose of the IDM Activity</a:t>
            </a:r>
            <a:br>
              <a:rPr lang="en-US" sz="4000" b="1" dirty="0" smtClean="0">
                <a:solidFill>
                  <a:srgbClr val="C00000"/>
                </a:solidFill>
              </a:rPr>
            </a:br>
            <a:endParaRPr lang="en-US" sz="4000" dirty="0">
              <a:solidFill>
                <a:srgbClr val="C00000"/>
              </a:solidFill>
            </a:endParaRPr>
          </a:p>
        </p:txBody>
      </p:sp>
      <p:grpSp>
        <p:nvGrpSpPr>
          <p:cNvPr id="15" name="Group 14"/>
          <p:cNvGrpSpPr/>
          <p:nvPr/>
        </p:nvGrpSpPr>
        <p:grpSpPr>
          <a:xfrm>
            <a:off x="304800" y="0"/>
            <a:ext cx="1022684" cy="1295400"/>
            <a:chOff x="3200400" y="2895600"/>
            <a:chExt cx="1143000" cy="1447800"/>
          </a:xfrm>
        </p:grpSpPr>
        <p:sp>
          <p:nvSpPr>
            <p:cNvPr id="16" name="Rectangle 15"/>
            <p:cNvSpPr/>
            <p:nvPr/>
          </p:nvSpPr>
          <p:spPr>
            <a:xfrm>
              <a:off x="3276600" y="2895600"/>
              <a:ext cx="1066800" cy="1447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descr="nbims logo 2011 2.jpg"/>
            <p:cNvPicPr/>
            <p:nvPr/>
          </p:nvPicPr>
          <p:blipFill>
            <a:blip r:embed="rId4" cstate="print">
              <a:clrChange>
                <a:clrFrom>
                  <a:srgbClr val="FFFFFF"/>
                </a:clrFrom>
                <a:clrTo>
                  <a:srgbClr val="FFFFFF">
                    <a:alpha val="0"/>
                  </a:srgbClr>
                </a:clrTo>
              </a:clrChange>
            </a:blip>
            <a:stretch>
              <a:fillRect/>
            </a:stretch>
          </p:blipFill>
          <p:spPr>
            <a:xfrm>
              <a:off x="3200400" y="2971800"/>
              <a:ext cx="1143000" cy="1143000"/>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2">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2">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2">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 grpId="0" build="p"/>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6584CA6-B9DE-B741-81A7-A1D240A5831B}" type="slidenum">
              <a:rPr lang="en-US"/>
              <a:pPr/>
              <a:t>7</a:t>
            </a:fld>
            <a:endParaRPr lang="en-US" u="sng"/>
          </a:p>
        </p:txBody>
      </p:sp>
      <p:sp>
        <p:nvSpPr>
          <p:cNvPr id="339970" name="Rectangle 2"/>
          <p:cNvSpPr>
            <a:spLocks noGrp="1" noChangeArrowheads="1"/>
          </p:cNvSpPr>
          <p:nvPr>
            <p:ph type="title"/>
          </p:nvPr>
        </p:nvSpPr>
        <p:spPr>
          <a:xfrm>
            <a:off x="609600" y="228600"/>
            <a:ext cx="8229600" cy="1143000"/>
          </a:xfrm>
        </p:spPr>
        <p:txBody>
          <a:bodyPr>
            <a:normAutofit fontScale="90000"/>
          </a:bodyPr>
          <a:lstStyle/>
          <a:p>
            <a:r>
              <a:rPr lang="en-US" b="1" dirty="0" smtClean="0">
                <a:latin typeface="+mn-lt"/>
              </a:rPr>
              <a:t>A Conceptual Framework: Connecting IDM/MVD, Standards and Software</a:t>
            </a:r>
            <a:endParaRPr lang="en-US" b="1" dirty="0">
              <a:latin typeface="+mn-lt"/>
            </a:endParaRPr>
          </a:p>
        </p:txBody>
      </p:sp>
      <p:sp>
        <p:nvSpPr>
          <p:cNvPr id="339971" name="Rectangle 3"/>
          <p:cNvSpPr>
            <a:spLocks noGrp="1" noChangeArrowheads="1"/>
          </p:cNvSpPr>
          <p:nvPr>
            <p:ph type="body" idx="1"/>
          </p:nvPr>
        </p:nvSpPr>
        <p:spPr/>
        <p:txBody>
          <a:bodyPr>
            <a:normAutofit fontScale="85000" lnSpcReduction="20000"/>
          </a:bodyPr>
          <a:lstStyle/>
          <a:p>
            <a:r>
              <a:rPr lang="en-GB" dirty="0"/>
              <a:t>Coherent framework for </a:t>
            </a:r>
            <a:r>
              <a:rPr lang="en-GB" dirty="0" smtClean="0"/>
              <a:t>diverse but related models</a:t>
            </a:r>
          </a:p>
          <a:p>
            <a:pPr lvl="1"/>
            <a:r>
              <a:rPr lang="en-GB" dirty="0" smtClean="0"/>
              <a:t>RM-ODP - </a:t>
            </a:r>
            <a:r>
              <a:rPr lang="en-US" b="1" dirty="0" smtClean="0"/>
              <a:t>Reference model: Open Distributed Processing (ISO 10746-1) </a:t>
            </a:r>
            <a:endParaRPr lang="en-GB" dirty="0" smtClean="0"/>
          </a:p>
          <a:p>
            <a:r>
              <a:rPr lang="en-GB" dirty="0" smtClean="0"/>
              <a:t>Enables separation </a:t>
            </a:r>
            <a:r>
              <a:rPr lang="en-GB" dirty="0"/>
              <a:t>of concerns to match stakeholders interests</a:t>
            </a:r>
          </a:p>
          <a:p>
            <a:r>
              <a:rPr lang="en-GB" dirty="0"/>
              <a:t>2-way traceability from </a:t>
            </a:r>
            <a:r>
              <a:rPr lang="en-GB" dirty="0" smtClean="0"/>
              <a:t>Business requirements </a:t>
            </a:r>
            <a:r>
              <a:rPr lang="en-GB" dirty="0"/>
              <a:t>to implementation</a:t>
            </a:r>
          </a:p>
          <a:p>
            <a:r>
              <a:rPr lang="en-GB" dirty="0"/>
              <a:t>Better control of development iterations</a:t>
            </a:r>
          </a:p>
          <a:p>
            <a:r>
              <a:rPr lang="en-GB" dirty="0"/>
              <a:t>Better business control of IT implementations and hence more business </a:t>
            </a:r>
            <a:r>
              <a:rPr lang="en-GB" dirty="0" smtClean="0"/>
              <a:t>satisfaction</a:t>
            </a:r>
          </a:p>
          <a:p>
            <a:r>
              <a:rPr lang="en-GB" dirty="0" smtClean="0"/>
              <a:t>RM-ODP does not replace IDM and MVD</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3997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339971">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339971">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339971">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339971">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339971">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499"/>
                                          </p:stCondLst>
                                        </p:cTn>
                                        <p:tgtEl>
                                          <p:spTgt spid="33997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9971"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0"/>
          <p:cNvGrpSpPr/>
          <p:nvPr/>
        </p:nvGrpSpPr>
        <p:grpSpPr>
          <a:xfrm>
            <a:off x="2487613" y="2514600"/>
            <a:ext cx="1398587" cy="1201738"/>
            <a:chOff x="2286000" y="2647950"/>
            <a:chExt cx="1398587" cy="1201738"/>
          </a:xfrm>
        </p:grpSpPr>
        <p:sp>
          <p:nvSpPr>
            <p:cNvPr id="321599" name="Freeform 63"/>
            <p:cNvSpPr>
              <a:spLocks/>
            </p:cNvSpPr>
            <p:nvPr/>
          </p:nvSpPr>
          <p:spPr bwMode="auto">
            <a:xfrm>
              <a:off x="3255963" y="2762250"/>
              <a:ext cx="195263" cy="379413"/>
            </a:xfrm>
            <a:custGeom>
              <a:avLst/>
              <a:gdLst/>
              <a:ahLst/>
              <a:cxnLst>
                <a:cxn ang="0">
                  <a:pos x="102" y="0"/>
                </a:cxn>
                <a:cxn ang="0">
                  <a:pos x="102" y="140"/>
                </a:cxn>
                <a:cxn ang="0">
                  <a:pos x="0" y="198"/>
                </a:cxn>
                <a:cxn ang="0">
                  <a:pos x="0" y="58"/>
                </a:cxn>
                <a:cxn ang="0">
                  <a:pos x="102" y="0"/>
                </a:cxn>
              </a:cxnLst>
              <a:rect l="0" t="0" r="r" b="b"/>
              <a:pathLst>
                <a:path w="103" h="199">
                  <a:moveTo>
                    <a:pt x="102" y="0"/>
                  </a:moveTo>
                  <a:lnTo>
                    <a:pt x="102" y="140"/>
                  </a:lnTo>
                  <a:lnTo>
                    <a:pt x="0" y="198"/>
                  </a:lnTo>
                  <a:lnTo>
                    <a:pt x="0" y="58"/>
                  </a:lnTo>
                  <a:lnTo>
                    <a:pt x="102" y="0"/>
                  </a:lnTo>
                </a:path>
              </a:pathLst>
            </a:custGeom>
            <a:solidFill>
              <a:srgbClr val="009F9F"/>
            </a:solidFill>
            <a:ln w="12700" cap="rnd" cmpd="sng">
              <a:noFill/>
              <a:prstDash val="solid"/>
              <a:round/>
              <a:headEnd type="none" w="med" len="med"/>
              <a:tailEnd type="none" w="med" len="med"/>
            </a:ln>
            <a:effectLst/>
          </p:spPr>
          <p:txBody>
            <a:bodyPr>
              <a:prstTxWarp prst="textNoShape">
                <a:avLst/>
              </a:prstTxWarp>
            </a:bodyPr>
            <a:lstStyle/>
            <a:p>
              <a:endParaRPr lang="en-US"/>
            </a:p>
          </p:txBody>
        </p:sp>
        <p:sp>
          <p:nvSpPr>
            <p:cNvPr id="321602" name="Freeform 66"/>
            <p:cNvSpPr>
              <a:spLocks/>
            </p:cNvSpPr>
            <p:nvPr/>
          </p:nvSpPr>
          <p:spPr bwMode="auto">
            <a:xfrm>
              <a:off x="3255963" y="3470275"/>
              <a:ext cx="195263" cy="379413"/>
            </a:xfrm>
            <a:custGeom>
              <a:avLst/>
              <a:gdLst/>
              <a:ahLst/>
              <a:cxnLst>
                <a:cxn ang="0">
                  <a:pos x="102" y="140"/>
                </a:cxn>
                <a:cxn ang="0">
                  <a:pos x="0" y="198"/>
                </a:cxn>
                <a:cxn ang="0">
                  <a:pos x="0" y="58"/>
                </a:cxn>
                <a:cxn ang="0">
                  <a:pos x="102" y="0"/>
                </a:cxn>
                <a:cxn ang="0">
                  <a:pos x="102" y="140"/>
                </a:cxn>
              </a:cxnLst>
              <a:rect l="0" t="0" r="r" b="b"/>
              <a:pathLst>
                <a:path w="103" h="199">
                  <a:moveTo>
                    <a:pt x="102" y="140"/>
                  </a:moveTo>
                  <a:lnTo>
                    <a:pt x="0" y="198"/>
                  </a:lnTo>
                  <a:lnTo>
                    <a:pt x="0" y="58"/>
                  </a:lnTo>
                  <a:lnTo>
                    <a:pt x="102" y="0"/>
                  </a:lnTo>
                  <a:lnTo>
                    <a:pt x="102" y="140"/>
                  </a:lnTo>
                </a:path>
              </a:pathLst>
            </a:custGeom>
            <a:solidFill>
              <a:srgbClr val="00DFBF"/>
            </a:solidFill>
            <a:ln w="12700" cap="rnd" cmpd="sng">
              <a:noFill/>
              <a:prstDash val="solid"/>
              <a:round/>
              <a:headEnd type="none" w="med" len="med"/>
              <a:tailEnd type="none" w="med" len="med"/>
            </a:ln>
            <a:effectLst/>
          </p:spPr>
          <p:txBody>
            <a:bodyPr>
              <a:prstTxWarp prst="textNoShape">
                <a:avLst/>
              </a:prstTxWarp>
            </a:bodyPr>
            <a:lstStyle/>
            <a:p>
              <a:endParaRPr lang="en-US"/>
            </a:p>
          </p:txBody>
        </p:sp>
        <p:grpSp>
          <p:nvGrpSpPr>
            <p:cNvPr id="3" name="Group 69"/>
            <p:cNvGrpSpPr/>
            <p:nvPr/>
          </p:nvGrpSpPr>
          <p:grpSpPr>
            <a:xfrm>
              <a:off x="2286000" y="2647950"/>
              <a:ext cx="1398587" cy="1087438"/>
              <a:chOff x="2289176" y="2647950"/>
              <a:chExt cx="1398587" cy="1087438"/>
            </a:xfrm>
          </p:grpSpPr>
          <p:sp>
            <p:nvSpPr>
              <p:cNvPr id="321600" name="Freeform 64"/>
              <p:cNvSpPr>
                <a:spLocks/>
              </p:cNvSpPr>
              <p:nvPr/>
            </p:nvSpPr>
            <p:spPr bwMode="auto">
              <a:xfrm>
                <a:off x="2289176" y="2647950"/>
                <a:ext cx="173038" cy="608013"/>
              </a:xfrm>
              <a:custGeom>
                <a:avLst/>
                <a:gdLst/>
                <a:ahLst/>
                <a:cxnLst>
                  <a:cxn ang="0">
                    <a:pos x="90" y="259"/>
                  </a:cxn>
                  <a:cxn ang="0">
                    <a:pos x="90" y="0"/>
                  </a:cxn>
                  <a:cxn ang="0">
                    <a:pos x="0" y="59"/>
                  </a:cxn>
                  <a:cxn ang="0">
                    <a:pos x="0" y="318"/>
                  </a:cxn>
                  <a:cxn ang="0">
                    <a:pos x="90" y="259"/>
                  </a:cxn>
                </a:cxnLst>
                <a:rect l="0" t="0" r="r" b="b"/>
                <a:pathLst>
                  <a:path w="91" h="319">
                    <a:moveTo>
                      <a:pt x="90" y="259"/>
                    </a:moveTo>
                    <a:lnTo>
                      <a:pt x="90" y="0"/>
                    </a:lnTo>
                    <a:lnTo>
                      <a:pt x="0" y="59"/>
                    </a:lnTo>
                    <a:lnTo>
                      <a:pt x="0" y="318"/>
                    </a:lnTo>
                    <a:lnTo>
                      <a:pt x="90" y="259"/>
                    </a:lnTo>
                  </a:path>
                </a:pathLst>
              </a:custGeom>
              <a:solidFill>
                <a:srgbClr val="00DFBF"/>
              </a:solidFill>
              <a:ln w="12700" cap="rnd" cmpd="sng">
                <a:noFill/>
                <a:prstDash val="solid"/>
                <a:round/>
                <a:headEnd type="none" w="med" len="med"/>
                <a:tailEnd type="none" w="med" len="med"/>
              </a:ln>
              <a:effectLst/>
            </p:spPr>
            <p:txBody>
              <a:bodyPr>
                <a:prstTxWarp prst="textNoShape">
                  <a:avLst/>
                </a:prstTxWarp>
              </a:bodyPr>
              <a:lstStyle/>
              <a:p>
                <a:endParaRPr lang="en-US"/>
              </a:p>
            </p:txBody>
          </p:sp>
          <p:sp>
            <p:nvSpPr>
              <p:cNvPr id="321601" name="Freeform 65"/>
              <p:cNvSpPr>
                <a:spLocks/>
              </p:cNvSpPr>
              <p:nvPr/>
            </p:nvSpPr>
            <p:spPr bwMode="auto">
              <a:xfrm>
                <a:off x="2289176" y="3151188"/>
                <a:ext cx="1179513" cy="423863"/>
              </a:xfrm>
              <a:custGeom>
                <a:avLst/>
                <a:gdLst/>
                <a:ahLst/>
                <a:cxnLst>
                  <a:cxn ang="0">
                    <a:pos x="0" y="58"/>
                  </a:cxn>
                  <a:cxn ang="0">
                    <a:pos x="95" y="0"/>
                  </a:cxn>
                  <a:cxn ang="0">
                    <a:pos x="618" y="163"/>
                  </a:cxn>
                  <a:cxn ang="0">
                    <a:pos x="523" y="221"/>
                  </a:cxn>
                  <a:cxn ang="0">
                    <a:pos x="0" y="58"/>
                  </a:cxn>
                </a:cxnLst>
                <a:rect l="0" t="0" r="r" b="b"/>
                <a:pathLst>
                  <a:path w="619" h="222">
                    <a:moveTo>
                      <a:pt x="0" y="58"/>
                    </a:moveTo>
                    <a:lnTo>
                      <a:pt x="95" y="0"/>
                    </a:lnTo>
                    <a:lnTo>
                      <a:pt x="618" y="163"/>
                    </a:lnTo>
                    <a:lnTo>
                      <a:pt x="523" y="221"/>
                    </a:lnTo>
                    <a:lnTo>
                      <a:pt x="0" y="58"/>
                    </a:lnTo>
                  </a:path>
                </a:pathLst>
              </a:custGeom>
              <a:solidFill>
                <a:srgbClr val="7FFFDF"/>
              </a:solidFill>
              <a:ln w="12700" cap="rnd" cmpd="sng">
                <a:noFill/>
                <a:prstDash val="solid"/>
                <a:round/>
                <a:headEnd type="none" w="med" len="med"/>
                <a:tailEnd type="none" w="med" len="med"/>
              </a:ln>
              <a:effectLst/>
            </p:spPr>
            <p:txBody>
              <a:bodyPr>
                <a:prstTxWarp prst="textNoShape">
                  <a:avLst/>
                </a:prstTxWarp>
              </a:bodyPr>
              <a:lstStyle/>
              <a:p>
                <a:endParaRPr lang="en-US"/>
              </a:p>
            </p:txBody>
          </p:sp>
          <p:sp>
            <p:nvSpPr>
              <p:cNvPr id="321603" name="Freeform 67"/>
              <p:cNvSpPr>
                <a:spLocks/>
              </p:cNvSpPr>
              <p:nvPr/>
            </p:nvSpPr>
            <p:spPr bwMode="auto">
              <a:xfrm>
                <a:off x="2438400" y="2647950"/>
                <a:ext cx="1249363" cy="1087438"/>
              </a:xfrm>
              <a:custGeom>
                <a:avLst/>
                <a:gdLst/>
                <a:ahLst/>
                <a:cxnLst>
                  <a:cxn ang="0">
                    <a:pos x="523" y="427"/>
                  </a:cxn>
                  <a:cxn ang="0">
                    <a:pos x="0" y="261"/>
                  </a:cxn>
                  <a:cxn ang="0">
                    <a:pos x="0" y="0"/>
                  </a:cxn>
                  <a:cxn ang="0">
                    <a:pos x="523" y="202"/>
                  </a:cxn>
                  <a:cxn ang="0">
                    <a:pos x="523" y="59"/>
                  </a:cxn>
                  <a:cxn ang="0">
                    <a:pos x="654" y="344"/>
                  </a:cxn>
                  <a:cxn ang="0">
                    <a:pos x="523" y="569"/>
                  </a:cxn>
                  <a:cxn ang="0">
                    <a:pos x="523" y="427"/>
                  </a:cxn>
                </a:cxnLst>
                <a:rect l="0" t="0" r="r" b="b"/>
                <a:pathLst>
                  <a:path w="655" h="570">
                    <a:moveTo>
                      <a:pt x="523" y="427"/>
                    </a:moveTo>
                    <a:lnTo>
                      <a:pt x="0" y="261"/>
                    </a:lnTo>
                    <a:lnTo>
                      <a:pt x="0" y="0"/>
                    </a:lnTo>
                    <a:lnTo>
                      <a:pt x="523" y="202"/>
                    </a:lnTo>
                    <a:lnTo>
                      <a:pt x="523" y="59"/>
                    </a:lnTo>
                    <a:lnTo>
                      <a:pt x="654" y="344"/>
                    </a:lnTo>
                    <a:lnTo>
                      <a:pt x="523" y="569"/>
                    </a:lnTo>
                    <a:lnTo>
                      <a:pt x="523" y="427"/>
                    </a:lnTo>
                  </a:path>
                </a:pathLst>
              </a:custGeom>
              <a:solidFill>
                <a:srgbClr val="00FFFF"/>
              </a:solidFill>
              <a:ln w="12700" cap="rnd" cmpd="sng">
                <a:noFill/>
                <a:prstDash val="solid"/>
                <a:round/>
                <a:headEnd type="none" w="med" len="med"/>
                <a:tailEnd type="none" w="med" len="med"/>
              </a:ln>
              <a:effectLst/>
            </p:spPr>
            <p:txBody>
              <a:bodyPr>
                <a:prstTxWarp prst="textNoShape">
                  <a:avLst/>
                </a:prstTxWarp>
              </a:bodyPr>
              <a:lstStyle/>
              <a:p>
                <a:endParaRPr lang="en-US"/>
              </a:p>
            </p:txBody>
          </p:sp>
        </p:grpSp>
      </p:grpSp>
      <p:sp>
        <p:nvSpPr>
          <p:cNvPr id="69" name="Slide Number Placeholder 2"/>
          <p:cNvSpPr>
            <a:spLocks noGrp="1"/>
          </p:cNvSpPr>
          <p:nvPr>
            <p:ph type="sldNum" sz="quarter" idx="10"/>
          </p:nvPr>
        </p:nvSpPr>
        <p:spPr/>
        <p:txBody>
          <a:bodyPr/>
          <a:lstStyle/>
          <a:p>
            <a:fld id="{7E16AEB3-B00A-4B46-A86B-561F9B709DED}" type="slidenum">
              <a:rPr lang="en-US"/>
              <a:pPr/>
              <a:t>8</a:t>
            </a:fld>
            <a:endParaRPr lang="en-US" u="sng"/>
          </a:p>
        </p:txBody>
      </p:sp>
      <p:sp>
        <p:nvSpPr>
          <p:cNvPr id="321538" name="Rectangle 2"/>
          <p:cNvSpPr>
            <a:spLocks noGrp="1" noChangeArrowheads="1"/>
          </p:cNvSpPr>
          <p:nvPr>
            <p:ph type="title"/>
          </p:nvPr>
        </p:nvSpPr>
        <p:spPr>
          <a:xfrm>
            <a:off x="685800" y="76200"/>
            <a:ext cx="7772400" cy="861472"/>
          </a:xfrm>
          <a:noFill/>
          <a:ln/>
        </p:spPr>
        <p:txBody>
          <a:bodyPr anchor="ctr">
            <a:noAutofit/>
          </a:bodyPr>
          <a:lstStyle/>
          <a:p>
            <a:pPr algn="ctr"/>
            <a:r>
              <a:rPr lang="en-GB" sz="3200" dirty="0" smtClean="0">
                <a:solidFill>
                  <a:schemeClr val="accent2"/>
                </a:solidFill>
                <a:effectLst>
                  <a:outerShdw blurRad="38100" dist="38100" dir="2700000" algn="tl">
                    <a:srgbClr val="FFFFFF"/>
                  </a:outerShdw>
                </a:effectLst>
              </a:rPr>
              <a:t>RM-ODP Viewpoints: IDM, MVD and Testing</a:t>
            </a:r>
            <a:endParaRPr lang="en-GB" sz="3200" dirty="0">
              <a:solidFill>
                <a:schemeClr val="accent2"/>
              </a:solidFill>
              <a:effectLst>
                <a:outerShdw blurRad="38100" dist="38100" dir="2700000" algn="tl">
                  <a:srgbClr val="FFFFFF"/>
                </a:outerShdw>
              </a:effectLst>
            </a:endParaRPr>
          </a:p>
        </p:txBody>
      </p:sp>
      <p:grpSp>
        <p:nvGrpSpPr>
          <p:cNvPr id="4" name="Group 71"/>
          <p:cNvGrpSpPr/>
          <p:nvPr/>
        </p:nvGrpSpPr>
        <p:grpSpPr>
          <a:xfrm>
            <a:off x="5105400" y="2438400"/>
            <a:ext cx="1352550" cy="1155700"/>
            <a:chOff x="5811838" y="2714625"/>
            <a:chExt cx="1352550" cy="1155700"/>
          </a:xfrm>
        </p:grpSpPr>
        <p:sp>
          <p:nvSpPr>
            <p:cNvPr id="321541" name="Freeform 5"/>
            <p:cNvSpPr>
              <a:spLocks/>
            </p:cNvSpPr>
            <p:nvPr/>
          </p:nvSpPr>
          <p:spPr bwMode="auto">
            <a:xfrm>
              <a:off x="5915025" y="2714625"/>
              <a:ext cx="1249363" cy="1155700"/>
            </a:xfrm>
            <a:custGeom>
              <a:avLst/>
              <a:gdLst/>
              <a:ahLst/>
              <a:cxnLst>
                <a:cxn ang="0">
                  <a:pos x="190" y="48"/>
                </a:cxn>
                <a:cxn ang="0">
                  <a:pos x="0" y="392"/>
                </a:cxn>
                <a:cxn ang="0">
                  <a:pos x="190" y="605"/>
                </a:cxn>
                <a:cxn ang="0">
                  <a:pos x="190" y="452"/>
                </a:cxn>
                <a:cxn ang="0">
                  <a:pos x="654" y="238"/>
                </a:cxn>
                <a:cxn ang="0">
                  <a:pos x="654" y="0"/>
                </a:cxn>
                <a:cxn ang="0">
                  <a:pos x="190" y="202"/>
                </a:cxn>
                <a:cxn ang="0">
                  <a:pos x="190" y="48"/>
                </a:cxn>
              </a:cxnLst>
              <a:rect l="0" t="0" r="r" b="b"/>
              <a:pathLst>
                <a:path w="655" h="606">
                  <a:moveTo>
                    <a:pt x="190" y="48"/>
                  </a:moveTo>
                  <a:lnTo>
                    <a:pt x="0" y="392"/>
                  </a:lnTo>
                  <a:lnTo>
                    <a:pt x="190" y="605"/>
                  </a:lnTo>
                  <a:lnTo>
                    <a:pt x="190" y="452"/>
                  </a:lnTo>
                  <a:lnTo>
                    <a:pt x="654" y="238"/>
                  </a:lnTo>
                  <a:lnTo>
                    <a:pt x="654" y="0"/>
                  </a:lnTo>
                  <a:lnTo>
                    <a:pt x="190" y="202"/>
                  </a:lnTo>
                  <a:lnTo>
                    <a:pt x="190" y="48"/>
                  </a:lnTo>
                </a:path>
              </a:pathLst>
            </a:custGeom>
            <a:solidFill>
              <a:srgbClr val="00FFFF"/>
            </a:solidFill>
            <a:ln w="12700" cap="rnd" cmpd="sng">
              <a:noFill/>
              <a:prstDash val="solid"/>
              <a:round/>
              <a:headEnd type="none" w="med" len="med"/>
              <a:tailEnd type="none" w="med" len="med"/>
            </a:ln>
            <a:effectLst/>
          </p:spPr>
          <p:txBody>
            <a:bodyPr>
              <a:prstTxWarp prst="textNoShape">
                <a:avLst/>
              </a:prstTxWarp>
            </a:bodyPr>
            <a:lstStyle/>
            <a:p>
              <a:endParaRPr lang="en-US"/>
            </a:p>
          </p:txBody>
        </p:sp>
        <p:sp>
          <p:nvSpPr>
            <p:cNvPr id="321542" name="Freeform 6"/>
            <p:cNvSpPr>
              <a:spLocks/>
            </p:cNvSpPr>
            <p:nvPr/>
          </p:nvSpPr>
          <p:spPr bwMode="auto">
            <a:xfrm>
              <a:off x="5811838" y="2738438"/>
              <a:ext cx="492125" cy="722312"/>
            </a:xfrm>
            <a:custGeom>
              <a:avLst/>
              <a:gdLst/>
              <a:ahLst/>
              <a:cxnLst>
                <a:cxn ang="0">
                  <a:pos x="257" y="24"/>
                </a:cxn>
                <a:cxn ang="0">
                  <a:pos x="69" y="378"/>
                </a:cxn>
                <a:cxn ang="0">
                  <a:pos x="0" y="307"/>
                </a:cxn>
                <a:cxn ang="0">
                  <a:pos x="187" y="0"/>
                </a:cxn>
                <a:cxn ang="0">
                  <a:pos x="257" y="24"/>
                </a:cxn>
              </a:cxnLst>
              <a:rect l="0" t="0" r="r" b="b"/>
              <a:pathLst>
                <a:path w="258" h="379">
                  <a:moveTo>
                    <a:pt x="257" y="24"/>
                  </a:moveTo>
                  <a:lnTo>
                    <a:pt x="69" y="378"/>
                  </a:lnTo>
                  <a:lnTo>
                    <a:pt x="0" y="307"/>
                  </a:lnTo>
                  <a:lnTo>
                    <a:pt x="187" y="0"/>
                  </a:lnTo>
                  <a:lnTo>
                    <a:pt x="257" y="24"/>
                  </a:lnTo>
                </a:path>
              </a:pathLst>
            </a:custGeom>
            <a:solidFill>
              <a:srgbClr val="00BF9F"/>
            </a:solidFill>
            <a:ln w="12700" cap="rnd" cmpd="sng">
              <a:noFill/>
              <a:prstDash val="solid"/>
              <a:round/>
              <a:headEnd type="none" w="med" len="med"/>
              <a:tailEnd type="none" w="med" len="med"/>
            </a:ln>
            <a:effectLst/>
          </p:spPr>
          <p:txBody>
            <a:bodyPr>
              <a:prstTxWarp prst="textNoShape">
                <a:avLst/>
              </a:prstTxWarp>
            </a:bodyPr>
            <a:lstStyle/>
            <a:p>
              <a:endParaRPr lang="en-US"/>
            </a:p>
          </p:txBody>
        </p:sp>
      </p:grpSp>
      <p:sp>
        <p:nvSpPr>
          <p:cNvPr id="321543" name="Rectangle 7"/>
          <p:cNvSpPr>
            <a:spLocks noChangeArrowheads="1"/>
          </p:cNvSpPr>
          <p:nvPr/>
        </p:nvSpPr>
        <p:spPr bwMode="auto">
          <a:xfrm>
            <a:off x="6088876" y="2438400"/>
            <a:ext cx="3055124" cy="582211"/>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wrap="none" lIns="90488" tIns="44450" rIns="90488" bIns="44450">
            <a:prstTxWarp prst="textNoShape">
              <a:avLst/>
            </a:prstTxWarp>
            <a:spAutoFit/>
          </a:bodyPr>
          <a:lstStyle/>
          <a:p>
            <a:r>
              <a:rPr lang="en-US" sz="3200" b="1" u="none" dirty="0">
                <a:solidFill>
                  <a:schemeClr val="hlink"/>
                </a:solidFill>
                <a:effectLst>
                  <a:outerShdw blurRad="38100" dist="38100" dir="2700000" algn="tl">
                    <a:srgbClr val="000000"/>
                  </a:outerShdw>
                </a:effectLst>
              </a:rPr>
              <a:t>Computational</a:t>
            </a:r>
          </a:p>
        </p:txBody>
      </p:sp>
      <p:grpSp>
        <p:nvGrpSpPr>
          <p:cNvPr id="5" name="Group 8"/>
          <p:cNvGrpSpPr>
            <a:grpSpLocks/>
          </p:cNvGrpSpPr>
          <p:nvPr/>
        </p:nvGrpSpPr>
        <p:grpSpPr bwMode="auto">
          <a:xfrm>
            <a:off x="3352801" y="1035050"/>
            <a:ext cx="2212975" cy="1784350"/>
            <a:chOff x="1932" y="608"/>
            <a:chExt cx="1394" cy="1124"/>
          </a:xfrm>
        </p:grpSpPr>
        <p:grpSp>
          <p:nvGrpSpPr>
            <p:cNvPr id="6" name="Group 9"/>
            <p:cNvGrpSpPr>
              <a:grpSpLocks/>
            </p:cNvGrpSpPr>
            <p:nvPr/>
          </p:nvGrpSpPr>
          <p:grpSpPr bwMode="auto">
            <a:xfrm>
              <a:off x="2159" y="960"/>
              <a:ext cx="859" cy="772"/>
              <a:chOff x="1951" y="943"/>
              <a:chExt cx="715" cy="643"/>
            </a:xfrm>
          </p:grpSpPr>
          <p:sp>
            <p:nvSpPr>
              <p:cNvPr id="321546" name="Freeform 10"/>
              <p:cNvSpPr>
                <a:spLocks/>
              </p:cNvSpPr>
              <p:nvPr/>
            </p:nvSpPr>
            <p:spPr bwMode="auto">
              <a:xfrm>
                <a:off x="2155" y="943"/>
                <a:ext cx="331" cy="91"/>
              </a:xfrm>
              <a:custGeom>
                <a:avLst/>
                <a:gdLst/>
                <a:ahLst/>
                <a:cxnLst>
                  <a:cxn ang="0">
                    <a:pos x="0" y="56"/>
                  </a:cxn>
                  <a:cxn ang="0">
                    <a:pos x="83" y="90"/>
                  </a:cxn>
                  <a:cxn ang="0">
                    <a:pos x="330" y="34"/>
                  </a:cxn>
                  <a:cxn ang="0">
                    <a:pos x="259" y="0"/>
                  </a:cxn>
                  <a:cxn ang="0">
                    <a:pos x="0" y="56"/>
                  </a:cxn>
                </a:cxnLst>
                <a:rect l="0" t="0" r="r" b="b"/>
                <a:pathLst>
                  <a:path w="331" h="91">
                    <a:moveTo>
                      <a:pt x="0" y="56"/>
                    </a:moveTo>
                    <a:lnTo>
                      <a:pt x="83" y="90"/>
                    </a:lnTo>
                    <a:lnTo>
                      <a:pt x="330" y="34"/>
                    </a:lnTo>
                    <a:lnTo>
                      <a:pt x="259" y="0"/>
                    </a:lnTo>
                    <a:lnTo>
                      <a:pt x="0" y="56"/>
                    </a:lnTo>
                  </a:path>
                </a:pathLst>
              </a:custGeom>
              <a:solidFill>
                <a:srgbClr val="7FFFDF"/>
              </a:solidFill>
              <a:ln w="12700" cap="rnd" cmpd="sng">
                <a:noFill/>
                <a:prstDash val="solid"/>
                <a:round/>
                <a:headEnd type="none" w="med" len="med"/>
                <a:tailEnd type="none" w="med" len="med"/>
              </a:ln>
              <a:effectLst/>
            </p:spPr>
            <p:txBody>
              <a:bodyPr>
                <a:prstTxWarp prst="textNoShape">
                  <a:avLst/>
                </a:prstTxWarp>
              </a:bodyPr>
              <a:lstStyle/>
              <a:p>
                <a:endParaRPr lang="en-US"/>
              </a:p>
            </p:txBody>
          </p:sp>
          <p:grpSp>
            <p:nvGrpSpPr>
              <p:cNvPr id="7" name="Group 11"/>
              <p:cNvGrpSpPr>
                <a:grpSpLocks/>
              </p:cNvGrpSpPr>
              <p:nvPr/>
            </p:nvGrpSpPr>
            <p:grpSpPr bwMode="auto">
              <a:xfrm>
                <a:off x="1951" y="979"/>
                <a:ext cx="715" cy="607"/>
                <a:chOff x="1951" y="979"/>
                <a:chExt cx="715" cy="607"/>
              </a:xfrm>
            </p:grpSpPr>
            <p:sp>
              <p:nvSpPr>
                <p:cNvPr id="321548" name="Freeform 12"/>
                <p:cNvSpPr>
                  <a:spLocks/>
                </p:cNvSpPr>
                <p:nvPr/>
              </p:nvSpPr>
              <p:spPr bwMode="auto">
                <a:xfrm>
                  <a:off x="2419" y="1279"/>
                  <a:ext cx="247" cy="79"/>
                </a:xfrm>
                <a:custGeom>
                  <a:avLst/>
                  <a:gdLst/>
                  <a:ahLst/>
                  <a:cxnLst>
                    <a:cxn ang="0">
                      <a:pos x="70" y="78"/>
                    </a:cxn>
                    <a:cxn ang="0">
                      <a:pos x="246" y="22"/>
                    </a:cxn>
                    <a:cxn ang="0">
                      <a:pos x="164" y="0"/>
                    </a:cxn>
                    <a:cxn ang="0">
                      <a:pos x="0" y="56"/>
                    </a:cxn>
                    <a:cxn ang="0">
                      <a:pos x="70" y="78"/>
                    </a:cxn>
                  </a:cxnLst>
                  <a:rect l="0" t="0" r="r" b="b"/>
                  <a:pathLst>
                    <a:path w="247" h="79">
                      <a:moveTo>
                        <a:pt x="70" y="78"/>
                      </a:moveTo>
                      <a:lnTo>
                        <a:pt x="246" y="22"/>
                      </a:lnTo>
                      <a:lnTo>
                        <a:pt x="164" y="0"/>
                      </a:lnTo>
                      <a:lnTo>
                        <a:pt x="0" y="56"/>
                      </a:lnTo>
                      <a:lnTo>
                        <a:pt x="70" y="78"/>
                      </a:lnTo>
                    </a:path>
                  </a:pathLst>
                </a:custGeom>
                <a:solidFill>
                  <a:srgbClr val="00DFBF"/>
                </a:solidFill>
                <a:ln w="12700" cap="rnd" cmpd="sng">
                  <a:noFill/>
                  <a:prstDash val="solid"/>
                  <a:round/>
                  <a:headEnd type="none" w="med" len="med"/>
                  <a:tailEnd type="none" w="med" len="med"/>
                </a:ln>
                <a:effectLst/>
              </p:spPr>
              <p:txBody>
                <a:bodyPr>
                  <a:prstTxWarp prst="textNoShape">
                    <a:avLst/>
                  </a:prstTxWarp>
                </a:bodyPr>
                <a:lstStyle/>
                <a:p>
                  <a:endParaRPr lang="en-US"/>
                </a:p>
              </p:txBody>
            </p:sp>
            <p:sp>
              <p:nvSpPr>
                <p:cNvPr id="321549" name="Freeform 13"/>
                <p:cNvSpPr>
                  <a:spLocks/>
                </p:cNvSpPr>
                <p:nvPr/>
              </p:nvSpPr>
              <p:spPr bwMode="auto">
                <a:xfrm>
                  <a:off x="2023" y="979"/>
                  <a:ext cx="643" cy="607"/>
                </a:xfrm>
                <a:custGeom>
                  <a:avLst/>
                  <a:gdLst/>
                  <a:ahLst/>
                  <a:cxnLst>
                    <a:cxn ang="0">
                      <a:pos x="214" y="59"/>
                    </a:cxn>
                    <a:cxn ang="0">
                      <a:pos x="464" y="0"/>
                    </a:cxn>
                    <a:cxn ang="0">
                      <a:pos x="464" y="380"/>
                    </a:cxn>
                    <a:cxn ang="0">
                      <a:pos x="642" y="321"/>
                    </a:cxn>
                    <a:cxn ang="0">
                      <a:pos x="357" y="606"/>
                    </a:cxn>
                    <a:cxn ang="0">
                      <a:pos x="0" y="511"/>
                    </a:cxn>
                    <a:cxn ang="0">
                      <a:pos x="214" y="452"/>
                    </a:cxn>
                    <a:cxn ang="0">
                      <a:pos x="214" y="59"/>
                    </a:cxn>
                  </a:cxnLst>
                  <a:rect l="0" t="0" r="r" b="b"/>
                  <a:pathLst>
                    <a:path w="643" h="607">
                      <a:moveTo>
                        <a:pt x="214" y="59"/>
                      </a:moveTo>
                      <a:lnTo>
                        <a:pt x="464" y="0"/>
                      </a:lnTo>
                      <a:lnTo>
                        <a:pt x="464" y="380"/>
                      </a:lnTo>
                      <a:lnTo>
                        <a:pt x="642" y="321"/>
                      </a:lnTo>
                      <a:lnTo>
                        <a:pt x="357" y="606"/>
                      </a:lnTo>
                      <a:lnTo>
                        <a:pt x="0" y="511"/>
                      </a:lnTo>
                      <a:lnTo>
                        <a:pt x="214" y="452"/>
                      </a:lnTo>
                      <a:lnTo>
                        <a:pt x="214" y="59"/>
                      </a:lnTo>
                    </a:path>
                  </a:pathLst>
                </a:custGeom>
                <a:solidFill>
                  <a:srgbClr val="00FFFF"/>
                </a:solidFill>
                <a:ln w="12700" cap="rnd" cmpd="sng">
                  <a:noFill/>
                  <a:prstDash val="solid"/>
                  <a:round/>
                  <a:headEnd type="none" w="med" len="med"/>
                  <a:tailEnd type="none" w="med" len="med"/>
                </a:ln>
                <a:effectLst/>
              </p:spPr>
              <p:txBody>
                <a:bodyPr>
                  <a:prstTxWarp prst="textNoShape">
                    <a:avLst/>
                  </a:prstTxWarp>
                </a:bodyPr>
                <a:lstStyle/>
                <a:p>
                  <a:endParaRPr lang="en-US"/>
                </a:p>
              </p:txBody>
            </p:sp>
            <p:sp>
              <p:nvSpPr>
                <p:cNvPr id="321550" name="Freeform 14"/>
                <p:cNvSpPr>
                  <a:spLocks/>
                </p:cNvSpPr>
                <p:nvPr/>
              </p:nvSpPr>
              <p:spPr bwMode="auto">
                <a:xfrm>
                  <a:off x="1951" y="1399"/>
                  <a:ext cx="283" cy="91"/>
                </a:xfrm>
                <a:custGeom>
                  <a:avLst/>
                  <a:gdLst/>
                  <a:ahLst/>
                  <a:cxnLst>
                    <a:cxn ang="0">
                      <a:pos x="82" y="90"/>
                    </a:cxn>
                    <a:cxn ang="0">
                      <a:pos x="0" y="56"/>
                    </a:cxn>
                    <a:cxn ang="0">
                      <a:pos x="200" y="0"/>
                    </a:cxn>
                    <a:cxn ang="0">
                      <a:pos x="282" y="34"/>
                    </a:cxn>
                    <a:cxn ang="0">
                      <a:pos x="82" y="90"/>
                    </a:cxn>
                  </a:cxnLst>
                  <a:rect l="0" t="0" r="r" b="b"/>
                  <a:pathLst>
                    <a:path w="283" h="91">
                      <a:moveTo>
                        <a:pt x="82" y="90"/>
                      </a:moveTo>
                      <a:lnTo>
                        <a:pt x="0" y="56"/>
                      </a:lnTo>
                      <a:lnTo>
                        <a:pt x="200" y="0"/>
                      </a:lnTo>
                      <a:lnTo>
                        <a:pt x="282" y="34"/>
                      </a:lnTo>
                      <a:lnTo>
                        <a:pt x="82" y="90"/>
                      </a:lnTo>
                    </a:path>
                  </a:pathLst>
                </a:custGeom>
                <a:solidFill>
                  <a:srgbClr val="00DFBF"/>
                </a:solidFill>
                <a:ln w="12700" cap="rnd" cmpd="sng">
                  <a:noFill/>
                  <a:prstDash val="solid"/>
                  <a:round/>
                  <a:headEnd type="none" w="med" len="med"/>
                  <a:tailEnd type="none" w="med" len="med"/>
                </a:ln>
                <a:effectLst/>
              </p:spPr>
              <p:txBody>
                <a:bodyPr>
                  <a:prstTxWarp prst="textNoShape">
                    <a:avLst/>
                  </a:prstTxWarp>
                </a:bodyPr>
                <a:lstStyle/>
                <a:p>
                  <a:endParaRPr lang="en-US"/>
                </a:p>
              </p:txBody>
            </p:sp>
            <p:sp>
              <p:nvSpPr>
                <p:cNvPr id="321551" name="Freeform 15"/>
                <p:cNvSpPr>
                  <a:spLocks/>
                </p:cNvSpPr>
                <p:nvPr/>
              </p:nvSpPr>
              <p:spPr bwMode="auto">
                <a:xfrm>
                  <a:off x="2155" y="1003"/>
                  <a:ext cx="79" cy="427"/>
                </a:xfrm>
                <a:custGeom>
                  <a:avLst/>
                  <a:gdLst/>
                  <a:ahLst/>
                  <a:cxnLst>
                    <a:cxn ang="0">
                      <a:pos x="0" y="402"/>
                    </a:cxn>
                    <a:cxn ang="0">
                      <a:pos x="78" y="426"/>
                    </a:cxn>
                    <a:cxn ang="0">
                      <a:pos x="78" y="36"/>
                    </a:cxn>
                    <a:cxn ang="0">
                      <a:pos x="0" y="0"/>
                    </a:cxn>
                    <a:cxn ang="0">
                      <a:pos x="0" y="402"/>
                    </a:cxn>
                  </a:cxnLst>
                  <a:rect l="0" t="0" r="r" b="b"/>
                  <a:pathLst>
                    <a:path w="79" h="427">
                      <a:moveTo>
                        <a:pt x="0" y="402"/>
                      </a:moveTo>
                      <a:lnTo>
                        <a:pt x="78" y="426"/>
                      </a:lnTo>
                      <a:lnTo>
                        <a:pt x="78" y="36"/>
                      </a:lnTo>
                      <a:lnTo>
                        <a:pt x="0" y="0"/>
                      </a:lnTo>
                      <a:lnTo>
                        <a:pt x="0" y="402"/>
                      </a:lnTo>
                    </a:path>
                  </a:pathLst>
                </a:custGeom>
                <a:solidFill>
                  <a:srgbClr val="00BF9F"/>
                </a:solidFill>
                <a:ln w="12700" cap="rnd" cmpd="sng">
                  <a:noFill/>
                  <a:prstDash val="solid"/>
                  <a:round/>
                  <a:headEnd type="none" w="med" len="med"/>
                  <a:tailEnd type="none" w="med" len="med"/>
                </a:ln>
                <a:effectLst/>
              </p:spPr>
              <p:txBody>
                <a:bodyPr>
                  <a:prstTxWarp prst="textNoShape">
                    <a:avLst/>
                  </a:prstTxWarp>
                </a:bodyPr>
                <a:lstStyle/>
                <a:p>
                  <a:endParaRPr lang="en-US"/>
                </a:p>
              </p:txBody>
            </p:sp>
          </p:grpSp>
        </p:grpSp>
        <p:sp>
          <p:nvSpPr>
            <p:cNvPr id="321552" name="Rectangle 16"/>
            <p:cNvSpPr>
              <a:spLocks noChangeArrowheads="1"/>
            </p:cNvSpPr>
            <p:nvPr/>
          </p:nvSpPr>
          <p:spPr bwMode="auto">
            <a:xfrm>
              <a:off x="1932" y="608"/>
              <a:ext cx="1394" cy="367"/>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lIns="90488" tIns="44450" rIns="90488" bIns="44450">
              <a:prstTxWarp prst="textNoShape">
                <a:avLst/>
              </a:prstTxWarp>
              <a:spAutoFit/>
            </a:bodyPr>
            <a:lstStyle/>
            <a:p>
              <a:r>
                <a:rPr lang="en-US" sz="3200" b="1" u="none" dirty="0">
                  <a:solidFill>
                    <a:schemeClr val="hlink"/>
                  </a:solidFill>
                  <a:effectLst>
                    <a:outerShdw blurRad="38100" dist="38100" dir="2700000" algn="tl">
                      <a:srgbClr val="000000"/>
                    </a:outerShdw>
                  </a:effectLst>
                </a:rPr>
                <a:t>Enterprise</a:t>
              </a:r>
            </a:p>
          </p:txBody>
        </p:sp>
      </p:grpSp>
      <p:grpSp>
        <p:nvGrpSpPr>
          <p:cNvPr id="8" name="Group 72"/>
          <p:cNvGrpSpPr/>
          <p:nvPr/>
        </p:nvGrpSpPr>
        <p:grpSpPr>
          <a:xfrm>
            <a:off x="2897187" y="3810000"/>
            <a:ext cx="1293813" cy="1089025"/>
            <a:chOff x="2752726" y="4094163"/>
            <a:chExt cx="1293813" cy="1089025"/>
          </a:xfrm>
        </p:grpSpPr>
        <p:grpSp>
          <p:nvGrpSpPr>
            <p:cNvPr id="9" name="Group 18"/>
            <p:cNvGrpSpPr>
              <a:grpSpLocks/>
            </p:cNvGrpSpPr>
            <p:nvPr/>
          </p:nvGrpSpPr>
          <p:grpSpPr bwMode="auto">
            <a:xfrm>
              <a:off x="3049588" y="4414838"/>
              <a:ext cx="814388" cy="768350"/>
              <a:chOff x="1603" y="2526"/>
              <a:chExt cx="427" cy="403"/>
            </a:xfrm>
          </p:grpSpPr>
          <p:sp>
            <p:nvSpPr>
              <p:cNvPr id="321555" name="Freeform 19"/>
              <p:cNvSpPr>
                <a:spLocks/>
              </p:cNvSpPr>
              <p:nvPr/>
            </p:nvSpPr>
            <p:spPr bwMode="auto">
              <a:xfrm>
                <a:off x="1603" y="2538"/>
                <a:ext cx="427" cy="379"/>
              </a:xfrm>
              <a:custGeom>
                <a:avLst/>
                <a:gdLst/>
                <a:ahLst/>
                <a:cxnLst>
                  <a:cxn ang="0">
                    <a:pos x="0" y="284"/>
                  </a:cxn>
                  <a:cxn ang="0">
                    <a:pos x="0" y="378"/>
                  </a:cxn>
                  <a:cxn ang="0">
                    <a:pos x="426" y="59"/>
                  </a:cxn>
                  <a:cxn ang="0">
                    <a:pos x="426" y="0"/>
                  </a:cxn>
                  <a:cxn ang="0">
                    <a:pos x="0" y="284"/>
                  </a:cxn>
                </a:cxnLst>
                <a:rect l="0" t="0" r="r" b="b"/>
                <a:pathLst>
                  <a:path w="427" h="379">
                    <a:moveTo>
                      <a:pt x="0" y="284"/>
                    </a:moveTo>
                    <a:lnTo>
                      <a:pt x="0" y="378"/>
                    </a:lnTo>
                    <a:lnTo>
                      <a:pt x="426" y="59"/>
                    </a:lnTo>
                    <a:lnTo>
                      <a:pt x="426" y="0"/>
                    </a:lnTo>
                    <a:lnTo>
                      <a:pt x="0" y="284"/>
                    </a:lnTo>
                  </a:path>
                </a:pathLst>
              </a:custGeom>
              <a:solidFill>
                <a:srgbClr val="7FFFDF"/>
              </a:solidFill>
              <a:ln w="12700" cap="rnd" cmpd="sng">
                <a:noFill/>
                <a:prstDash val="solid"/>
                <a:round/>
                <a:headEnd type="none" w="med" len="med"/>
                <a:tailEnd type="none" w="med" len="med"/>
              </a:ln>
              <a:effectLst/>
            </p:spPr>
            <p:txBody>
              <a:bodyPr>
                <a:prstTxWarp prst="textNoShape">
                  <a:avLst/>
                </a:prstTxWarp>
              </a:bodyPr>
              <a:lstStyle/>
              <a:p>
                <a:endParaRPr lang="en-US"/>
              </a:p>
            </p:txBody>
          </p:sp>
          <p:sp>
            <p:nvSpPr>
              <p:cNvPr id="321556" name="Freeform 20"/>
              <p:cNvSpPr>
                <a:spLocks/>
              </p:cNvSpPr>
              <p:nvPr/>
            </p:nvSpPr>
            <p:spPr bwMode="auto">
              <a:xfrm>
                <a:off x="1603" y="2526"/>
                <a:ext cx="427" cy="403"/>
              </a:xfrm>
              <a:custGeom>
                <a:avLst/>
                <a:gdLst/>
                <a:ahLst/>
                <a:cxnLst>
                  <a:cxn ang="0">
                    <a:pos x="0" y="307"/>
                  </a:cxn>
                  <a:cxn ang="0">
                    <a:pos x="0" y="402"/>
                  </a:cxn>
                  <a:cxn ang="0">
                    <a:pos x="426" y="59"/>
                  </a:cxn>
                  <a:cxn ang="0">
                    <a:pos x="426" y="0"/>
                  </a:cxn>
                  <a:cxn ang="0">
                    <a:pos x="0" y="307"/>
                  </a:cxn>
                </a:cxnLst>
                <a:rect l="0" t="0" r="r" b="b"/>
                <a:pathLst>
                  <a:path w="427" h="403">
                    <a:moveTo>
                      <a:pt x="0" y="307"/>
                    </a:moveTo>
                    <a:lnTo>
                      <a:pt x="0" y="402"/>
                    </a:lnTo>
                    <a:lnTo>
                      <a:pt x="426" y="59"/>
                    </a:lnTo>
                    <a:lnTo>
                      <a:pt x="426" y="0"/>
                    </a:lnTo>
                    <a:lnTo>
                      <a:pt x="0" y="307"/>
                    </a:lnTo>
                  </a:path>
                </a:pathLst>
              </a:custGeom>
              <a:solidFill>
                <a:srgbClr val="7FFFDF"/>
              </a:solidFill>
              <a:ln w="12700" cap="rnd" cmpd="sng">
                <a:noFill/>
                <a:prstDash val="solid"/>
                <a:round/>
                <a:headEnd type="none" w="med" len="med"/>
                <a:tailEnd type="none" w="med" len="med"/>
              </a:ln>
              <a:effectLst/>
            </p:spPr>
            <p:txBody>
              <a:bodyPr>
                <a:prstTxWarp prst="textNoShape">
                  <a:avLst/>
                </a:prstTxWarp>
              </a:bodyPr>
              <a:lstStyle/>
              <a:p>
                <a:endParaRPr lang="en-US"/>
              </a:p>
            </p:txBody>
          </p:sp>
        </p:grpSp>
        <p:grpSp>
          <p:nvGrpSpPr>
            <p:cNvPr id="10" name="Group 21"/>
            <p:cNvGrpSpPr>
              <a:grpSpLocks/>
            </p:cNvGrpSpPr>
            <p:nvPr/>
          </p:nvGrpSpPr>
          <p:grpSpPr bwMode="auto">
            <a:xfrm>
              <a:off x="3438526" y="4094163"/>
              <a:ext cx="196850" cy="219075"/>
              <a:chOff x="1807" y="2358"/>
              <a:chExt cx="103" cy="115"/>
            </a:xfrm>
          </p:grpSpPr>
          <p:sp>
            <p:nvSpPr>
              <p:cNvPr id="321558" name="Freeform 22"/>
              <p:cNvSpPr>
                <a:spLocks/>
              </p:cNvSpPr>
              <p:nvPr/>
            </p:nvSpPr>
            <p:spPr bwMode="auto">
              <a:xfrm>
                <a:off x="1807" y="2358"/>
                <a:ext cx="91" cy="115"/>
              </a:xfrm>
              <a:custGeom>
                <a:avLst/>
                <a:gdLst/>
                <a:ahLst/>
                <a:cxnLst>
                  <a:cxn ang="0">
                    <a:pos x="90" y="57"/>
                  </a:cxn>
                  <a:cxn ang="0">
                    <a:pos x="90" y="114"/>
                  </a:cxn>
                  <a:cxn ang="0">
                    <a:pos x="0" y="46"/>
                  </a:cxn>
                  <a:cxn ang="0">
                    <a:pos x="0" y="0"/>
                  </a:cxn>
                  <a:cxn ang="0">
                    <a:pos x="90" y="57"/>
                  </a:cxn>
                </a:cxnLst>
                <a:rect l="0" t="0" r="r" b="b"/>
                <a:pathLst>
                  <a:path w="91" h="115">
                    <a:moveTo>
                      <a:pt x="90" y="57"/>
                    </a:moveTo>
                    <a:lnTo>
                      <a:pt x="90" y="114"/>
                    </a:lnTo>
                    <a:lnTo>
                      <a:pt x="0" y="46"/>
                    </a:lnTo>
                    <a:lnTo>
                      <a:pt x="0" y="0"/>
                    </a:lnTo>
                    <a:lnTo>
                      <a:pt x="90" y="57"/>
                    </a:lnTo>
                  </a:path>
                </a:pathLst>
              </a:custGeom>
              <a:solidFill>
                <a:srgbClr val="00DFBF"/>
              </a:solidFill>
              <a:ln w="12700" cap="rnd" cmpd="sng">
                <a:noFill/>
                <a:prstDash val="solid"/>
                <a:round/>
                <a:headEnd type="none" w="med" len="med"/>
                <a:tailEnd type="none" w="med" len="med"/>
              </a:ln>
              <a:effectLst/>
            </p:spPr>
            <p:txBody>
              <a:bodyPr>
                <a:prstTxWarp prst="textNoShape">
                  <a:avLst/>
                </a:prstTxWarp>
              </a:bodyPr>
              <a:lstStyle/>
              <a:p>
                <a:endParaRPr lang="en-US"/>
              </a:p>
            </p:txBody>
          </p:sp>
          <p:sp>
            <p:nvSpPr>
              <p:cNvPr id="321559" name="Freeform 23"/>
              <p:cNvSpPr>
                <a:spLocks/>
              </p:cNvSpPr>
              <p:nvPr/>
            </p:nvSpPr>
            <p:spPr bwMode="auto">
              <a:xfrm>
                <a:off x="1807" y="2358"/>
                <a:ext cx="103" cy="115"/>
              </a:xfrm>
              <a:custGeom>
                <a:avLst/>
                <a:gdLst/>
                <a:ahLst/>
                <a:cxnLst>
                  <a:cxn ang="0">
                    <a:pos x="102" y="68"/>
                  </a:cxn>
                  <a:cxn ang="0">
                    <a:pos x="102" y="114"/>
                  </a:cxn>
                  <a:cxn ang="0">
                    <a:pos x="0" y="34"/>
                  </a:cxn>
                  <a:cxn ang="0">
                    <a:pos x="0" y="0"/>
                  </a:cxn>
                  <a:cxn ang="0">
                    <a:pos x="102" y="68"/>
                  </a:cxn>
                </a:cxnLst>
                <a:rect l="0" t="0" r="r" b="b"/>
                <a:pathLst>
                  <a:path w="103" h="115">
                    <a:moveTo>
                      <a:pt x="102" y="68"/>
                    </a:moveTo>
                    <a:lnTo>
                      <a:pt x="102" y="114"/>
                    </a:lnTo>
                    <a:lnTo>
                      <a:pt x="0" y="34"/>
                    </a:lnTo>
                    <a:lnTo>
                      <a:pt x="0" y="0"/>
                    </a:lnTo>
                    <a:lnTo>
                      <a:pt x="102" y="68"/>
                    </a:lnTo>
                  </a:path>
                </a:pathLst>
              </a:custGeom>
              <a:solidFill>
                <a:srgbClr val="00DFBF"/>
              </a:solidFill>
              <a:ln w="12700" cap="rnd" cmpd="sng">
                <a:noFill/>
                <a:prstDash val="solid"/>
                <a:round/>
                <a:headEnd type="none" w="med" len="med"/>
                <a:tailEnd type="none" w="med" len="med"/>
              </a:ln>
              <a:effectLst/>
            </p:spPr>
            <p:txBody>
              <a:bodyPr>
                <a:prstTxWarp prst="textNoShape">
                  <a:avLst/>
                </a:prstTxWarp>
              </a:bodyPr>
              <a:lstStyle/>
              <a:p>
                <a:endParaRPr lang="en-US"/>
              </a:p>
            </p:txBody>
          </p:sp>
        </p:grpSp>
        <p:grpSp>
          <p:nvGrpSpPr>
            <p:cNvPr id="11" name="Group 24"/>
            <p:cNvGrpSpPr>
              <a:grpSpLocks/>
            </p:cNvGrpSpPr>
            <p:nvPr/>
          </p:nvGrpSpPr>
          <p:grpSpPr bwMode="auto">
            <a:xfrm>
              <a:off x="2752726" y="4094163"/>
              <a:ext cx="1293813" cy="906463"/>
              <a:chOff x="1447" y="2358"/>
              <a:chExt cx="679" cy="475"/>
            </a:xfrm>
          </p:grpSpPr>
          <p:sp>
            <p:nvSpPr>
              <p:cNvPr id="321561" name="Freeform 25"/>
              <p:cNvSpPr>
                <a:spLocks/>
              </p:cNvSpPr>
              <p:nvPr/>
            </p:nvSpPr>
            <p:spPr bwMode="auto">
              <a:xfrm>
                <a:off x="1459" y="2358"/>
                <a:ext cx="655" cy="463"/>
              </a:xfrm>
              <a:custGeom>
                <a:avLst/>
                <a:gdLst/>
                <a:ahLst/>
                <a:cxnLst>
                  <a:cxn ang="0">
                    <a:pos x="0" y="284"/>
                  </a:cxn>
                  <a:cxn ang="0">
                    <a:pos x="440" y="59"/>
                  </a:cxn>
                  <a:cxn ang="0">
                    <a:pos x="345" y="0"/>
                  </a:cxn>
                  <a:cxn ang="0">
                    <a:pos x="642" y="24"/>
                  </a:cxn>
                  <a:cxn ang="0">
                    <a:pos x="654" y="249"/>
                  </a:cxn>
                  <a:cxn ang="0">
                    <a:pos x="571" y="178"/>
                  </a:cxn>
                  <a:cxn ang="0">
                    <a:pos x="143" y="462"/>
                  </a:cxn>
                  <a:cxn ang="0">
                    <a:pos x="0" y="284"/>
                  </a:cxn>
                </a:cxnLst>
                <a:rect l="0" t="0" r="r" b="b"/>
                <a:pathLst>
                  <a:path w="655" h="463">
                    <a:moveTo>
                      <a:pt x="0" y="284"/>
                    </a:moveTo>
                    <a:lnTo>
                      <a:pt x="440" y="59"/>
                    </a:lnTo>
                    <a:lnTo>
                      <a:pt x="345" y="0"/>
                    </a:lnTo>
                    <a:lnTo>
                      <a:pt x="642" y="24"/>
                    </a:lnTo>
                    <a:lnTo>
                      <a:pt x="654" y="249"/>
                    </a:lnTo>
                    <a:lnTo>
                      <a:pt x="571" y="178"/>
                    </a:lnTo>
                    <a:lnTo>
                      <a:pt x="143" y="462"/>
                    </a:lnTo>
                    <a:lnTo>
                      <a:pt x="0" y="284"/>
                    </a:lnTo>
                  </a:path>
                </a:pathLst>
              </a:custGeom>
              <a:solidFill>
                <a:srgbClr val="00FFFF"/>
              </a:solidFill>
              <a:ln w="12700" cap="rnd" cmpd="sng">
                <a:noFill/>
                <a:prstDash val="solid"/>
                <a:round/>
                <a:headEnd type="none" w="med" len="med"/>
                <a:tailEnd type="none" w="med" len="med"/>
              </a:ln>
              <a:effectLst/>
            </p:spPr>
            <p:txBody>
              <a:bodyPr>
                <a:prstTxWarp prst="textNoShape">
                  <a:avLst/>
                </a:prstTxWarp>
              </a:bodyPr>
              <a:lstStyle/>
              <a:p>
                <a:endParaRPr lang="en-US"/>
              </a:p>
            </p:txBody>
          </p:sp>
          <p:sp>
            <p:nvSpPr>
              <p:cNvPr id="321562" name="Freeform 26"/>
              <p:cNvSpPr>
                <a:spLocks/>
              </p:cNvSpPr>
              <p:nvPr/>
            </p:nvSpPr>
            <p:spPr bwMode="auto">
              <a:xfrm>
                <a:off x="1447" y="2358"/>
                <a:ext cx="679" cy="475"/>
              </a:xfrm>
              <a:custGeom>
                <a:avLst/>
                <a:gdLst/>
                <a:ahLst/>
                <a:cxnLst>
                  <a:cxn ang="0">
                    <a:pos x="0" y="296"/>
                  </a:cxn>
                  <a:cxn ang="0">
                    <a:pos x="452" y="59"/>
                  </a:cxn>
                  <a:cxn ang="0">
                    <a:pos x="369" y="0"/>
                  </a:cxn>
                  <a:cxn ang="0">
                    <a:pos x="654" y="12"/>
                  </a:cxn>
                  <a:cxn ang="0">
                    <a:pos x="678" y="261"/>
                  </a:cxn>
                  <a:cxn ang="0">
                    <a:pos x="583" y="166"/>
                  </a:cxn>
                  <a:cxn ang="0">
                    <a:pos x="155" y="474"/>
                  </a:cxn>
                  <a:cxn ang="0">
                    <a:pos x="0" y="296"/>
                  </a:cxn>
                </a:cxnLst>
                <a:rect l="0" t="0" r="r" b="b"/>
                <a:pathLst>
                  <a:path w="679" h="475">
                    <a:moveTo>
                      <a:pt x="0" y="296"/>
                    </a:moveTo>
                    <a:lnTo>
                      <a:pt x="452" y="59"/>
                    </a:lnTo>
                    <a:lnTo>
                      <a:pt x="369" y="0"/>
                    </a:lnTo>
                    <a:lnTo>
                      <a:pt x="654" y="12"/>
                    </a:lnTo>
                    <a:lnTo>
                      <a:pt x="678" y="261"/>
                    </a:lnTo>
                    <a:lnTo>
                      <a:pt x="583" y="166"/>
                    </a:lnTo>
                    <a:lnTo>
                      <a:pt x="155" y="474"/>
                    </a:lnTo>
                    <a:lnTo>
                      <a:pt x="0" y="296"/>
                    </a:lnTo>
                  </a:path>
                </a:pathLst>
              </a:custGeom>
              <a:solidFill>
                <a:srgbClr val="00FFFF"/>
              </a:solidFill>
              <a:ln w="12700" cap="rnd" cmpd="sng">
                <a:noFill/>
                <a:prstDash val="solid"/>
                <a:round/>
                <a:headEnd type="none" w="med" len="med"/>
                <a:tailEnd type="none" w="med" len="med"/>
              </a:ln>
              <a:effectLst/>
            </p:spPr>
            <p:txBody>
              <a:bodyPr>
                <a:prstTxWarp prst="textNoShape">
                  <a:avLst/>
                </a:prstTxWarp>
              </a:bodyPr>
              <a:lstStyle/>
              <a:p>
                <a:endParaRPr lang="en-US"/>
              </a:p>
            </p:txBody>
          </p:sp>
        </p:grpSp>
        <p:grpSp>
          <p:nvGrpSpPr>
            <p:cNvPr id="12" name="Group 27"/>
            <p:cNvGrpSpPr>
              <a:grpSpLocks/>
            </p:cNvGrpSpPr>
            <p:nvPr/>
          </p:nvGrpSpPr>
          <p:grpSpPr bwMode="auto">
            <a:xfrm>
              <a:off x="2752726" y="4643438"/>
              <a:ext cx="309563" cy="539750"/>
              <a:chOff x="1447" y="2646"/>
              <a:chExt cx="163" cy="283"/>
            </a:xfrm>
          </p:grpSpPr>
          <p:sp>
            <p:nvSpPr>
              <p:cNvPr id="321564" name="Freeform 28"/>
              <p:cNvSpPr>
                <a:spLocks/>
              </p:cNvSpPr>
              <p:nvPr/>
            </p:nvSpPr>
            <p:spPr bwMode="auto">
              <a:xfrm>
                <a:off x="1459" y="2658"/>
                <a:ext cx="139" cy="259"/>
              </a:xfrm>
              <a:custGeom>
                <a:avLst/>
                <a:gdLst/>
                <a:ahLst/>
                <a:cxnLst>
                  <a:cxn ang="0">
                    <a:pos x="0" y="0"/>
                  </a:cxn>
                  <a:cxn ang="0">
                    <a:pos x="138" y="164"/>
                  </a:cxn>
                  <a:cxn ang="0">
                    <a:pos x="138" y="258"/>
                  </a:cxn>
                  <a:cxn ang="0">
                    <a:pos x="0" y="82"/>
                  </a:cxn>
                  <a:cxn ang="0">
                    <a:pos x="0" y="0"/>
                  </a:cxn>
                </a:cxnLst>
                <a:rect l="0" t="0" r="r" b="b"/>
                <a:pathLst>
                  <a:path w="139" h="259">
                    <a:moveTo>
                      <a:pt x="0" y="0"/>
                    </a:moveTo>
                    <a:lnTo>
                      <a:pt x="138" y="164"/>
                    </a:lnTo>
                    <a:lnTo>
                      <a:pt x="138" y="258"/>
                    </a:lnTo>
                    <a:lnTo>
                      <a:pt x="0" y="82"/>
                    </a:lnTo>
                    <a:lnTo>
                      <a:pt x="0" y="0"/>
                    </a:lnTo>
                  </a:path>
                </a:pathLst>
              </a:custGeom>
              <a:solidFill>
                <a:srgbClr val="00DFBF"/>
              </a:solidFill>
              <a:ln w="12700" cap="rnd" cmpd="sng">
                <a:noFill/>
                <a:prstDash val="solid"/>
                <a:round/>
                <a:headEnd type="none" w="med" len="med"/>
                <a:tailEnd type="none" w="med" len="med"/>
              </a:ln>
              <a:effectLst/>
            </p:spPr>
            <p:txBody>
              <a:bodyPr>
                <a:prstTxWarp prst="textNoShape">
                  <a:avLst/>
                </a:prstTxWarp>
              </a:bodyPr>
              <a:lstStyle/>
              <a:p>
                <a:endParaRPr lang="en-US"/>
              </a:p>
            </p:txBody>
          </p:sp>
          <p:sp>
            <p:nvSpPr>
              <p:cNvPr id="321565" name="Freeform 29"/>
              <p:cNvSpPr>
                <a:spLocks/>
              </p:cNvSpPr>
              <p:nvPr/>
            </p:nvSpPr>
            <p:spPr bwMode="auto">
              <a:xfrm>
                <a:off x="1447" y="2646"/>
                <a:ext cx="163" cy="283"/>
              </a:xfrm>
              <a:custGeom>
                <a:avLst/>
                <a:gdLst/>
                <a:ahLst/>
                <a:cxnLst>
                  <a:cxn ang="0">
                    <a:pos x="0" y="0"/>
                  </a:cxn>
                  <a:cxn ang="0">
                    <a:pos x="162" y="188"/>
                  </a:cxn>
                  <a:cxn ang="0">
                    <a:pos x="162" y="282"/>
                  </a:cxn>
                  <a:cxn ang="0">
                    <a:pos x="0" y="82"/>
                  </a:cxn>
                  <a:cxn ang="0">
                    <a:pos x="0" y="0"/>
                  </a:cxn>
                </a:cxnLst>
                <a:rect l="0" t="0" r="r" b="b"/>
                <a:pathLst>
                  <a:path w="163" h="283">
                    <a:moveTo>
                      <a:pt x="0" y="0"/>
                    </a:moveTo>
                    <a:lnTo>
                      <a:pt x="162" y="188"/>
                    </a:lnTo>
                    <a:lnTo>
                      <a:pt x="162" y="282"/>
                    </a:lnTo>
                    <a:lnTo>
                      <a:pt x="0" y="82"/>
                    </a:lnTo>
                    <a:lnTo>
                      <a:pt x="0" y="0"/>
                    </a:lnTo>
                  </a:path>
                </a:pathLst>
              </a:custGeom>
              <a:solidFill>
                <a:srgbClr val="00DFBF"/>
              </a:solidFill>
              <a:ln w="12700" cap="rnd" cmpd="sng">
                <a:noFill/>
                <a:prstDash val="solid"/>
                <a:round/>
                <a:headEnd type="none" w="med" len="med"/>
                <a:tailEnd type="none" w="med" len="med"/>
              </a:ln>
              <a:effectLst/>
            </p:spPr>
            <p:txBody>
              <a:bodyPr>
                <a:prstTxWarp prst="textNoShape">
                  <a:avLst/>
                </a:prstTxWarp>
              </a:bodyPr>
              <a:lstStyle/>
              <a:p>
                <a:endParaRPr lang="en-US"/>
              </a:p>
            </p:txBody>
          </p:sp>
        </p:grpSp>
        <p:grpSp>
          <p:nvGrpSpPr>
            <p:cNvPr id="13" name="Group 30"/>
            <p:cNvGrpSpPr>
              <a:grpSpLocks/>
            </p:cNvGrpSpPr>
            <p:nvPr/>
          </p:nvGrpSpPr>
          <p:grpSpPr bwMode="auto">
            <a:xfrm>
              <a:off x="3849688" y="4414838"/>
              <a:ext cx="196850" cy="287338"/>
              <a:chOff x="2023" y="2526"/>
              <a:chExt cx="103" cy="151"/>
            </a:xfrm>
          </p:grpSpPr>
          <p:sp>
            <p:nvSpPr>
              <p:cNvPr id="321567" name="Freeform 31"/>
              <p:cNvSpPr>
                <a:spLocks/>
              </p:cNvSpPr>
              <p:nvPr/>
            </p:nvSpPr>
            <p:spPr bwMode="auto">
              <a:xfrm>
                <a:off x="2035" y="2538"/>
                <a:ext cx="79" cy="139"/>
              </a:xfrm>
              <a:custGeom>
                <a:avLst/>
                <a:gdLst/>
                <a:ahLst/>
                <a:cxnLst>
                  <a:cxn ang="0">
                    <a:pos x="0" y="0"/>
                  </a:cxn>
                  <a:cxn ang="0">
                    <a:pos x="0" y="58"/>
                  </a:cxn>
                  <a:cxn ang="0">
                    <a:pos x="78" y="138"/>
                  </a:cxn>
                  <a:cxn ang="0">
                    <a:pos x="78" y="69"/>
                  </a:cxn>
                  <a:cxn ang="0">
                    <a:pos x="0" y="0"/>
                  </a:cxn>
                </a:cxnLst>
                <a:rect l="0" t="0" r="r" b="b"/>
                <a:pathLst>
                  <a:path w="79" h="139">
                    <a:moveTo>
                      <a:pt x="0" y="0"/>
                    </a:moveTo>
                    <a:lnTo>
                      <a:pt x="0" y="58"/>
                    </a:lnTo>
                    <a:lnTo>
                      <a:pt x="78" y="138"/>
                    </a:lnTo>
                    <a:lnTo>
                      <a:pt x="78" y="69"/>
                    </a:lnTo>
                    <a:lnTo>
                      <a:pt x="0" y="0"/>
                    </a:lnTo>
                  </a:path>
                </a:pathLst>
              </a:custGeom>
              <a:solidFill>
                <a:srgbClr val="00DFBF"/>
              </a:solidFill>
              <a:ln w="12700" cap="rnd" cmpd="sng">
                <a:noFill/>
                <a:prstDash val="solid"/>
                <a:round/>
                <a:headEnd type="none" w="med" len="med"/>
                <a:tailEnd type="none" w="med" len="med"/>
              </a:ln>
              <a:effectLst/>
            </p:spPr>
            <p:txBody>
              <a:bodyPr>
                <a:prstTxWarp prst="textNoShape">
                  <a:avLst/>
                </a:prstTxWarp>
              </a:bodyPr>
              <a:lstStyle/>
              <a:p>
                <a:endParaRPr lang="en-US"/>
              </a:p>
            </p:txBody>
          </p:sp>
          <p:sp>
            <p:nvSpPr>
              <p:cNvPr id="321568" name="Freeform 32"/>
              <p:cNvSpPr>
                <a:spLocks/>
              </p:cNvSpPr>
              <p:nvPr/>
            </p:nvSpPr>
            <p:spPr bwMode="auto">
              <a:xfrm>
                <a:off x="2023" y="2526"/>
                <a:ext cx="103" cy="151"/>
              </a:xfrm>
              <a:custGeom>
                <a:avLst/>
                <a:gdLst/>
                <a:ahLst/>
                <a:cxnLst>
                  <a:cxn ang="0">
                    <a:pos x="0" y="0"/>
                  </a:cxn>
                  <a:cxn ang="0">
                    <a:pos x="0" y="58"/>
                  </a:cxn>
                  <a:cxn ang="0">
                    <a:pos x="102" y="150"/>
                  </a:cxn>
                  <a:cxn ang="0">
                    <a:pos x="102" y="92"/>
                  </a:cxn>
                  <a:cxn ang="0">
                    <a:pos x="0" y="0"/>
                  </a:cxn>
                </a:cxnLst>
                <a:rect l="0" t="0" r="r" b="b"/>
                <a:pathLst>
                  <a:path w="103" h="151">
                    <a:moveTo>
                      <a:pt x="0" y="0"/>
                    </a:moveTo>
                    <a:lnTo>
                      <a:pt x="0" y="58"/>
                    </a:lnTo>
                    <a:lnTo>
                      <a:pt x="102" y="150"/>
                    </a:lnTo>
                    <a:lnTo>
                      <a:pt x="102" y="92"/>
                    </a:lnTo>
                    <a:lnTo>
                      <a:pt x="0" y="0"/>
                    </a:lnTo>
                  </a:path>
                </a:pathLst>
              </a:custGeom>
              <a:solidFill>
                <a:srgbClr val="00DFBF"/>
              </a:solidFill>
              <a:ln w="12700" cap="rnd" cmpd="sng">
                <a:noFill/>
                <a:prstDash val="solid"/>
                <a:round/>
                <a:headEnd type="none" w="med" len="med"/>
                <a:tailEnd type="none" w="med" len="med"/>
              </a:ln>
              <a:effectLst/>
            </p:spPr>
            <p:txBody>
              <a:bodyPr>
                <a:prstTxWarp prst="textNoShape">
                  <a:avLst/>
                </a:prstTxWarp>
              </a:bodyPr>
              <a:lstStyle/>
              <a:p>
                <a:endParaRPr lang="en-US"/>
              </a:p>
            </p:txBody>
          </p:sp>
        </p:grpSp>
      </p:grpSp>
      <p:sp>
        <p:nvSpPr>
          <p:cNvPr id="321569" name="Rectangle 33"/>
          <p:cNvSpPr>
            <a:spLocks noChangeArrowheads="1"/>
          </p:cNvSpPr>
          <p:nvPr/>
        </p:nvSpPr>
        <p:spPr bwMode="auto">
          <a:xfrm>
            <a:off x="288200" y="4523189"/>
            <a:ext cx="2455000" cy="582211"/>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wrap="none" lIns="90488" tIns="44450" rIns="90488" bIns="44450">
            <a:prstTxWarp prst="textNoShape">
              <a:avLst/>
            </a:prstTxWarp>
            <a:spAutoFit/>
          </a:bodyPr>
          <a:lstStyle/>
          <a:p>
            <a:r>
              <a:rPr lang="en-US" sz="3200" b="1" u="none" dirty="0">
                <a:solidFill>
                  <a:schemeClr val="hlink"/>
                </a:solidFill>
                <a:effectLst>
                  <a:outerShdw blurRad="38100" dist="38100" dir="2700000" algn="tl">
                    <a:srgbClr val="000000"/>
                  </a:outerShdw>
                </a:effectLst>
              </a:rPr>
              <a:t>Technology</a:t>
            </a:r>
          </a:p>
        </p:txBody>
      </p:sp>
      <p:grpSp>
        <p:nvGrpSpPr>
          <p:cNvPr id="14" name="Group 73"/>
          <p:cNvGrpSpPr/>
          <p:nvPr/>
        </p:nvGrpSpPr>
        <p:grpSpPr>
          <a:xfrm>
            <a:off x="4648200" y="3962400"/>
            <a:ext cx="1177925" cy="1088377"/>
            <a:chOff x="5154613" y="4094811"/>
            <a:chExt cx="1177925" cy="1088377"/>
          </a:xfrm>
        </p:grpSpPr>
        <p:grpSp>
          <p:nvGrpSpPr>
            <p:cNvPr id="15" name="Group 36"/>
            <p:cNvGrpSpPr>
              <a:grpSpLocks/>
            </p:cNvGrpSpPr>
            <p:nvPr/>
          </p:nvGrpSpPr>
          <p:grpSpPr bwMode="auto">
            <a:xfrm>
              <a:off x="5337592" y="4415034"/>
              <a:ext cx="743351" cy="768154"/>
              <a:chOff x="2803" y="2526"/>
              <a:chExt cx="390" cy="403"/>
            </a:xfrm>
          </p:grpSpPr>
          <p:sp>
            <p:nvSpPr>
              <p:cNvPr id="321573" name="Freeform 37"/>
              <p:cNvSpPr>
                <a:spLocks/>
              </p:cNvSpPr>
              <p:nvPr/>
            </p:nvSpPr>
            <p:spPr bwMode="auto">
              <a:xfrm>
                <a:off x="2803" y="2526"/>
                <a:ext cx="378" cy="391"/>
              </a:xfrm>
              <a:custGeom>
                <a:avLst/>
                <a:gdLst/>
                <a:ahLst/>
                <a:cxnLst>
                  <a:cxn ang="0">
                    <a:pos x="377" y="295"/>
                  </a:cxn>
                  <a:cxn ang="0">
                    <a:pos x="377" y="390"/>
                  </a:cxn>
                  <a:cxn ang="0">
                    <a:pos x="0" y="71"/>
                  </a:cxn>
                  <a:cxn ang="0">
                    <a:pos x="0" y="0"/>
                  </a:cxn>
                  <a:cxn ang="0">
                    <a:pos x="377" y="295"/>
                  </a:cxn>
                </a:cxnLst>
                <a:rect l="0" t="0" r="r" b="b"/>
                <a:pathLst>
                  <a:path w="378" h="391">
                    <a:moveTo>
                      <a:pt x="377" y="295"/>
                    </a:moveTo>
                    <a:lnTo>
                      <a:pt x="377" y="390"/>
                    </a:lnTo>
                    <a:lnTo>
                      <a:pt x="0" y="71"/>
                    </a:lnTo>
                    <a:lnTo>
                      <a:pt x="0" y="0"/>
                    </a:lnTo>
                    <a:lnTo>
                      <a:pt x="377" y="295"/>
                    </a:lnTo>
                  </a:path>
                </a:pathLst>
              </a:custGeom>
              <a:solidFill>
                <a:srgbClr val="7FFFDF"/>
              </a:solidFill>
              <a:ln w="12700" cap="rnd" cmpd="sng">
                <a:noFill/>
                <a:prstDash val="solid"/>
                <a:round/>
                <a:headEnd type="none" w="med" len="med"/>
                <a:tailEnd type="none" w="med" len="med"/>
              </a:ln>
              <a:effectLst/>
            </p:spPr>
            <p:txBody>
              <a:bodyPr>
                <a:prstTxWarp prst="textNoShape">
                  <a:avLst/>
                </a:prstTxWarp>
              </a:bodyPr>
              <a:lstStyle/>
              <a:p>
                <a:endParaRPr lang="en-US"/>
              </a:p>
            </p:txBody>
          </p:sp>
          <p:sp>
            <p:nvSpPr>
              <p:cNvPr id="321574" name="Freeform 38"/>
              <p:cNvSpPr>
                <a:spLocks/>
              </p:cNvSpPr>
              <p:nvPr/>
            </p:nvSpPr>
            <p:spPr bwMode="auto">
              <a:xfrm>
                <a:off x="2803" y="2526"/>
                <a:ext cx="390" cy="403"/>
              </a:xfrm>
              <a:custGeom>
                <a:avLst/>
                <a:gdLst/>
                <a:ahLst/>
                <a:cxnLst>
                  <a:cxn ang="0">
                    <a:pos x="389" y="296"/>
                  </a:cxn>
                  <a:cxn ang="0">
                    <a:pos x="389" y="402"/>
                  </a:cxn>
                  <a:cxn ang="0">
                    <a:pos x="0" y="59"/>
                  </a:cxn>
                  <a:cxn ang="0">
                    <a:pos x="0" y="0"/>
                  </a:cxn>
                  <a:cxn ang="0">
                    <a:pos x="389" y="296"/>
                  </a:cxn>
                </a:cxnLst>
                <a:rect l="0" t="0" r="r" b="b"/>
                <a:pathLst>
                  <a:path w="390" h="403">
                    <a:moveTo>
                      <a:pt x="389" y="296"/>
                    </a:moveTo>
                    <a:lnTo>
                      <a:pt x="389" y="402"/>
                    </a:lnTo>
                    <a:lnTo>
                      <a:pt x="0" y="59"/>
                    </a:lnTo>
                    <a:lnTo>
                      <a:pt x="0" y="0"/>
                    </a:lnTo>
                    <a:lnTo>
                      <a:pt x="389" y="296"/>
                    </a:lnTo>
                  </a:path>
                </a:pathLst>
              </a:custGeom>
              <a:solidFill>
                <a:srgbClr val="7FFFDF"/>
              </a:solidFill>
              <a:ln w="12700" cap="rnd" cmpd="sng">
                <a:noFill/>
                <a:prstDash val="solid"/>
                <a:round/>
                <a:headEnd type="none" w="med" len="med"/>
                <a:tailEnd type="none" w="med" len="med"/>
              </a:ln>
              <a:effectLst/>
            </p:spPr>
            <p:txBody>
              <a:bodyPr>
                <a:prstTxWarp prst="textNoShape">
                  <a:avLst/>
                </a:prstTxWarp>
              </a:bodyPr>
              <a:lstStyle/>
              <a:p>
                <a:endParaRPr lang="en-US"/>
              </a:p>
            </p:txBody>
          </p:sp>
        </p:grpSp>
        <p:sp>
          <p:nvSpPr>
            <p:cNvPr id="321575" name="Freeform 39"/>
            <p:cNvSpPr>
              <a:spLocks/>
            </p:cNvSpPr>
            <p:nvPr/>
          </p:nvSpPr>
          <p:spPr bwMode="auto">
            <a:xfrm>
              <a:off x="5564409" y="4094811"/>
              <a:ext cx="127704" cy="219200"/>
            </a:xfrm>
            <a:custGeom>
              <a:avLst/>
              <a:gdLst/>
              <a:ahLst/>
              <a:cxnLst>
                <a:cxn ang="0">
                  <a:pos x="0" y="57"/>
                </a:cxn>
                <a:cxn ang="0">
                  <a:pos x="0" y="114"/>
                </a:cxn>
                <a:cxn ang="0">
                  <a:pos x="66" y="34"/>
                </a:cxn>
                <a:cxn ang="0">
                  <a:pos x="66" y="0"/>
                </a:cxn>
                <a:cxn ang="0">
                  <a:pos x="0" y="57"/>
                </a:cxn>
              </a:cxnLst>
              <a:rect l="0" t="0" r="r" b="b"/>
              <a:pathLst>
                <a:path w="67" h="115">
                  <a:moveTo>
                    <a:pt x="0" y="57"/>
                  </a:moveTo>
                  <a:lnTo>
                    <a:pt x="0" y="114"/>
                  </a:lnTo>
                  <a:lnTo>
                    <a:pt x="66" y="34"/>
                  </a:lnTo>
                  <a:lnTo>
                    <a:pt x="66" y="0"/>
                  </a:lnTo>
                  <a:lnTo>
                    <a:pt x="0" y="57"/>
                  </a:lnTo>
                </a:path>
              </a:pathLst>
            </a:custGeom>
            <a:solidFill>
              <a:srgbClr val="008080"/>
            </a:solidFill>
            <a:ln w="12700" cap="rnd" cmpd="sng">
              <a:noFill/>
              <a:prstDash val="solid"/>
              <a:round/>
              <a:headEnd type="none" w="med" len="med"/>
              <a:tailEnd type="none" w="med" len="med"/>
            </a:ln>
            <a:effectLst/>
          </p:spPr>
          <p:txBody>
            <a:bodyPr>
              <a:prstTxWarp prst="textNoShape">
                <a:avLst/>
              </a:prstTxWarp>
            </a:bodyPr>
            <a:lstStyle/>
            <a:p>
              <a:endParaRPr lang="en-US"/>
            </a:p>
          </p:txBody>
        </p:sp>
        <p:grpSp>
          <p:nvGrpSpPr>
            <p:cNvPr id="16" name="Group 40"/>
            <p:cNvGrpSpPr>
              <a:grpSpLocks/>
            </p:cNvGrpSpPr>
            <p:nvPr/>
          </p:nvGrpSpPr>
          <p:grpSpPr bwMode="auto">
            <a:xfrm>
              <a:off x="5154613" y="4094815"/>
              <a:ext cx="1177925" cy="933985"/>
              <a:chOff x="2707" y="2358"/>
              <a:chExt cx="618" cy="490"/>
            </a:xfrm>
          </p:grpSpPr>
          <p:sp>
            <p:nvSpPr>
              <p:cNvPr id="321577" name="Freeform 41"/>
              <p:cNvSpPr>
                <a:spLocks/>
              </p:cNvSpPr>
              <p:nvPr/>
            </p:nvSpPr>
            <p:spPr bwMode="auto">
              <a:xfrm>
                <a:off x="2707" y="2358"/>
                <a:ext cx="618" cy="463"/>
              </a:xfrm>
              <a:custGeom>
                <a:avLst/>
                <a:gdLst/>
                <a:ahLst/>
                <a:cxnLst>
                  <a:cxn ang="0">
                    <a:pos x="617" y="284"/>
                  </a:cxn>
                  <a:cxn ang="0">
                    <a:pos x="201" y="59"/>
                  </a:cxn>
                  <a:cxn ang="0">
                    <a:pos x="284" y="0"/>
                  </a:cxn>
                  <a:cxn ang="0">
                    <a:pos x="24" y="12"/>
                  </a:cxn>
                  <a:cxn ang="0">
                    <a:pos x="0" y="249"/>
                  </a:cxn>
                  <a:cxn ang="0">
                    <a:pos x="83" y="166"/>
                  </a:cxn>
                  <a:cxn ang="0">
                    <a:pos x="474" y="462"/>
                  </a:cxn>
                  <a:cxn ang="0">
                    <a:pos x="617" y="284"/>
                  </a:cxn>
                </a:cxnLst>
                <a:rect l="0" t="0" r="r" b="b"/>
                <a:pathLst>
                  <a:path w="618" h="463">
                    <a:moveTo>
                      <a:pt x="617" y="284"/>
                    </a:moveTo>
                    <a:lnTo>
                      <a:pt x="201" y="59"/>
                    </a:lnTo>
                    <a:lnTo>
                      <a:pt x="284" y="0"/>
                    </a:lnTo>
                    <a:lnTo>
                      <a:pt x="24" y="12"/>
                    </a:lnTo>
                    <a:lnTo>
                      <a:pt x="0" y="249"/>
                    </a:lnTo>
                    <a:lnTo>
                      <a:pt x="83" y="166"/>
                    </a:lnTo>
                    <a:lnTo>
                      <a:pt x="474" y="462"/>
                    </a:lnTo>
                    <a:lnTo>
                      <a:pt x="617" y="284"/>
                    </a:lnTo>
                  </a:path>
                </a:pathLst>
              </a:custGeom>
              <a:solidFill>
                <a:srgbClr val="00FFFF"/>
              </a:solidFill>
              <a:ln w="12700" cap="rnd" cmpd="sng">
                <a:noFill/>
                <a:prstDash val="solid"/>
                <a:round/>
                <a:headEnd type="none" w="med" len="med"/>
                <a:tailEnd type="none" w="med" len="med"/>
              </a:ln>
              <a:effectLst/>
            </p:spPr>
            <p:txBody>
              <a:bodyPr>
                <a:prstTxWarp prst="textNoShape">
                  <a:avLst/>
                </a:prstTxWarp>
              </a:bodyPr>
              <a:lstStyle/>
              <a:p>
                <a:endParaRPr lang="en-US"/>
              </a:p>
            </p:txBody>
          </p:sp>
          <p:sp>
            <p:nvSpPr>
              <p:cNvPr id="321578" name="Freeform 42"/>
              <p:cNvSpPr>
                <a:spLocks/>
              </p:cNvSpPr>
              <p:nvPr/>
            </p:nvSpPr>
            <p:spPr bwMode="auto">
              <a:xfrm>
                <a:off x="2707" y="2373"/>
                <a:ext cx="618" cy="475"/>
              </a:xfrm>
              <a:custGeom>
                <a:avLst/>
                <a:gdLst/>
                <a:ahLst/>
                <a:cxnLst>
                  <a:cxn ang="0">
                    <a:pos x="617" y="308"/>
                  </a:cxn>
                  <a:cxn ang="0">
                    <a:pos x="201" y="71"/>
                  </a:cxn>
                  <a:cxn ang="0">
                    <a:pos x="296" y="0"/>
                  </a:cxn>
                  <a:cxn ang="0">
                    <a:pos x="12" y="24"/>
                  </a:cxn>
                  <a:cxn ang="0">
                    <a:pos x="0" y="261"/>
                  </a:cxn>
                  <a:cxn ang="0">
                    <a:pos x="95" y="190"/>
                  </a:cxn>
                  <a:cxn ang="0">
                    <a:pos x="486" y="474"/>
                  </a:cxn>
                  <a:cxn ang="0">
                    <a:pos x="617" y="308"/>
                  </a:cxn>
                </a:cxnLst>
                <a:rect l="0" t="0" r="r" b="b"/>
                <a:pathLst>
                  <a:path w="618" h="475">
                    <a:moveTo>
                      <a:pt x="617" y="308"/>
                    </a:moveTo>
                    <a:lnTo>
                      <a:pt x="201" y="71"/>
                    </a:lnTo>
                    <a:lnTo>
                      <a:pt x="296" y="0"/>
                    </a:lnTo>
                    <a:lnTo>
                      <a:pt x="12" y="24"/>
                    </a:lnTo>
                    <a:lnTo>
                      <a:pt x="0" y="261"/>
                    </a:lnTo>
                    <a:lnTo>
                      <a:pt x="95" y="190"/>
                    </a:lnTo>
                    <a:lnTo>
                      <a:pt x="486" y="474"/>
                    </a:lnTo>
                    <a:lnTo>
                      <a:pt x="617" y="308"/>
                    </a:lnTo>
                  </a:path>
                </a:pathLst>
              </a:custGeom>
              <a:solidFill>
                <a:srgbClr val="00FFFF"/>
              </a:solidFill>
              <a:ln w="12700" cap="rnd" cmpd="sng">
                <a:noFill/>
                <a:prstDash val="solid"/>
                <a:round/>
                <a:headEnd type="none" w="med" len="med"/>
                <a:tailEnd type="none" w="med" len="med"/>
              </a:ln>
              <a:effectLst/>
            </p:spPr>
            <p:txBody>
              <a:bodyPr>
                <a:prstTxWarp prst="textNoShape">
                  <a:avLst/>
                </a:prstTxWarp>
              </a:bodyPr>
              <a:lstStyle/>
              <a:p>
                <a:endParaRPr lang="en-US"/>
              </a:p>
            </p:txBody>
          </p:sp>
        </p:grpSp>
        <p:grpSp>
          <p:nvGrpSpPr>
            <p:cNvPr id="17" name="Group 43"/>
            <p:cNvGrpSpPr>
              <a:grpSpLocks/>
            </p:cNvGrpSpPr>
            <p:nvPr/>
          </p:nvGrpSpPr>
          <p:grpSpPr bwMode="auto">
            <a:xfrm>
              <a:off x="6067600" y="4643765"/>
              <a:ext cx="264938" cy="539423"/>
              <a:chOff x="3186" y="2646"/>
              <a:chExt cx="139" cy="283"/>
            </a:xfrm>
          </p:grpSpPr>
          <p:sp>
            <p:nvSpPr>
              <p:cNvPr id="321580" name="Freeform 44"/>
              <p:cNvSpPr>
                <a:spLocks/>
              </p:cNvSpPr>
              <p:nvPr/>
            </p:nvSpPr>
            <p:spPr bwMode="auto">
              <a:xfrm>
                <a:off x="3186" y="2646"/>
                <a:ext cx="139" cy="271"/>
              </a:xfrm>
              <a:custGeom>
                <a:avLst/>
                <a:gdLst/>
                <a:ahLst/>
                <a:cxnLst>
                  <a:cxn ang="0">
                    <a:pos x="138" y="0"/>
                  </a:cxn>
                  <a:cxn ang="0">
                    <a:pos x="0" y="176"/>
                  </a:cxn>
                  <a:cxn ang="0">
                    <a:pos x="0" y="270"/>
                  </a:cxn>
                  <a:cxn ang="0">
                    <a:pos x="138" y="94"/>
                  </a:cxn>
                  <a:cxn ang="0">
                    <a:pos x="138" y="0"/>
                  </a:cxn>
                </a:cxnLst>
                <a:rect l="0" t="0" r="r" b="b"/>
                <a:pathLst>
                  <a:path w="139" h="271">
                    <a:moveTo>
                      <a:pt x="138" y="0"/>
                    </a:moveTo>
                    <a:lnTo>
                      <a:pt x="0" y="176"/>
                    </a:lnTo>
                    <a:lnTo>
                      <a:pt x="0" y="270"/>
                    </a:lnTo>
                    <a:lnTo>
                      <a:pt x="138" y="94"/>
                    </a:lnTo>
                    <a:lnTo>
                      <a:pt x="138" y="0"/>
                    </a:lnTo>
                  </a:path>
                </a:pathLst>
              </a:custGeom>
              <a:solidFill>
                <a:srgbClr val="00DFBF"/>
              </a:solidFill>
              <a:ln w="12700" cap="rnd" cmpd="sng">
                <a:noFill/>
                <a:prstDash val="solid"/>
                <a:round/>
                <a:headEnd type="none" w="med" len="med"/>
                <a:tailEnd type="none" w="med" len="med"/>
              </a:ln>
              <a:effectLst/>
            </p:spPr>
            <p:txBody>
              <a:bodyPr>
                <a:prstTxWarp prst="textNoShape">
                  <a:avLst/>
                </a:prstTxWarp>
              </a:bodyPr>
              <a:lstStyle/>
              <a:p>
                <a:endParaRPr lang="en-US"/>
              </a:p>
            </p:txBody>
          </p:sp>
          <p:sp>
            <p:nvSpPr>
              <p:cNvPr id="321581" name="Freeform 45"/>
              <p:cNvSpPr>
                <a:spLocks/>
              </p:cNvSpPr>
              <p:nvPr/>
            </p:nvSpPr>
            <p:spPr bwMode="auto">
              <a:xfrm>
                <a:off x="3186" y="2646"/>
                <a:ext cx="139" cy="283"/>
              </a:xfrm>
              <a:custGeom>
                <a:avLst/>
                <a:gdLst/>
                <a:ahLst/>
                <a:cxnLst>
                  <a:cxn ang="0">
                    <a:pos x="138" y="0"/>
                  </a:cxn>
                  <a:cxn ang="0">
                    <a:pos x="0" y="176"/>
                  </a:cxn>
                  <a:cxn ang="0">
                    <a:pos x="0" y="282"/>
                  </a:cxn>
                  <a:cxn ang="0">
                    <a:pos x="138" y="94"/>
                  </a:cxn>
                  <a:cxn ang="0">
                    <a:pos x="138" y="0"/>
                  </a:cxn>
                </a:cxnLst>
                <a:rect l="0" t="0" r="r" b="b"/>
                <a:pathLst>
                  <a:path w="139" h="283">
                    <a:moveTo>
                      <a:pt x="138" y="0"/>
                    </a:moveTo>
                    <a:lnTo>
                      <a:pt x="0" y="176"/>
                    </a:lnTo>
                    <a:lnTo>
                      <a:pt x="0" y="282"/>
                    </a:lnTo>
                    <a:lnTo>
                      <a:pt x="138" y="94"/>
                    </a:lnTo>
                    <a:lnTo>
                      <a:pt x="138" y="0"/>
                    </a:lnTo>
                  </a:path>
                </a:pathLst>
              </a:custGeom>
              <a:solidFill>
                <a:srgbClr val="00DFBF"/>
              </a:solidFill>
              <a:ln w="12700" cap="rnd" cmpd="sng">
                <a:noFill/>
                <a:prstDash val="solid"/>
                <a:round/>
                <a:headEnd type="none" w="med" len="med"/>
                <a:tailEnd type="none" w="med" len="med"/>
              </a:ln>
              <a:effectLst/>
            </p:spPr>
            <p:txBody>
              <a:bodyPr>
                <a:prstTxWarp prst="textNoShape">
                  <a:avLst/>
                </a:prstTxWarp>
              </a:bodyPr>
              <a:lstStyle/>
              <a:p>
                <a:endParaRPr lang="en-US"/>
              </a:p>
            </p:txBody>
          </p:sp>
        </p:grpSp>
        <p:grpSp>
          <p:nvGrpSpPr>
            <p:cNvPr id="18" name="Group 46"/>
            <p:cNvGrpSpPr>
              <a:grpSpLocks/>
            </p:cNvGrpSpPr>
            <p:nvPr/>
          </p:nvGrpSpPr>
          <p:grpSpPr bwMode="auto">
            <a:xfrm>
              <a:off x="5154613" y="4415034"/>
              <a:ext cx="196321" cy="287819"/>
              <a:chOff x="2707" y="2526"/>
              <a:chExt cx="103" cy="151"/>
            </a:xfrm>
          </p:grpSpPr>
          <p:sp>
            <p:nvSpPr>
              <p:cNvPr id="321583" name="Freeform 47"/>
              <p:cNvSpPr>
                <a:spLocks/>
              </p:cNvSpPr>
              <p:nvPr/>
            </p:nvSpPr>
            <p:spPr bwMode="auto">
              <a:xfrm>
                <a:off x="2707" y="2526"/>
                <a:ext cx="79" cy="139"/>
              </a:xfrm>
              <a:custGeom>
                <a:avLst/>
                <a:gdLst/>
                <a:ahLst/>
                <a:cxnLst>
                  <a:cxn ang="0">
                    <a:pos x="78" y="0"/>
                  </a:cxn>
                  <a:cxn ang="0">
                    <a:pos x="78" y="69"/>
                  </a:cxn>
                  <a:cxn ang="0">
                    <a:pos x="0" y="138"/>
                  </a:cxn>
                  <a:cxn ang="0">
                    <a:pos x="0" y="81"/>
                  </a:cxn>
                  <a:cxn ang="0">
                    <a:pos x="78" y="0"/>
                  </a:cxn>
                </a:cxnLst>
                <a:rect l="0" t="0" r="r" b="b"/>
                <a:pathLst>
                  <a:path w="79" h="139">
                    <a:moveTo>
                      <a:pt x="78" y="0"/>
                    </a:moveTo>
                    <a:lnTo>
                      <a:pt x="78" y="69"/>
                    </a:lnTo>
                    <a:lnTo>
                      <a:pt x="0" y="138"/>
                    </a:lnTo>
                    <a:lnTo>
                      <a:pt x="0" y="81"/>
                    </a:lnTo>
                    <a:lnTo>
                      <a:pt x="78" y="0"/>
                    </a:lnTo>
                  </a:path>
                </a:pathLst>
              </a:custGeom>
              <a:solidFill>
                <a:srgbClr val="00DFBF"/>
              </a:solidFill>
              <a:ln w="12700" cap="rnd" cmpd="sng">
                <a:noFill/>
                <a:prstDash val="solid"/>
                <a:round/>
                <a:headEnd type="none" w="med" len="med"/>
                <a:tailEnd type="none" w="med" len="med"/>
              </a:ln>
              <a:effectLst/>
            </p:spPr>
            <p:txBody>
              <a:bodyPr>
                <a:prstTxWarp prst="textNoShape">
                  <a:avLst/>
                </a:prstTxWarp>
              </a:bodyPr>
              <a:lstStyle/>
              <a:p>
                <a:endParaRPr lang="en-US"/>
              </a:p>
            </p:txBody>
          </p:sp>
          <p:sp>
            <p:nvSpPr>
              <p:cNvPr id="321584" name="Freeform 48"/>
              <p:cNvSpPr>
                <a:spLocks/>
              </p:cNvSpPr>
              <p:nvPr/>
            </p:nvSpPr>
            <p:spPr bwMode="auto">
              <a:xfrm>
                <a:off x="2707" y="2526"/>
                <a:ext cx="103" cy="151"/>
              </a:xfrm>
              <a:custGeom>
                <a:avLst/>
                <a:gdLst/>
                <a:ahLst/>
                <a:cxnLst>
                  <a:cxn ang="0">
                    <a:pos x="102" y="0"/>
                  </a:cxn>
                  <a:cxn ang="0">
                    <a:pos x="102" y="58"/>
                  </a:cxn>
                  <a:cxn ang="0">
                    <a:pos x="0" y="150"/>
                  </a:cxn>
                  <a:cxn ang="0">
                    <a:pos x="0" y="81"/>
                  </a:cxn>
                  <a:cxn ang="0">
                    <a:pos x="102" y="0"/>
                  </a:cxn>
                </a:cxnLst>
                <a:rect l="0" t="0" r="r" b="b"/>
                <a:pathLst>
                  <a:path w="103" h="151">
                    <a:moveTo>
                      <a:pt x="102" y="0"/>
                    </a:moveTo>
                    <a:lnTo>
                      <a:pt x="102" y="58"/>
                    </a:lnTo>
                    <a:lnTo>
                      <a:pt x="0" y="150"/>
                    </a:lnTo>
                    <a:lnTo>
                      <a:pt x="0" y="81"/>
                    </a:lnTo>
                    <a:lnTo>
                      <a:pt x="102" y="0"/>
                    </a:lnTo>
                  </a:path>
                </a:pathLst>
              </a:custGeom>
              <a:solidFill>
                <a:srgbClr val="00DFBF"/>
              </a:solidFill>
              <a:ln w="12700" cap="rnd" cmpd="sng">
                <a:noFill/>
                <a:prstDash val="solid"/>
                <a:round/>
                <a:headEnd type="none" w="med" len="med"/>
                <a:tailEnd type="none" w="med" len="med"/>
              </a:ln>
              <a:effectLst/>
            </p:spPr>
            <p:txBody>
              <a:bodyPr>
                <a:prstTxWarp prst="textNoShape">
                  <a:avLst/>
                </a:prstTxWarp>
              </a:bodyPr>
              <a:lstStyle/>
              <a:p>
                <a:endParaRPr lang="en-US"/>
              </a:p>
            </p:txBody>
          </p:sp>
        </p:grpSp>
      </p:grpSp>
      <p:sp>
        <p:nvSpPr>
          <p:cNvPr id="321585" name="Rectangle 49"/>
          <p:cNvSpPr>
            <a:spLocks noChangeArrowheads="1"/>
          </p:cNvSpPr>
          <p:nvPr/>
        </p:nvSpPr>
        <p:spPr bwMode="auto">
          <a:xfrm>
            <a:off x="5813425" y="4419600"/>
            <a:ext cx="3025775" cy="643766"/>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wrap="square" lIns="90488" tIns="44450" rIns="90488" bIns="44450">
            <a:prstTxWarp prst="textNoShape">
              <a:avLst/>
            </a:prstTxWarp>
            <a:spAutoFit/>
          </a:bodyPr>
          <a:lstStyle/>
          <a:p>
            <a:r>
              <a:rPr lang="en-US" sz="3600" b="1" u="none" dirty="0">
                <a:solidFill>
                  <a:schemeClr val="hlink"/>
                </a:solidFill>
                <a:effectLst>
                  <a:outerShdw blurRad="38100" dist="38100" dir="2700000" algn="tl">
                    <a:srgbClr val="000000"/>
                  </a:outerShdw>
                </a:effectLst>
              </a:rPr>
              <a:t>Engineering</a:t>
            </a:r>
          </a:p>
        </p:txBody>
      </p:sp>
      <p:sp>
        <p:nvSpPr>
          <p:cNvPr id="321586" name="Text Box 50"/>
          <p:cNvSpPr txBox="1">
            <a:spLocks noChangeArrowheads="1"/>
          </p:cNvSpPr>
          <p:nvPr/>
        </p:nvSpPr>
        <p:spPr bwMode="auto">
          <a:xfrm>
            <a:off x="5794375" y="990600"/>
            <a:ext cx="3349625" cy="1169551"/>
          </a:xfrm>
          <a:prstGeom prst="rect">
            <a:avLst/>
          </a:prstGeom>
          <a:noFill/>
          <a:ln w="12700">
            <a:noFill/>
            <a:miter lim="800000"/>
            <a:headEnd/>
            <a:tailEnd/>
          </a:ln>
          <a:effectLst/>
        </p:spPr>
        <p:txBody>
          <a:bodyPr wrap="square">
            <a:prstTxWarp prst="textNoShape">
              <a:avLst/>
            </a:prstTxWarp>
            <a:spAutoFit/>
          </a:bodyPr>
          <a:lstStyle/>
          <a:p>
            <a:pPr>
              <a:spcBef>
                <a:spcPct val="50000"/>
              </a:spcBef>
            </a:pPr>
            <a:r>
              <a:rPr lang="en-US" sz="1400" b="1" u="none" dirty="0">
                <a:solidFill>
                  <a:srgbClr val="FC0128"/>
                </a:solidFill>
              </a:rPr>
              <a:t>The purpose, scope and policies for </a:t>
            </a:r>
            <a:r>
              <a:rPr lang="en-US" sz="1400" b="1" dirty="0">
                <a:solidFill>
                  <a:srgbClr val="FC0128"/>
                </a:solidFill>
              </a:rPr>
              <a:t>the</a:t>
            </a:r>
            <a:r>
              <a:rPr lang="en-US" sz="1400" b="1" dirty="0" smtClean="0">
                <a:solidFill>
                  <a:srgbClr val="FC0128"/>
                </a:solidFill>
              </a:rPr>
              <a:t> community </a:t>
            </a:r>
            <a:r>
              <a:rPr lang="en-US" sz="1400" b="1" u="none" dirty="0">
                <a:solidFill>
                  <a:srgbClr val="FC0128"/>
                </a:solidFill>
              </a:rPr>
              <a:t>that will</a:t>
            </a:r>
            <a:r>
              <a:rPr lang="en-US" sz="1400" b="1" u="none" dirty="0" smtClean="0">
                <a:solidFill>
                  <a:srgbClr val="FC0128"/>
                </a:solidFill>
              </a:rPr>
              <a:t> use </a:t>
            </a:r>
            <a:r>
              <a:rPr lang="en-US" sz="1400" b="1" u="none" dirty="0">
                <a:solidFill>
                  <a:srgbClr val="FC0128"/>
                </a:solidFill>
              </a:rPr>
              <a:t>the information </a:t>
            </a:r>
            <a:r>
              <a:rPr lang="en-US" sz="1400" b="1" u="none" dirty="0" smtClean="0">
                <a:solidFill>
                  <a:srgbClr val="FC0128"/>
                </a:solidFill>
              </a:rPr>
              <a:t>system: business rules, requirements expressed as use cases</a:t>
            </a:r>
            <a:endParaRPr lang="en-US" sz="1400" b="1" u="none" dirty="0">
              <a:solidFill>
                <a:srgbClr val="FC0128"/>
              </a:solidFill>
            </a:endParaRPr>
          </a:p>
        </p:txBody>
      </p:sp>
      <p:sp>
        <p:nvSpPr>
          <p:cNvPr id="321587" name="Text Box 51"/>
          <p:cNvSpPr txBox="1">
            <a:spLocks noChangeArrowheads="1"/>
          </p:cNvSpPr>
          <p:nvPr/>
        </p:nvSpPr>
        <p:spPr bwMode="auto">
          <a:xfrm>
            <a:off x="6134100" y="3048000"/>
            <a:ext cx="3009900" cy="738664"/>
          </a:xfrm>
          <a:prstGeom prst="rect">
            <a:avLst/>
          </a:prstGeom>
          <a:noFill/>
          <a:ln w="12700">
            <a:noFill/>
            <a:miter lim="800000"/>
            <a:headEnd/>
            <a:tailEnd/>
          </a:ln>
          <a:effectLst/>
        </p:spPr>
        <p:txBody>
          <a:bodyPr wrap="square">
            <a:prstTxWarp prst="textNoShape">
              <a:avLst/>
            </a:prstTxWarp>
            <a:spAutoFit/>
          </a:bodyPr>
          <a:lstStyle/>
          <a:p>
            <a:pPr>
              <a:spcBef>
                <a:spcPct val="50000"/>
              </a:spcBef>
            </a:pPr>
            <a:r>
              <a:rPr lang="en-US" sz="1400" b="1" u="none" dirty="0">
                <a:solidFill>
                  <a:srgbClr val="FC0128"/>
                </a:solidFill>
              </a:rPr>
              <a:t>Functional decomposition of the system into objects suitable for distribution</a:t>
            </a:r>
          </a:p>
        </p:txBody>
      </p:sp>
      <p:sp>
        <p:nvSpPr>
          <p:cNvPr id="321588" name="Text Box 52"/>
          <p:cNvSpPr txBox="1">
            <a:spLocks noChangeArrowheads="1"/>
          </p:cNvSpPr>
          <p:nvPr/>
        </p:nvSpPr>
        <p:spPr bwMode="auto">
          <a:xfrm>
            <a:off x="76200" y="2398693"/>
            <a:ext cx="2822575" cy="954107"/>
          </a:xfrm>
          <a:prstGeom prst="rect">
            <a:avLst/>
          </a:prstGeom>
          <a:noFill/>
          <a:ln w="12700">
            <a:noFill/>
            <a:miter lim="800000"/>
            <a:headEnd/>
            <a:tailEnd/>
          </a:ln>
          <a:effectLst/>
        </p:spPr>
        <p:txBody>
          <a:bodyPr wrap="square">
            <a:prstTxWarp prst="textNoShape">
              <a:avLst/>
            </a:prstTxWarp>
            <a:spAutoFit/>
          </a:bodyPr>
          <a:lstStyle/>
          <a:p>
            <a:pPr>
              <a:spcBef>
                <a:spcPct val="50000"/>
              </a:spcBef>
            </a:pPr>
            <a:r>
              <a:rPr lang="en-US" sz="1400" b="1" u="none" dirty="0">
                <a:solidFill>
                  <a:srgbClr val="FC0128"/>
                </a:solidFill>
              </a:rPr>
              <a:t>Information handled by the system and constraints on the use and interpretation of that </a:t>
            </a:r>
            <a:r>
              <a:rPr lang="en-US" sz="1400" b="1" u="none" dirty="0" smtClean="0">
                <a:solidFill>
                  <a:srgbClr val="FC0128"/>
                </a:solidFill>
              </a:rPr>
              <a:t>information: UML, Semantics</a:t>
            </a:r>
            <a:endParaRPr lang="en-US" sz="1400" b="1" u="none" dirty="0">
              <a:solidFill>
                <a:srgbClr val="FC0128"/>
              </a:solidFill>
            </a:endParaRPr>
          </a:p>
        </p:txBody>
      </p:sp>
      <p:sp>
        <p:nvSpPr>
          <p:cNvPr id="321589" name="Text Box 53"/>
          <p:cNvSpPr txBox="1">
            <a:spLocks noChangeArrowheads="1"/>
          </p:cNvSpPr>
          <p:nvPr/>
        </p:nvSpPr>
        <p:spPr bwMode="auto">
          <a:xfrm>
            <a:off x="5873750" y="5029200"/>
            <a:ext cx="3270250" cy="523220"/>
          </a:xfrm>
          <a:prstGeom prst="rect">
            <a:avLst/>
          </a:prstGeom>
          <a:noFill/>
          <a:ln w="12700">
            <a:noFill/>
            <a:miter lim="800000"/>
            <a:headEnd/>
            <a:tailEnd/>
          </a:ln>
          <a:effectLst/>
        </p:spPr>
        <p:txBody>
          <a:bodyPr wrap="square">
            <a:prstTxWarp prst="textNoShape">
              <a:avLst/>
            </a:prstTxWarp>
            <a:spAutoFit/>
          </a:bodyPr>
          <a:lstStyle/>
          <a:p>
            <a:pPr>
              <a:spcBef>
                <a:spcPct val="50000"/>
              </a:spcBef>
            </a:pPr>
            <a:r>
              <a:rPr lang="en-US" sz="1400" b="1" u="none" dirty="0">
                <a:solidFill>
                  <a:srgbClr val="FC0128"/>
                </a:solidFill>
              </a:rPr>
              <a:t>Infrastructure required to support distribution</a:t>
            </a:r>
          </a:p>
        </p:txBody>
      </p:sp>
      <p:sp>
        <p:nvSpPr>
          <p:cNvPr id="321590" name="Text Box 54"/>
          <p:cNvSpPr txBox="1">
            <a:spLocks noChangeArrowheads="1"/>
          </p:cNvSpPr>
          <p:nvPr/>
        </p:nvSpPr>
        <p:spPr bwMode="auto">
          <a:xfrm>
            <a:off x="0" y="5105400"/>
            <a:ext cx="2895600" cy="523220"/>
          </a:xfrm>
          <a:prstGeom prst="rect">
            <a:avLst/>
          </a:prstGeom>
          <a:noFill/>
          <a:ln w="12700">
            <a:noFill/>
            <a:miter lim="800000"/>
            <a:headEnd/>
            <a:tailEnd/>
          </a:ln>
          <a:effectLst/>
        </p:spPr>
        <p:txBody>
          <a:bodyPr wrap="square">
            <a:prstTxWarp prst="textNoShape">
              <a:avLst/>
            </a:prstTxWarp>
            <a:spAutoFit/>
          </a:bodyPr>
          <a:lstStyle/>
          <a:p>
            <a:pPr>
              <a:spcBef>
                <a:spcPct val="50000"/>
              </a:spcBef>
            </a:pPr>
            <a:r>
              <a:rPr lang="en-US" sz="1400" b="1" u="none" dirty="0">
                <a:solidFill>
                  <a:srgbClr val="FC0128"/>
                </a:solidFill>
              </a:rPr>
              <a:t>System hardware </a:t>
            </a:r>
            <a:r>
              <a:rPr lang="en-US" sz="1400" b="1" u="none" dirty="0" smtClean="0">
                <a:solidFill>
                  <a:srgbClr val="FC0128"/>
                </a:solidFill>
              </a:rPr>
              <a:t>&amp; software </a:t>
            </a:r>
            <a:r>
              <a:rPr lang="en-US" sz="1400" b="1" u="none" dirty="0">
                <a:solidFill>
                  <a:srgbClr val="FC0128"/>
                </a:solidFill>
              </a:rPr>
              <a:t>elements</a:t>
            </a:r>
          </a:p>
        </p:txBody>
      </p:sp>
      <p:grpSp>
        <p:nvGrpSpPr>
          <p:cNvPr id="19" name="Group 55"/>
          <p:cNvGrpSpPr>
            <a:grpSpLocks/>
          </p:cNvGrpSpPr>
          <p:nvPr/>
        </p:nvGrpSpPr>
        <p:grpSpPr bwMode="auto">
          <a:xfrm>
            <a:off x="3886200" y="2819402"/>
            <a:ext cx="1355725" cy="1182688"/>
            <a:chOff x="2268" y="1856"/>
            <a:chExt cx="854" cy="745"/>
          </a:xfrm>
        </p:grpSpPr>
        <p:sp>
          <p:nvSpPr>
            <p:cNvPr id="321592" name="Oval 56"/>
            <p:cNvSpPr>
              <a:spLocks noChangeArrowheads="1"/>
            </p:cNvSpPr>
            <p:nvPr/>
          </p:nvSpPr>
          <p:spPr bwMode="auto">
            <a:xfrm>
              <a:off x="2268" y="1856"/>
              <a:ext cx="838" cy="737"/>
            </a:xfrm>
            <a:prstGeom prst="ellipse">
              <a:avLst/>
            </a:prstGeom>
            <a:gradFill rotWithShape="0">
              <a:gsLst>
                <a:gs pos="0">
                  <a:srgbClr val="FCF305">
                    <a:gamma/>
                    <a:shade val="46275"/>
                    <a:invGamma/>
                  </a:srgbClr>
                </a:gs>
                <a:gs pos="50000">
                  <a:srgbClr val="FCF305"/>
                </a:gs>
                <a:gs pos="100000">
                  <a:srgbClr val="FCF305">
                    <a:gamma/>
                    <a:shade val="46275"/>
                    <a:invGamma/>
                  </a:srgbClr>
                </a:gs>
              </a:gsLst>
              <a:lin ang="5400000" scaled="1"/>
            </a:gradFill>
            <a:ln w="25400">
              <a:solidFill>
                <a:srgbClr val="0000D4"/>
              </a:solidFill>
              <a:round/>
              <a:headEnd/>
              <a:tailEnd/>
            </a:ln>
            <a:effectLst/>
          </p:spPr>
          <p:txBody>
            <a:bodyPr wrap="none" anchor="ctr">
              <a:prstTxWarp prst="textNoShape">
                <a:avLst/>
              </a:prstTxWarp>
            </a:bodyPr>
            <a:lstStyle/>
            <a:p>
              <a:endParaRPr lang="en-US"/>
            </a:p>
          </p:txBody>
        </p:sp>
        <p:sp>
          <p:nvSpPr>
            <p:cNvPr id="321593" name="Arc 57"/>
            <p:cNvSpPr>
              <a:spLocks/>
            </p:cNvSpPr>
            <p:nvPr/>
          </p:nvSpPr>
          <p:spPr bwMode="auto">
            <a:xfrm>
              <a:off x="2592" y="1880"/>
              <a:ext cx="141" cy="428"/>
            </a:xfrm>
            <a:custGeom>
              <a:avLst/>
              <a:gdLst>
                <a:gd name="G0" fmla="+- 21600 0 0"/>
                <a:gd name="G1" fmla="+- 21599 0 0"/>
                <a:gd name="G2" fmla="+- 21600 0 0"/>
                <a:gd name="T0" fmla="*/ 0 w 21600"/>
                <a:gd name="T1" fmla="*/ 21529 h 21599"/>
                <a:gd name="T2" fmla="*/ 21402 w 21600"/>
                <a:gd name="T3" fmla="*/ 0 h 21599"/>
                <a:gd name="T4" fmla="*/ 21600 w 21600"/>
                <a:gd name="T5" fmla="*/ 21599 h 21599"/>
              </a:gdLst>
              <a:ahLst/>
              <a:cxnLst>
                <a:cxn ang="0">
                  <a:pos x="T0" y="T1"/>
                </a:cxn>
                <a:cxn ang="0">
                  <a:pos x="T2" y="T3"/>
                </a:cxn>
                <a:cxn ang="0">
                  <a:pos x="T4" y="T5"/>
                </a:cxn>
              </a:cxnLst>
              <a:rect l="0" t="0" r="r" b="b"/>
              <a:pathLst>
                <a:path w="21600" h="21599" fill="none" extrusionOk="0">
                  <a:moveTo>
                    <a:pt x="0" y="21529"/>
                  </a:moveTo>
                  <a:cubicBezTo>
                    <a:pt x="38" y="9704"/>
                    <a:pt x="9577" y="108"/>
                    <a:pt x="21401" y="-1"/>
                  </a:cubicBezTo>
                </a:path>
                <a:path w="21600" h="21599" stroke="0" extrusionOk="0">
                  <a:moveTo>
                    <a:pt x="0" y="21529"/>
                  </a:moveTo>
                  <a:cubicBezTo>
                    <a:pt x="38" y="9704"/>
                    <a:pt x="9577" y="108"/>
                    <a:pt x="21401" y="-1"/>
                  </a:cubicBezTo>
                  <a:lnTo>
                    <a:pt x="21600" y="21599"/>
                  </a:lnTo>
                  <a:close/>
                </a:path>
              </a:pathLst>
            </a:custGeom>
            <a:noFill/>
            <a:ln w="25400" cap="rnd">
              <a:solidFill>
                <a:srgbClr val="000000"/>
              </a:solidFill>
              <a:round/>
              <a:headEnd/>
              <a:tailEnd/>
            </a:ln>
            <a:effectLst/>
          </p:spPr>
          <p:txBody>
            <a:bodyPr wrap="none" anchor="ctr">
              <a:prstTxWarp prst="textNoShape">
                <a:avLst/>
              </a:prstTxWarp>
            </a:bodyPr>
            <a:lstStyle/>
            <a:p>
              <a:endParaRPr lang="en-US"/>
            </a:p>
          </p:txBody>
        </p:sp>
        <p:sp>
          <p:nvSpPr>
            <p:cNvPr id="321594" name="Arc 58"/>
            <p:cNvSpPr>
              <a:spLocks/>
            </p:cNvSpPr>
            <p:nvPr/>
          </p:nvSpPr>
          <p:spPr bwMode="auto">
            <a:xfrm>
              <a:off x="2597" y="2296"/>
              <a:ext cx="102" cy="305"/>
            </a:xfrm>
            <a:custGeom>
              <a:avLst/>
              <a:gdLst>
                <a:gd name="G0" fmla="+- 21600 0 0"/>
                <a:gd name="G1" fmla="+- 86 0 0"/>
                <a:gd name="G2" fmla="+- 21600 0 0"/>
                <a:gd name="T0" fmla="*/ 21600 w 21600"/>
                <a:gd name="T1" fmla="*/ 21686 h 21686"/>
                <a:gd name="T2" fmla="*/ 0 w 21600"/>
                <a:gd name="T3" fmla="*/ 0 h 21686"/>
                <a:gd name="T4" fmla="*/ 21600 w 21600"/>
                <a:gd name="T5" fmla="*/ 86 h 21686"/>
              </a:gdLst>
              <a:ahLst/>
              <a:cxnLst>
                <a:cxn ang="0">
                  <a:pos x="T0" y="T1"/>
                </a:cxn>
                <a:cxn ang="0">
                  <a:pos x="T2" y="T3"/>
                </a:cxn>
                <a:cxn ang="0">
                  <a:pos x="T4" y="T5"/>
                </a:cxn>
              </a:cxnLst>
              <a:rect l="0" t="0" r="r" b="b"/>
              <a:pathLst>
                <a:path w="21600" h="21686" fill="none" extrusionOk="0">
                  <a:moveTo>
                    <a:pt x="21600" y="21685"/>
                  </a:moveTo>
                  <a:cubicBezTo>
                    <a:pt x="9670" y="21686"/>
                    <a:pt x="0" y="12015"/>
                    <a:pt x="0" y="86"/>
                  </a:cubicBezTo>
                  <a:cubicBezTo>
                    <a:pt x="0" y="57"/>
                    <a:pt x="0" y="28"/>
                    <a:pt x="0" y="0"/>
                  </a:cubicBezTo>
                </a:path>
                <a:path w="21600" h="21686" stroke="0" extrusionOk="0">
                  <a:moveTo>
                    <a:pt x="21600" y="21685"/>
                  </a:moveTo>
                  <a:cubicBezTo>
                    <a:pt x="9670" y="21686"/>
                    <a:pt x="0" y="12015"/>
                    <a:pt x="0" y="86"/>
                  </a:cubicBezTo>
                  <a:cubicBezTo>
                    <a:pt x="0" y="57"/>
                    <a:pt x="0" y="28"/>
                    <a:pt x="0" y="0"/>
                  </a:cubicBezTo>
                  <a:lnTo>
                    <a:pt x="21600" y="86"/>
                  </a:lnTo>
                  <a:close/>
                </a:path>
              </a:pathLst>
            </a:custGeom>
            <a:noFill/>
            <a:ln w="25400" cap="rnd">
              <a:solidFill>
                <a:srgbClr val="000000"/>
              </a:solidFill>
              <a:round/>
              <a:headEnd/>
              <a:tailEnd/>
            </a:ln>
            <a:effectLst/>
          </p:spPr>
          <p:txBody>
            <a:bodyPr wrap="none" anchor="ctr">
              <a:prstTxWarp prst="textNoShape">
                <a:avLst/>
              </a:prstTxWarp>
            </a:bodyPr>
            <a:lstStyle/>
            <a:p>
              <a:endParaRPr lang="en-US"/>
            </a:p>
          </p:txBody>
        </p:sp>
        <p:sp>
          <p:nvSpPr>
            <p:cNvPr id="321595" name="Arc 59"/>
            <p:cNvSpPr>
              <a:spLocks/>
            </p:cNvSpPr>
            <p:nvPr/>
          </p:nvSpPr>
          <p:spPr bwMode="auto">
            <a:xfrm>
              <a:off x="2300" y="2225"/>
              <a:ext cx="361" cy="88"/>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599"/>
                  </a:moveTo>
                  <a:cubicBezTo>
                    <a:pt x="9670" y="21599"/>
                    <a:pt x="-1" y="11929"/>
                    <a:pt x="-1" y="-1"/>
                  </a:cubicBezTo>
                </a:path>
                <a:path w="21600" h="21600" stroke="0" extrusionOk="0">
                  <a:moveTo>
                    <a:pt x="21600" y="21599"/>
                  </a:moveTo>
                  <a:cubicBezTo>
                    <a:pt x="9670" y="21599"/>
                    <a:pt x="-1" y="11929"/>
                    <a:pt x="-1" y="-1"/>
                  </a:cubicBezTo>
                  <a:lnTo>
                    <a:pt x="21600" y="0"/>
                  </a:lnTo>
                  <a:close/>
                </a:path>
              </a:pathLst>
            </a:custGeom>
            <a:noFill/>
            <a:ln w="25400" cap="rnd">
              <a:solidFill>
                <a:srgbClr val="000000"/>
              </a:solidFill>
              <a:round/>
              <a:headEnd/>
              <a:tailEnd/>
            </a:ln>
            <a:effectLst/>
          </p:spPr>
          <p:txBody>
            <a:bodyPr wrap="none" anchor="ctr">
              <a:prstTxWarp prst="textNoShape">
                <a:avLst/>
              </a:prstTxWarp>
            </a:bodyPr>
            <a:lstStyle/>
            <a:p>
              <a:endParaRPr lang="en-US"/>
            </a:p>
          </p:txBody>
        </p:sp>
        <p:sp>
          <p:nvSpPr>
            <p:cNvPr id="321596" name="Arc 60"/>
            <p:cNvSpPr>
              <a:spLocks/>
            </p:cNvSpPr>
            <p:nvPr/>
          </p:nvSpPr>
          <p:spPr bwMode="auto">
            <a:xfrm>
              <a:off x="2617" y="2196"/>
              <a:ext cx="505" cy="117"/>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599"/>
                  </a:cubicBezTo>
                </a:path>
                <a:path w="21600" h="21600" stroke="0" extrusionOk="0">
                  <a:moveTo>
                    <a:pt x="21600" y="0"/>
                  </a:moveTo>
                  <a:cubicBezTo>
                    <a:pt x="21600" y="11929"/>
                    <a:pt x="11929" y="21599"/>
                    <a:pt x="0" y="21599"/>
                  </a:cubicBezTo>
                  <a:lnTo>
                    <a:pt x="0" y="0"/>
                  </a:lnTo>
                  <a:close/>
                </a:path>
              </a:pathLst>
            </a:custGeom>
            <a:noFill/>
            <a:ln w="25400" cap="rnd">
              <a:solidFill>
                <a:srgbClr val="000000"/>
              </a:solidFill>
              <a:round/>
              <a:headEnd/>
              <a:tailEnd/>
            </a:ln>
            <a:effectLst/>
          </p:spPr>
          <p:txBody>
            <a:bodyPr wrap="none" anchor="ctr">
              <a:prstTxWarp prst="textNoShape">
                <a:avLst/>
              </a:prstTxWarp>
            </a:bodyPr>
            <a:lstStyle/>
            <a:p>
              <a:endParaRPr lang="en-US"/>
            </a:p>
          </p:txBody>
        </p:sp>
        <p:sp>
          <p:nvSpPr>
            <p:cNvPr id="321597" name="Text Box 61"/>
            <p:cNvSpPr txBox="1">
              <a:spLocks noChangeArrowheads="1"/>
            </p:cNvSpPr>
            <p:nvPr/>
          </p:nvSpPr>
          <p:spPr bwMode="auto">
            <a:xfrm>
              <a:off x="2380" y="2010"/>
              <a:ext cx="740" cy="407"/>
            </a:xfrm>
            <a:prstGeom prst="rect">
              <a:avLst/>
            </a:prstGeom>
            <a:noFill/>
            <a:ln w="12700">
              <a:noFill/>
              <a:miter lim="800000"/>
              <a:headEnd/>
              <a:tailEnd/>
            </a:ln>
            <a:effectLst/>
          </p:spPr>
          <p:txBody>
            <a:bodyPr>
              <a:prstTxWarp prst="textNoShape">
                <a:avLst/>
              </a:prstTxWarp>
              <a:spAutoFit/>
            </a:bodyPr>
            <a:lstStyle/>
            <a:p>
              <a:r>
                <a:rPr lang="en-US" b="1" u="none" dirty="0"/>
                <a:t>Open</a:t>
              </a:r>
            </a:p>
            <a:p>
              <a:r>
                <a:rPr lang="en-US" b="1" u="none" dirty="0"/>
                <a:t>System</a:t>
              </a:r>
            </a:p>
          </p:txBody>
        </p:sp>
      </p:grpSp>
      <p:sp>
        <p:nvSpPr>
          <p:cNvPr id="321604" name="Rectangle 68"/>
          <p:cNvSpPr>
            <a:spLocks noChangeArrowheads="1"/>
          </p:cNvSpPr>
          <p:nvPr/>
        </p:nvSpPr>
        <p:spPr bwMode="auto">
          <a:xfrm>
            <a:off x="76200" y="1779989"/>
            <a:ext cx="2439571" cy="582211"/>
          </a:xfrm>
          <a:prstGeom prst="rect">
            <a:avLst/>
          </a:prstGeom>
          <a:ln>
            <a:headEnd/>
            <a:tailEnd/>
          </a:ln>
          <a:effectLst>
            <a:glow rad="228600">
              <a:schemeClr val="accent3">
                <a:alpha val="75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wrap="none" lIns="90488" tIns="44450" rIns="90488" bIns="44450">
            <a:prstTxWarp prst="textNoShape">
              <a:avLst/>
            </a:prstTxWarp>
            <a:spAutoFit/>
          </a:bodyPr>
          <a:lstStyle/>
          <a:p>
            <a:r>
              <a:rPr lang="en-US" sz="3200" b="1" u="none" dirty="0">
                <a:solidFill>
                  <a:schemeClr val="hlink"/>
                </a:solidFill>
                <a:effectLst>
                  <a:outerShdw blurRad="38100" dist="38100" dir="2700000" algn="tl">
                    <a:srgbClr val="000000"/>
                  </a:outerShdw>
                </a:effectLst>
              </a:rPr>
              <a:t>Information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dissolv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0-#ppt_h/2"/>
                                          </p:val>
                                        </p:tav>
                                        <p:tav tm="100000">
                                          <p:val>
                                            <p:strVal val="#ppt_y"/>
                                          </p:val>
                                        </p:tav>
                                      </p:tavLst>
                                    </p:anim>
                                  </p:childTnLst>
                                </p:cTn>
                              </p:par>
                            </p:childTnLst>
                          </p:cTn>
                        </p:par>
                        <p:par>
                          <p:cTn id="14" fill="hold">
                            <p:stCondLst>
                              <p:cond delay="500"/>
                            </p:stCondLst>
                            <p:childTnLst>
                              <p:par>
                                <p:cTn id="15" presetID="1" presetClass="entr" presetSubtype="0" fill="hold" grpId="0" nodeType="afterEffect">
                                  <p:stCondLst>
                                    <p:cond delay="1000"/>
                                  </p:stCondLst>
                                  <p:childTnLst>
                                    <p:set>
                                      <p:cBhvr>
                                        <p:cTn id="16" dur="1" fill="hold">
                                          <p:stCondLst>
                                            <p:cond delay="499"/>
                                          </p:stCondLst>
                                        </p:cTn>
                                        <p:tgtEl>
                                          <p:spTgt spid="321586"/>
                                        </p:tgtEl>
                                        <p:attrNameLst>
                                          <p:attrName>style.visibility</p:attrName>
                                        </p:attrNameLst>
                                      </p:cBhvr>
                                      <p:to>
                                        <p:strVal val="visible"/>
                                      </p:to>
                                    </p:set>
                                  </p:childTnLst>
                                </p:cTn>
                              </p:par>
                            </p:childTnLst>
                          </p:cTn>
                        </p:par>
                        <p:par>
                          <p:cTn id="17" fill="hold">
                            <p:stCondLst>
                              <p:cond delay="2000"/>
                            </p:stCondLst>
                            <p:childTnLst>
                              <p:par>
                                <p:cTn id="18" presetID="1" presetClass="entr" presetSubtype="0" fill="hold" grpId="0" nodeType="afterEffect">
                                  <p:stCondLst>
                                    <p:cond delay="1000"/>
                                  </p:stCondLst>
                                  <p:childTnLst>
                                    <p:set>
                                      <p:cBhvr>
                                        <p:cTn id="19" dur="1" fill="hold">
                                          <p:stCondLst>
                                            <p:cond delay="499"/>
                                          </p:stCondLst>
                                        </p:cTn>
                                        <p:tgtEl>
                                          <p:spTgt spid="321588"/>
                                        </p:tgtEl>
                                        <p:attrNameLst>
                                          <p:attrName>style.visibility</p:attrName>
                                        </p:attrNameLst>
                                      </p:cBhvr>
                                      <p:to>
                                        <p:strVal val="visible"/>
                                      </p:to>
                                    </p:set>
                                  </p:childTnLst>
                                </p:cTn>
                              </p:par>
                            </p:childTnLst>
                          </p:cTn>
                        </p:par>
                        <p:par>
                          <p:cTn id="20" fill="hold">
                            <p:stCondLst>
                              <p:cond delay="3500"/>
                            </p:stCondLst>
                            <p:childTnLst>
                              <p:par>
                                <p:cTn id="21" presetID="1" presetClass="entr" presetSubtype="0" fill="hold" grpId="0" nodeType="afterEffect">
                                  <p:stCondLst>
                                    <p:cond delay="1000"/>
                                  </p:stCondLst>
                                  <p:childTnLst>
                                    <p:set>
                                      <p:cBhvr>
                                        <p:cTn id="22" dur="1" fill="hold">
                                          <p:stCondLst>
                                            <p:cond delay="499"/>
                                          </p:stCondLst>
                                        </p:cTn>
                                        <p:tgtEl>
                                          <p:spTgt spid="321587"/>
                                        </p:tgtEl>
                                        <p:attrNameLst>
                                          <p:attrName>style.visibility</p:attrName>
                                        </p:attrNameLst>
                                      </p:cBhvr>
                                      <p:to>
                                        <p:strVal val="visible"/>
                                      </p:to>
                                    </p:set>
                                  </p:childTnLst>
                                </p:cTn>
                              </p:par>
                            </p:childTnLst>
                          </p:cTn>
                        </p:par>
                        <p:par>
                          <p:cTn id="23" fill="hold">
                            <p:stCondLst>
                              <p:cond delay="5000"/>
                            </p:stCondLst>
                            <p:childTnLst>
                              <p:par>
                                <p:cTn id="24" presetID="1" presetClass="entr" presetSubtype="0" fill="hold" grpId="0" nodeType="afterEffect">
                                  <p:stCondLst>
                                    <p:cond delay="1000"/>
                                  </p:stCondLst>
                                  <p:childTnLst>
                                    <p:set>
                                      <p:cBhvr>
                                        <p:cTn id="25" dur="1" fill="hold">
                                          <p:stCondLst>
                                            <p:cond delay="499"/>
                                          </p:stCondLst>
                                        </p:cTn>
                                        <p:tgtEl>
                                          <p:spTgt spid="321589"/>
                                        </p:tgtEl>
                                        <p:attrNameLst>
                                          <p:attrName>style.visibility</p:attrName>
                                        </p:attrNameLst>
                                      </p:cBhvr>
                                      <p:to>
                                        <p:strVal val="visible"/>
                                      </p:to>
                                    </p:set>
                                  </p:childTnLst>
                                </p:cTn>
                              </p:par>
                            </p:childTnLst>
                          </p:cTn>
                        </p:par>
                        <p:par>
                          <p:cTn id="26" fill="hold">
                            <p:stCondLst>
                              <p:cond delay="6500"/>
                            </p:stCondLst>
                            <p:childTnLst>
                              <p:par>
                                <p:cTn id="27" presetID="1" presetClass="entr" presetSubtype="0" fill="hold" grpId="0" nodeType="afterEffect">
                                  <p:stCondLst>
                                    <p:cond delay="1000"/>
                                  </p:stCondLst>
                                  <p:childTnLst>
                                    <p:set>
                                      <p:cBhvr>
                                        <p:cTn id="28" dur="1" fill="hold">
                                          <p:stCondLst>
                                            <p:cond delay="499"/>
                                          </p:stCondLst>
                                        </p:cTn>
                                        <p:tgtEl>
                                          <p:spTgt spid="3215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1586" grpId="0" autoUpdateAnimBg="0"/>
      <p:bldP spid="321587" grpId="0" autoUpdateAnimBg="0"/>
      <p:bldP spid="321588" grpId="0" autoUpdateAnimBg="0"/>
      <p:bldP spid="321589" grpId="0" autoUpdateAnimBg="0"/>
      <p:bldP spid="321590"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74638"/>
            <a:ext cx="7162800" cy="1143000"/>
          </a:xfrm>
        </p:spPr>
        <p:txBody>
          <a:bodyPr/>
          <a:lstStyle/>
          <a:p>
            <a:r>
              <a:rPr lang="en-US" b="1" dirty="0" smtClean="0"/>
              <a:t>Successful Communication</a:t>
            </a:r>
            <a:endParaRPr lang="en-US" b="1" dirty="0"/>
          </a:p>
        </p:txBody>
      </p:sp>
      <p:pic>
        <p:nvPicPr>
          <p:cNvPr id="4" name="Picture 4"/>
          <p:cNvPicPr>
            <a:picLocks noChangeAspect="1" noChangeArrowheads="1"/>
          </p:cNvPicPr>
          <p:nvPr/>
        </p:nvPicPr>
        <p:blipFill>
          <a:blip r:embed="rId2" cstate="print">
            <a:lum bright="10000"/>
          </a:blip>
          <a:srcRect/>
          <a:stretch>
            <a:fillRect/>
          </a:stretch>
        </p:blipFill>
        <p:spPr bwMode="auto">
          <a:xfrm>
            <a:off x="2713221" y="1828800"/>
            <a:ext cx="6430779" cy="5029200"/>
          </a:xfrm>
          <a:prstGeom prst="rect">
            <a:avLst/>
          </a:prstGeom>
          <a:noFill/>
          <a:ln w="9525">
            <a:noFill/>
            <a:miter lim="800000"/>
            <a:headEnd/>
            <a:tailEnd/>
          </a:ln>
          <a:effectLst/>
        </p:spPr>
      </p:pic>
      <p:sp>
        <p:nvSpPr>
          <p:cNvPr id="5" name="Content Placeholder 2"/>
          <p:cNvSpPr>
            <a:spLocks noGrp="1"/>
          </p:cNvSpPr>
          <p:nvPr>
            <p:ph idx="1"/>
          </p:nvPr>
        </p:nvSpPr>
        <p:spPr>
          <a:xfrm>
            <a:off x="304800" y="1676400"/>
            <a:ext cx="8229600" cy="4525963"/>
          </a:xfrm>
        </p:spPr>
        <p:txBody>
          <a:bodyPr>
            <a:normAutofit lnSpcReduction="10000"/>
          </a:bodyPr>
          <a:lstStyle/>
          <a:p>
            <a:r>
              <a:rPr lang="en-GB" sz="2600" dirty="0" smtClean="0"/>
              <a:t>In order to have a successful communication process</a:t>
            </a:r>
          </a:p>
          <a:p>
            <a:r>
              <a:rPr lang="en-GB" sz="2600" dirty="0" smtClean="0"/>
              <a:t>All parties must know why the information is needed and for what outcome</a:t>
            </a:r>
          </a:p>
          <a:p>
            <a:pPr>
              <a:buNone/>
            </a:pPr>
            <a:endParaRPr lang="en-GB" sz="2600" dirty="0" smtClean="0"/>
          </a:p>
          <a:p>
            <a:pPr lvl="1"/>
            <a:r>
              <a:rPr lang="en-GB" sz="2400" dirty="0" smtClean="0"/>
              <a:t>The sending part must know what, when, and how information is to be delivered</a:t>
            </a:r>
          </a:p>
          <a:p>
            <a:pPr lvl="1"/>
            <a:r>
              <a:rPr lang="en-GB" sz="2400" dirty="0" smtClean="0"/>
              <a:t>The receiving part must know what to receive, when, what to do with it (outcome) and what to return</a:t>
            </a:r>
          </a:p>
          <a:p>
            <a:pPr lvl="1"/>
            <a:r>
              <a:rPr lang="en-GB" sz="2400" dirty="0" smtClean="0"/>
              <a:t>This requires mutual agreements on when the information is available, how it can be used and the expected level of detail</a:t>
            </a:r>
          </a:p>
          <a:p>
            <a:pPr lvl="1"/>
            <a:endParaRPr lang="en-GB" sz="2600" dirty="0" smtClean="0"/>
          </a:p>
          <a:p>
            <a:pPr lvl="1"/>
            <a:endParaRPr lang="en-GB" dirty="0" smtClean="0"/>
          </a:p>
          <a:p>
            <a:endParaRPr lang="en-GB" dirty="0"/>
          </a:p>
        </p:txBody>
      </p:sp>
      <p:grpSp>
        <p:nvGrpSpPr>
          <p:cNvPr id="6" name="Group 5"/>
          <p:cNvGrpSpPr/>
          <p:nvPr/>
        </p:nvGrpSpPr>
        <p:grpSpPr>
          <a:xfrm>
            <a:off x="381000" y="152400"/>
            <a:ext cx="1022684" cy="1295400"/>
            <a:chOff x="3200400" y="2895600"/>
            <a:chExt cx="1143000" cy="1447800"/>
          </a:xfrm>
        </p:grpSpPr>
        <p:sp>
          <p:nvSpPr>
            <p:cNvPr id="7" name="Rectangle 6"/>
            <p:cNvSpPr/>
            <p:nvPr/>
          </p:nvSpPr>
          <p:spPr>
            <a:xfrm>
              <a:off x="3276600" y="2895600"/>
              <a:ext cx="1066800" cy="1447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nbims logo 2011 2.jpg"/>
            <p:cNvPicPr/>
            <p:nvPr/>
          </p:nvPicPr>
          <p:blipFill>
            <a:blip r:embed="rId3" cstate="print">
              <a:clrChange>
                <a:clrFrom>
                  <a:srgbClr val="FFFFFF"/>
                </a:clrFrom>
                <a:clrTo>
                  <a:srgbClr val="FFFFFF">
                    <a:alpha val="0"/>
                  </a:srgbClr>
                </a:clrTo>
              </a:clrChange>
            </a:blip>
            <a:stretch>
              <a:fillRect/>
            </a:stretch>
          </p:blipFill>
          <p:spPr>
            <a:xfrm>
              <a:off x="3200400" y="2971800"/>
              <a:ext cx="1143000" cy="1143000"/>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3293</TotalTime>
  <Words>1083</Words>
  <Application>Microsoft Office PowerPoint</Application>
  <PresentationFormat>On-screen Show (4:3)</PresentationFormat>
  <Paragraphs>160</Paragraphs>
  <Slides>18</Slides>
  <Notes>2</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Slide 1</vt:lpstr>
      <vt:lpstr>Creating the National BIM Standard</vt:lpstr>
      <vt:lpstr>Current Business Processes</vt:lpstr>
      <vt:lpstr>Developing the NBIM Standard                                   Two Primary Activities</vt:lpstr>
      <vt:lpstr>Workgroup Charge</vt:lpstr>
      <vt:lpstr>Purpose of the IDM Activity </vt:lpstr>
      <vt:lpstr>A Conceptual Framework: Connecting IDM/MVD, Standards and Software</vt:lpstr>
      <vt:lpstr>RM-ODP Viewpoints: IDM, MVD and Testing</vt:lpstr>
      <vt:lpstr>Successful Communication</vt:lpstr>
      <vt:lpstr>ODP Viewpoints</vt:lpstr>
      <vt:lpstr>IDM Has Three Parts</vt:lpstr>
      <vt:lpstr>An IDM Information Exchange…  </vt:lpstr>
      <vt:lpstr>1. An IDM Business Use Case Narrative</vt:lpstr>
      <vt:lpstr>Slide 14</vt:lpstr>
      <vt:lpstr>Slide 15</vt:lpstr>
      <vt:lpstr>3. Information Exchange Requirements</vt:lpstr>
      <vt:lpstr>Slide 17</vt:lpstr>
      <vt:lpstr>Slide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SMART Alliance</dc:title>
  <dc:creator>Admin-DED</dc:creator>
  <cp:lastModifiedBy>Dianne Davis</cp:lastModifiedBy>
  <cp:revision>43</cp:revision>
  <dcterms:created xsi:type="dcterms:W3CDTF">2011-01-12T23:47:56Z</dcterms:created>
  <dcterms:modified xsi:type="dcterms:W3CDTF">2011-03-25T15:41:04Z</dcterms:modified>
</cp:coreProperties>
</file>