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sldIdLst>
    <p:sldId id="256" r:id="rId2"/>
    <p:sldId id="259" r:id="rId3"/>
    <p:sldId id="262" r:id="rId4"/>
    <p:sldId id="260" r:id="rId5"/>
    <p:sldId id="257" r:id="rId6"/>
    <p:sldId id="268" r:id="rId7"/>
    <p:sldId id="270" r:id="rId8"/>
    <p:sldId id="264" r:id="rId9"/>
    <p:sldId id="265" r:id="rId10"/>
    <p:sldId id="266"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02" autoAdjust="0"/>
  </p:normalViewPr>
  <p:slideViewPr>
    <p:cSldViewPr showGuides="1">
      <p:cViewPr>
        <p:scale>
          <a:sx n="95" d="100"/>
          <a:sy n="95" d="100"/>
        </p:scale>
        <p:origin x="-810" y="-72"/>
      </p:cViewPr>
      <p:guideLst>
        <p:guide orient="horz" pos="23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88BCC-9A16-4946-960D-6BC39A2EF057}" type="datetimeFigureOut">
              <a:rPr lang="en-US" smtClean="0"/>
              <a:pPr/>
              <a:t>11/30/2012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2FC38-5220-4E3B-A0C8-960FB807F056}" type="slidenum">
              <a:rPr lang="en-US" smtClean="0"/>
              <a:pPr/>
              <a:t>‹#›</a:t>
            </a:fld>
            <a:endParaRPr lang="en-US"/>
          </a:p>
        </p:txBody>
      </p:sp>
    </p:spTree>
    <p:extLst>
      <p:ext uri="{BB962C8B-B14F-4D97-AF65-F5344CB8AC3E}">
        <p14:creationId xmlns:p14="http://schemas.microsoft.com/office/powerpoint/2010/main" val="364169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smtClean="0"/>
              <a:t>Apply Spaces and Zones to the Model – Use standard AutoCAD MEP tools to apply spaces and zones to your model</a:t>
            </a:r>
          </a:p>
          <a:p>
            <a:r>
              <a:rPr lang="en-US" sz="1000" dirty="0" smtClean="0"/>
              <a:t> </a:t>
            </a:r>
          </a:p>
          <a:p>
            <a:pPr lvl="0"/>
            <a:r>
              <a:rPr lang="en-US" sz="1000" dirty="0" smtClean="0"/>
              <a:t>Attach </a:t>
            </a:r>
            <a:r>
              <a:rPr lang="en-US" sz="1000" dirty="0" err="1" smtClean="0"/>
              <a:t>Cobie</a:t>
            </a:r>
            <a:r>
              <a:rPr lang="en-US" sz="1000" dirty="0" smtClean="0"/>
              <a:t> Data Property Sets – </a:t>
            </a:r>
            <a:r>
              <a:rPr lang="en-US" sz="1000" dirty="0" err="1" smtClean="0"/>
              <a:t>COBie</a:t>
            </a:r>
            <a:r>
              <a:rPr lang="en-US" sz="1000" dirty="0" smtClean="0"/>
              <a:t> data is attached to the objects in the model by applying the following property sets</a:t>
            </a:r>
          </a:p>
          <a:p>
            <a:r>
              <a:rPr lang="en-US" sz="1000" dirty="0" smtClean="0"/>
              <a:t> </a:t>
            </a:r>
          </a:p>
          <a:p>
            <a:pPr lvl="1"/>
            <a:r>
              <a:rPr lang="en-US" sz="1000" dirty="0" err="1" smtClean="0"/>
              <a:t>ECCOBieDataSpaces</a:t>
            </a:r>
            <a:r>
              <a:rPr lang="en-US" sz="1000" dirty="0" smtClean="0"/>
              <a:t> and </a:t>
            </a:r>
            <a:r>
              <a:rPr lang="en-US" sz="1000" dirty="0" err="1" smtClean="0"/>
              <a:t>ECSpaceObjects</a:t>
            </a:r>
            <a:r>
              <a:rPr lang="en-US" sz="1000" dirty="0" smtClean="0"/>
              <a:t> – These property sets contain all relevant space related properties.  Objects are intelligent and will know what space they live in</a:t>
            </a:r>
          </a:p>
          <a:p>
            <a:pPr lvl="1"/>
            <a:r>
              <a:rPr lang="en-US" sz="1000" dirty="0" err="1" smtClean="0"/>
              <a:t>ECCOBieDataType</a:t>
            </a:r>
            <a:r>
              <a:rPr lang="en-US" sz="1000" dirty="0" smtClean="0"/>
              <a:t> and EC </a:t>
            </a:r>
            <a:r>
              <a:rPr lang="en-US" sz="1000" dirty="0" err="1" smtClean="0"/>
              <a:t>ComponentData</a:t>
            </a:r>
            <a:r>
              <a:rPr lang="en-US" sz="1000" dirty="0" smtClean="0"/>
              <a:t> – These property sets contain all relevant equipment related properties.  Type data is common across multiple instances of the same object in the model.  If you edit the information for one instance each object of the same type will be updated. Component data is unique for every instance.</a:t>
            </a:r>
          </a:p>
          <a:p>
            <a:pPr lvl="1"/>
            <a:r>
              <a:rPr lang="en-US" sz="1000" dirty="0" err="1" smtClean="0"/>
              <a:t>ECEquipmentTags</a:t>
            </a:r>
            <a:r>
              <a:rPr lang="en-US" sz="1000" dirty="0" smtClean="0"/>
              <a:t> and </a:t>
            </a:r>
            <a:r>
              <a:rPr lang="en-US" sz="1000" dirty="0" err="1" smtClean="0"/>
              <a:t>ECAirTerminalObjects</a:t>
            </a:r>
            <a:r>
              <a:rPr lang="en-US" sz="1000" dirty="0" smtClean="0"/>
              <a:t> – Most likely these tags were applied during the fabrication design process to aid the draftsman in detailing the model for fabrication.  Information contained in these property sets is automatically read by the above mentioned Type and Component property sets.  Therefore there is no need to input this information specifically for the </a:t>
            </a:r>
            <a:r>
              <a:rPr lang="en-US" sz="1000" dirty="0" err="1" smtClean="0"/>
              <a:t>COBie</a:t>
            </a:r>
            <a:r>
              <a:rPr lang="en-US" sz="1000" dirty="0" smtClean="0"/>
              <a:t> deliverable.  (Keith is this true?)</a:t>
            </a:r>
          </a:p>
          <a:p>
            <a:pPr lvl="1"/>
            <a:r>
              <a:rPr lang="en-US" sz="1000" dirty="0" smtClean="0"/>
              <a:t>Classifications – Classifications fields are applied automatically to objects but the correct classification will need to be manually selected</a:t>
            </a:r>
          </a:p>
          <a:p>
            <a:r>
              <a:rPr lang="en-US" sz="1000" dirty="0" smtClean="0"/>
              <a:t> </a:t>
            </a:r>
          </a:p>
          <a:p>
            <a:pPr lvl="0"/>
            <a:r>
              <a:rPr lang="en-US" sz="1000" dirty="0" smtClean="0"/>
              <a:t>Review and update the </a:t>
            </a:r>
            <a:r>
              <a:rPr lang="en-US" sz="1000" dirty="0" err="1" smtClean="0"/>
              <a:t>COBie</a:t>
            </a:r>
            <a:r>
              <a:rPr lang="en-US" sz="1000" dirty="0" smtClean="0"/>
              <a:t> Data – Much of the data in the above mentioned property sets will be automatically filled in during the process of creating your construction documentation (detailed drawings).  However some of the data is not relevant to the detailer and will need to be filled out specifically for the </a:t>
            </a:r>
            <a:r>
              <a:rPr lang="en-US" sz="1000" dirty="0" err="1" smtClean="0"/>
              <a:t>COBie</a:t>
            </a:r>
            <a:r>
              <a:rPr lang="en-US" sz="1000" dirty="0" smtClean="0"/>
              <a:t> handover</a:t>
            </a:r>
          </a:p>
          <a:p>
            <a:r>
              <a:rPr lang="en-US" sz="1000" dirty="0" smtClean="0"/>
              <a:t> </a:t>
            </a:r>
          </a:p>
          <a:p>
            <a:pPr lvl="1"/>
            <a:r>
              <a:rPr lang="en-US" sz="1000" dirty="0" smtClean="0"/>
              <a:t>Build and review your schedules – By building </a:t>
            </a:r>
            <a:r>
              <a:rPr lang="en-US" sz="1000" dirty="0" err="1" smtClean="0"/>
              <a:t>COBie</a:t>
            </a:r>
            <a:r>
              <a:rPr lang="en-US" sz="1000" dirty="0" smtClean="0"/>
              <a:t> schedules you can quickly and easily ensure that all relevant data has been filled out.  </a:t>
            </a:r>
          </a:p>
          <a:p>
            <a:pPr lvl="1"/>
            <a:r>
              <a:rPr lang="en-US" sz="1000" dirty="0" smtClean="0"/>
              <a:t>Update your data as necessary - If the data has not been filled out properly then you can use the schedules to jump to the specific Type or Component and update the data via the property palette</a:t>
            </a:r>
          </a:p>
          <a:p>
            <a:r>
              <a:rPr lang="en-US" sz="1000" dirty="0" smtClean="0"/>
              <a:t> </a:t>
            </a:r>
          </a:p>
          <a:p>
            <a:pPr lvl="0"/>
            <a:r>
              <a:rPr lang="en-US" sz="1000" dirty="0" smtClean="0"/>
              <a:t>Apply Contact Information for the project – Use the </a:t>
            </a:r>
            <a:r>
              <a:rPr lang="en-US" sz="1000" dirty="0" err="1" smtClean="0"/>
              <a:t>IFCResourceAssign</a:t>
            </a:r>
            <a:r>
              <a:rPr lang="en-US" sz="1000" dirty="0" smtClean="0"/>
              <a:t> command to apply all relevant contact information to your model</a:t>
            </a:r>
          </a:p>
          <a:p>
            <a:r>
              <a:rPr lang="en-US" sz="1000" dirty="0" smtClean="0"/>
              <a:t> </a:t>
            </a:r>
          </a:p>
          <a:p>
            <a:pPr lvl="0"/>
            <a:r>
              <a:rPr lang="en-US" sz="1000" dirty="0" smtClean="0"/>
              <a:t>IFC Options – Optionally you can further customize your </a:t>
            </a:r>
            <a:r>
              <a:rPr lang="en-US" sz="1000" dirty="0" err="1" smtClean="0"/>
              <a:t>COBie</a:t>
            </a:r>
            <a:r>
              <a:rPr lang="en-US" sz="1000" dirty="0" smtClean="0"/>
              <a:t> deliverable and tell the system exactly which property sets and which properties within each set you would like exported to </a:t>
            </a:r>
            <a:r>
              <a:rPr lang="en-US" sz="1000" dirty="0" err="1" smtClean="0"/>
              <a:t>COBie</a:t>
            </a:r>
            <a:r>
              <a:rPr lang="en-US" sz="1000" dirty="0" smtClean="0"/>
              <a:t>.  Information contained on the facilities tab is also setup in this file.</a:t>
            </a:r>
          </a:p>
          <a:p>
            <a:r>
              <a:rPr lang="en-US" sz="1000" dirty="0" smtClean="0"/>
              <a:t> </a:t>
            </a:r>
          </a:p>
          <a:p>
            <a:pPr lvl="0"/>
            <a:r>
              <a:rPr lang="en-US" sz="1000" dirty="0" smtClean="0"/>
              <a:t>Export to IFC - Use the AutoCAD MEP </a:t>
            </a:r>
            <a:r>
              <a:rPr lang="en-US" sz="1000" dirty="0" err="1" smtClean="0"/>
              <a:t>IfcExport</a:t>
            </a:r>
            <a:r>
              <a:rPr lang="en-US" sz="1000" dirty="0" smtClean="0"/>
              <a:t> command to export to Industry Foundation Class (IFC) format.</a:t>
            </a:r>
          </a:p>
          <a:p>
            <a:r>
              <a:rPr lang="en-US" sz="1000" dirty="0" smtClean="0"/>
              <a:t> </a:t>
            </a:r>
          </a:p>
          <a:p>
            <a:pPr lvl="0"/>
            <a:r>
              <a:rPr lang="en-US" sz="1000" dirty="0" smtClean="0"/>
              <a:t>IFC </a:t>
            </a:r>
            <a:r>
              <a:rPr lang="en-US" sz="1000" dirty="0" err="1" smtClean="0"/>
              <a:t>COBie</a:t>
            </a:r>
            <a:r>
              <a:rPr lang="en-US" sz="1000" dirty="0" smtClean="0"/>
              <a:t> Plus - Once the file is exported, use the Fabrication for AutoCAD MEP </a:t>
            </a:r>
            <a:r>
              <a:rPr lang="en-US" sz="1000" b="1" dirty="0" smtClean="0"/>
              <a:t>IFC </a:t>
            </a:r>
            <a:r>
              <a:rPr lang="en-US" sz="1000" b="1" dirty="0" err="1" smtClean="0"/>
              <a:t>COBie</a:t>
            </a:r>
            <a:r>
              <a:rPr lang="en-US" sz="1000" b="1" dirty="0" smtClean="0"/>
              <a:t> Plus</a:t>
            </a:r>
            <a:r>
              <a:rPr lang="en-US" sz="1000" dirty="0" smtClean="0"/>
              <a:t> command on the file to reduce the data to only what is needed for </a:t>
            </a:r>
            <a:r>
              <a:rPr lang="en-US" sz="1000" dirty="0" err="1" smtClean="0"/>
              <a:t>COBie</a:t>
            </a:r>
            <a:r>
              <a:rPr lang="en-US" sz="1000" dirty="0" smtClean="0"/>
              <a:t>. </a:t>
            </a:r>
            <a:r>
              <a:rPr lang="en-US" sz="1000" dirty="0" err="1" smtClean="0"/>
              <a:t>IFCExport</a:t>
            </a:r>
            <a:r>
              <a:rPr lang="en-US" sz="1000" dirty="0" smtClean="0"/>
              <a:t>  takes the IFC file and creates a duplicate with all of the information in it that is needed.</a:t>
            </a:r>
          </a:p>
          <a:p>
            <a:r>
              <a:rPr lang="en-US" sz="1000" dirty="0" smtClean="0"/>
              <a:t> </a:t>
            </a:r>
          </a:p>
          <a:p>
            <a:pPr lvl="0"/>
            <a:r>
              <a:rPr lang="en-US" sz="1000" dirty="0" smtClean="0"/>
              <a:t>BIM Server - You are now ready to run the </a:t>
            </a:r>
            <a:r>
              <a:rPr lang="en-US" sz="1000" dirty="0" err="1" smtClean="0"/>
              <a:t>BIMServer</a:t>
            </a:r>
            <a:r>
              <a:rPr lang="en-US" sz="1000" dirty="0" smtClean="0"/>
              <a:t> Satellite tool </a:t>
            </a:r>
            <a:r>
              <a:rPr lang="en-US" sz="1000" dirty="0" err="1" smtClean="0"/>
              <a:t>to.import</a:t>
            </a:r>
            <a:r>
              <a:rPr lang="en-US" sz="1000" dirty="0" smtClean="0"/>
              <a:t> the IFC file and then export it as an XML file. </a:t>
            </a:r>
          </a:p>
          <a:p>
            <a:r>
              <a:rPr lang="en-US" sz="1000" dirty="0" smtClean="0"/>
              <a:t> </a:t>
            </a:r>
          </a:p>
          <a:p>
            <a:pPr lvl="0"/>
            <a:r>
              <a:rPr lang="en-US" sz="1000" dirty="0" smtClean="0"/>
              <a:t>View the </a:t>
            </a:r>
            <a:r>
              <a:rPr lang="en-US" sz="1000" dirty="0" err="1" smtClean="0"/>
              <a:t>COBie</a:t>
            </a:r>
            <a:r>
              <a:rPr lang="en-US" sz="1000" dirty="0" smtClean="0"/>
              <a:t> Data - You can now open the XML file in a spreadsheet application, such as Microsoft Excel.</a:t>
            </a:r>
            <a:endParaRPr lang="en-US" dirty="0"/>
          </a:p>
        </p:txBody>
      </p:sp>
      <p:sp>
        <p:nvSpPr>
          <p:cNvPr id="4" name="Slide Number Placeholder 3"/>
          <p:cNvSpPr>
            <a:spLocks noGrp="1"/>
          </p:cNvSpPr>
          <p:nvPr>
            <p:ph type="sldNum" sz="quarter" idx="10"/>
          </p:nvPr>
        </p:nvSpPr>
        <p:spPr/>
        <p:txBody>
          <a:bodyPr/>
          <a:lstStyle/>
          <a:p>
            <a:fld id="{A922FC38-5220-4E3B-A0C8-960FB807F056}" type="slidenum">
              <a:rPr lang="en-US" smtClean="0"/>
              <a:pPr/>
              <a:t>9</a:t>
            </a:fld>
            <a:endParaRPr lang="en-US"/>
          </a:p>
        </p:txBody>
      </p:sp>
    </p:spTree>
    <p:extLst>
      <p:ext uri="{BB962C8B-B14F-4D97-AF65-F5344CB8AC3E}">
        <p14:creationId xmlns:p14="http://schemas.microsoft.com/office/powerpoint/2010/main" val="61239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2FC38-5220-4E3B-A0C8-960FB807F056}" type="slidenum">
              <a:rPr lang="en-US" smtClean="0"/>
              <a:pPr/>
              <a:t>10</a:t>
            </a:fld>
            <a:endParaRPr lang="en-US"/>
          </a:p>
        </p:txBody>
      </p:sp>
    </p:spTree>
    <p:extLst>
      <p:ext uri="{BB962C8B-B14F-4D97-AF65-F5344CB8AC3E}">
        <p14:creationId xmlns:p14="http://schemas.microsoft.com/office/powerpoint/2010/main" val="321794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3686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81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31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046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1313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945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1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131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34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81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530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1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t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dirty="0" err="1" smtClean="0"/>
              <a:t>EastCoast</a:t>
            </a:r>
            <a:r>
              <a:rPr lang="en-US" dirty="0" smtClean="0"/>
              <a:t> CAD/CAM</a:t>
            </a:r>
            <a:br>
              <a:rPr lang="en-US" dirty="0" smtClean="0"/>
            </a:br>
            <a:r>
              <a:rPr lang="en-US" sz="2800" dirty="0" smtClean="0"/>
              <a:t>IFC </a:t>
            </a:r>
            <a:r>
              <a:rPr lang="en-US" sz="2800" dirty="0" err="1" smtClean="0"/>
              <a:t>COBie</a:t>
            </a:r>
            <a:r>
              <a:rPr lang="en-US" sz="2800" dirty="0" smtClean="0"/>
              <a:t> Plus</a:t>
            </a:r>
            <a:br>
              <a:rPr lang="en-US" sz="2800" dirty="0" smtClean="0"/>
            </a:br>
            <a:r>
              <a:rPr lang="en-US" sz="2200" dirty="0" smtClean="0"/>
              <a:t>(via Fabrication for AutoCAD MEP) </a:t>
            </a:r>
            <a:endParaRPr lang="en-US" sz="2200" dirty="0"/>
          </a:p>
        </p:txBody>
      </p:sp>
      <p:sp>
        <p:nvSpPr>
          <p:cNvPr id="3" name="Subtitle 2"/>
          <p:cNvSpPr>
            <a:spLocks noGrp="1"/>
          </p:cNvSpPr>
          <p:nvPr>
            <p:ph type="subTitle" idx="1"/>
          </p:nvPr>
        </p:nvSpPr>
        <p:spPr>
          <a:xfrm>
            <a:off x="1371600" y="2362200"/>
            <a:ext cx="6400800" cy="1146174"/>
          </a:xfrm>
        </p:spPr>
        <p:txBody>
          <a:bodyPr>
            <a:normAutofit/>
          </a:bodyPr>
          <a:lstStyle/>
          <a:p>
            <a:r>
              <a:rPr lang="en-US" sz="2000" dirty="0" smtClean="0">
                <a:solidFill>
                  <a:schemeClr val="tx1">
                    <a:lumMod val="75000"/>
                    <a:lumOff val="25000"/>
                  </a:schemeClr>
                </a:solidFill>
              </a:rPr>
              <a:t>David E. Quigley, Chief Operating Officer</a:t>
            </a:r>
          </a:p>
          <a:p>
            <a:r>
              <a:rPr lang="en-US" sz="2000" dirty="0" smtClean="0">
                <a:solidFill>
                  <a:schemeClr val="tx1">
                    <a:lumMod val="75000"/>
                    <a:lumOff val="25000"/>
                  </a:schemeClr>
                </a:solidFill>
              </a:rPr>
              <a:t>Keith Brown, MEP Consulting Engineer</a:t>
            </a:r>
            <a:endParaRPr lang="en-US" sz="2000" dirty="0">
              <a:solidFill>
                <a:schemeClr val="tx1">
                  <a:lumMod val="75000"/>
                  <a:lumOff val="25000"/>
                </a:schemeClr>
              </a:solidFill>
            </a:endParaRPr>
          </a:p>
        </p:txBody>
      </p:sp>
      <p:sp>
        <p:nvSpPr>
          <p:cNvPr id="12" name="Rectangle 11"/>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14"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15"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pic>
        <p:nvPicPr>
          <p:cNvPr id="12290" name="Picture 2" descr="http://t3.gstatic.com/images?q=tbn:ANd9GcQA7iueBEvtJzIm0X5SdKQV0ep_8ZFUvv6iIdN1cW5EA35-7AY-EA"/>
          <p:cNvPicPr>
            <a:picLocks noChangeAspect="1" noChangeArrowheads="1"/>
          </p:cNvPicPr>
          <p:nvPr/>
        </p:nvPicPr>
        <p:blipFill>
          <a:blip r:embed="rId2" cstate="print"/>
          <a:srcRect/>
          <a:stretch>
            <a:fillRect/>
          </a:stretch>
        </p:blipFill>
        <p:spPr bwMode="auto">
          <a:xfrm>
            <a:off x="381000" y="5715000"/>
            <a:ext cx="2133600" cy="546099"/>
          </a:xfrm>
          <a:prstGeom prst="rect">
            <a:avLst/>
          </a:prstGeom>
          <a:noFill/>
        </p:spPr>
      </p:pic>
      <p:pic>
        <p:nvPicPr>
          <p:cNvPr id="12292" name="Picture 4" descr="http://t2.gstatic.com/images?q=tbn:ANd9GcTFnHkVFhz4rPkbzMhcOC0pgkLWLhNvTMxiFLgkQtKzahycQ6ajEA"/>
          <p:cNvPicPr>
            <a:picLocks noChangeAspect="1" noChangeArrowheads="1"/>
          </p:cNvPicPr>
          <p:nvPr/>
        </p:nvPicPr>
        <p:blipFill>
          <a:blip r:embed="rId3" cstate="print"/>
          <a:srcRect/>
          <a:stretch>
            <a:fillRect/>
          </a:stretch>
        </p:blipFill>
        <p:spPr bwMode="auto">
          <a:xfrm>
            <a:off x="3619500" y="5486400"/>
            <a:ext cx="1905000" cy="762000"/>
          </a:xfrm>
          <a:prstGeom prst="rect">
            <a:avLst/>
          </a:prstGeom>
          <a:noFill/>
        </p:spPr>
      </p:pic>
      <p:sp>
        <p:nvSpPr>
          <p:cNvPr id="12294" name="AutoShape 6" descr="data:image/jpeg;base64,/9j/4AAQSkZJRgABAQAAAQABAAD/2wCEAAkGBhQQERIQEBMWEhUUExIVGBEVFBUXGhYaFxcWFRYSFRMYHCYeFxojGRUaIS8iJScrOC4tGx4yNTAqNSYrLCkBCQoKDgwOGg8PGiwkHyQ1LC0sKiw0LDUpLDU1LSwpLCwpLCwtLywsLC8xLC0sLCwsKiwsLCkqLCwsLCwsLCwsLP/AABEIAMgAyAMBIgACEQEDEQH/xAAbAAEAAgMBAQAAAAAAAAAAAAAABgcDBAUIAv/EAEkQAAEDAgEHBBADBQcFAAAAAAEAAgMEERIFBgcTITFBIlFyshQXIzIzNDVUYXFzkZKhsdJ0gcFCU4KT0RUkQ1Jig8IlRGSis//EABoBAQACAwEAAAAAAAAAAAAAAAADBAECBQb/xAAyEQACAQMABggFBQEAAAAAAAAAAQIDBBEFEhMhUXEUMTIzQWGh0TSBscHwFSIjkeEk/9oADAMBAAIRAxEAPwC8UREAREQBERAEREAREQBERAEREAREQBERAEREAREQBERAEREAREQBERAEREAREQBERAEREAREQBERAEREAREQBERAEREAREQBERAEREAREQBERAEREAREQBERAEREAREQBERAEREAREQBERAEUVzxz3dQSwQspzUOmZM8ASBlhEA529pvybn8lxpdL7AwyNp3Ob2GKoXkaDtkERjIsbWN9vyQzhlhoq+ZpaBeGdjHbLQR31o/7theHWwfs2tbitnOnSX2DUywdiulbDFHM+RsrWkMe4MuGFu0guGy/HggwThFW2V9MzYDPalc8RTthvrQ0uxMfIHWwG2xm70rayhpXDHOihpjNIal8EbBKGiRrIo5nS48Jw7JW7LH1pkarJ+ijmT894pcmnKeFzWCN73R3BILCQWA7jciwPp4KMHTJghmklo3MfG2nkEeuaQ+OcgNfjDNhsQbW470GCykVe9tdxtGKJ+vNUaUwGZgs7CHgiTDYg7eZfGVNLL6WSRk9C8CEQ64tnY7V63vRbCMR9RWMjVZYqKIVGkJrcqDJYhLiQLS4xbEYzIG4cOzda91zBpSlDax76AsFELS/wB4YbOJAawWZtvzjmWRgsJFWztMzA6pYaYgwQiXwo5d9WSwcjZsk3/6fStuLSuHVbacUztS6pFL2TrG+FIvYRYblvpxbttuCDDJ8iiOdmkJuT6qmpXQl+vLO6Yw0MDpBHcjCb238FzqfS0xxrx2O4CjbI6+sHdA2XVC128m5seKDBP0VcT6ZGspaaqNM600s8bmawXj1RaCTyNux1+C3Ms6U2U1M+oMBdhrZaUMEgGLVgky3w7BYbrcd6DBO0Vf5d0sinLNVSumHYsNVI7WtZq45MNrXacZ5Q5t6zx6SXySVQho3SRUrcck2ua3kmEzNOrLb3IFrXNkGCcoq1dpnb2NDUClcTJNJFq9b3uAMdjLsG46wcFsu0pSYKyZtEXRUkksb5NewXcxwaBgwX23B4oMFgoq+pdKxmYx0FIZHGlkqSzXNbhEcro3tuWbSA3F8lsZI0lOnbTSOpDG2pfLhOua7ucLC+SbCG3NiLYeN0GGTlFBs0NJvZ9Q2A0xhEkT5Yn61ry5rXFhxsDRgOw8Tu/NEMHF0w0BkqKIuimkY2KrxahkjnAlrQwXYNgLrA+i6h2U8lTxQRCWnlD58lsgaGREjWNnBDHho5JwAfmQeJU90nZzVNLPCynlMYdEXEANNziIvtB4KG9sGv8AOXfCz7VWnXjF4Z1aOjqlWCmmt/P2PipyTPDI4ugmIjqcik4YZHXEMMmsLbDlWIts9HOt3PiV9VU1UkFNUuFVRQxR/wB3lBxCZjiH3HI2MO/0c6281c/qp1ZAyecvje8Mc0hg77ktNwP8xCuRSU6iqLKKtzbyt5KMvHgUQc2JpauWF8Mga+vDS4xvw2NLUMx4rWLQ4jbfmXJocn1UcdPUyx1ERZV1AMrYZHPYXU1MyN7WEXO2Ii+7euvNpArg5wFS7ef2Wc/RSHSBXFzQal28fss5+ioekx8y+9F1nvyvX2Jhk6Oqqs3pmzCR9Q+OcYXswvNnEgYLDgNmzaq+r8nzVNPUyxU8xa2myZBYwyAl8RYHhrbXcBhO0ejnVjaUM5KikfTinlMYc2QusGm9i228HnUH7YNf5y74Wfat514xlhkNDR1StTU01v58uB288cy4qQUfJqapslY6WpeA+SVw1YaT3Nots5gFHc4sgl76qopIKgCJuTzA10UpNu9cHRvBxkbNhva/pWfthV/nLvhZ9qdsGv8AOXfCz7Vp0mPBk36VW4r19jfOT6h2VmV+qcYzlXABqpMQaIms1p2WEdjsJ43W7lPJspizlAikJklhLAI390sdpZs5f5XXD7YVf5y74WfarBzjy9PFkiCpjkLZXCnvJYXOK2LYRbat414yTfAgq6PqU5Ri2v3PH5uKvy9m3PqZpmQTFxqGxECKQkxvpIjfCBtAfHa/OV1cmdl0+UTEzshmPKbHSMbCTE6J2HujnlpseG/cTt2LD2wq/wA5d8LPtTtg1/nLvhZ9q06THgyf9KrcV6+xIdLGSJZqyN8cb34KKd4c1j3DGx4cG3aO+PAKLMyFUtbURiGTHUwZPbiMT7F8szJJL8nhtLhwsbqW6Pc9KmesbDUSmRr2PsCGizgMQOwDgCrUU8Jqayjn3FCVvLUlzKIpc3pntNHLE4mOoyuA4RPDCXQMcxzLt2NMjTb5LUhyVVVNJTw6p4fjynO8SQy2uIow24tsc7lht+JUhzvz6q462ojgnLGMfhDQGHcBfaQeN1x+2DX+cu+Fn2qF3EU8F6GjKs4qWVv5+xq1b6uHUTRtqYpXZMhiZq4HOLnRvwOikaWnCMLb7r97zrpQUIdU5SkqaepM8sJMMjYZsBc6kOMOwjD3xtt47Fr9sGv85d8LPtUsy1nVUx5KoahkxEsr3B77N5QtJwtb9kLKrxeTWejqkHFNre8ePm+BBJs25wJG6mTCyCklYBG/v5xSMkFrb7Rm4G6xutmbJLRHlfHT1XZL5qowuEM+rLDJc7QMJJsbflZZu2DX+cu+Fn2p2wa/zl3ws+1a9JjwZJ+k1eK9fY3838izQ5Qr2auTViiqhG7VuDTrWtlwNNrE4nkWHMpro6ppI8jQjVEStjnwxyNLTixPIaWmxAJsq77YNf5y74WfanbCr/OXfCz7U6THgw9E1uK9fY6+ihszK94ZDJDFJC908ToXsZDMHEBsbn7bYbceNuARbmj/ADuq6muZFPMXsLJCWkNG0C43BFPTmprKOfc28qE9WXoYtMfjMHsT1yq/VgaY/GYPYnrlV+udW7bPT2Hw8PzxPqOQtIc3YQQQeYjaD716OyVXieCKYbpGMd7wCR+RXm9XRoqyjrKERk7YZHMt6Dy29b5Ka1liTRS0vTzTjPg/qU3P3zukfqkHfN6Q+qT987pH6pB3zekPqqp2PAsPTN4Sl6E3WYq4Vj6ZvCUvQm6zFXClr94ylo74aPz+rMsFK998DHPtvwtc63rsNiy/2VN+5l/lP/op9oZ8JVdCL6vVpqSnbqcdbJVutJOhVdNRzj2PN39lTfuZf5T/AOisvPBhGQqcEEEClBBFiN2whWMobpY8nu9rD1lLsdnGTz4FPpzua1NNYw0UsiLYp6QvZK8f4bWuPqL2s/5Kiejbx1nRzOq9VXUr727qxp9T+R/yXoFzrC54LzPFIWkOG9pBHrBuFf2X8pgZPmnadhp3OB6beT1grltLEWcHS1LWqQa8d35/ZQ+UarWyyy/vJHv+Jxd+q10WzXUmrLAd7oo3/GL/AEVPr3ndWI4iaynGcXkTJvtHfSVQdXxo+aDk2lvt5Duu5T0I6za8jn6Qq7FQnjOH9mUOi9Maocw9wXnrObxyq/ETdcrFWjs1nJmzvukya1cY8/8ADmIivzMiMHJ9LcDwTeHrWtKntHjJLeXXRoqWM5Kw0Wj/AKjH7ObqorsEYG4D3IuhSp7NYPM3dz0ievjHgVNpj8Zg9ieuVX6sDTH4zB7E9cqv1z63bZ6aw+Hh+eJtz0BbDDNwkdK384y2/wAnBTPRBlHDUywE7JI8QH+ph+1x9y1osm63IJkAuYap77+g2a75H5LgZq5R7HrKeW9gJGh3RdyXfIraP7JxfI0qfz0akPFNr+t6ObP3zukfqkHfN6Q+qT987pO+pSDvm9IfVQl7wLD0zeEpehN1mKuFY+mbwlL0JusxVwpa/eMpaO+Gj8/qzqZCzlnoi91O4NLwA67Q69rkb928rsdtCv8A3rP5TP6KM09G+S4jY+S28MY51vXhBss/9i1Hm838mT7VqpTS3Nk06VCUszSz54JDFpOry4Ayt2kf4TOf1Kd6V/JzvaxdZVNBkWfE3uE28f4MnP0VbOlfyc72sXWVim5OEtY5lxTpwuKOzSW/w+RSykOaVHrmV7P/AAnu/Nkkbx1VHlOdEcQdVTtO51M8H1F7AVXpLMkjpXctSjKXD3IMrOyxle+b8O25fq4T/A43HuYq2q6cxvfGd7HOaf4SR+i6dTlfFQQUt9sc877cwIbh+bnrMJaueRrcUtq6bXg0zkAX2BSLP+l1VYYh+xBTM+GNo/RaOatHrq2mjIuDMwkehpxH5NXX0oeUpehD1AsJfsb8zMp/9EYeTfqiJq+dHvk2l6Duu5UMr50e+TaXoO67lNa9plHS/dR5/ZkiXnfOfxyq/ETdcr0QvO+c/jlV+Im65Ut11Iq6H7cuRzFf2Y3k+l9k39VQKv7MbyfS+yb+qjte0yzpfuo8/sd1ERXzzZUmmPxmD2J65VfqwNMfjMHsT1yq/XKrdtnsbD4eH54lu6OaET5JlhdukfO33gC/vVSSRlpLXCxaSCOYg2I96uXRL5P/AN6X9FXmkLJuoyhOOEhEo/j2n/2upasf44sp2dTF1VhxeSOEr7g75vSH1WNZIO+b0h9VVOu+osPTN4Sl6E3WYq4Vj6ZvCUvQm6zFXCmr94ylo74aPz+rLI0M+EquhF9Xq01VmhnwlV0Ivq9Wmrtv3aOBpL4mXy+iChuljye72sPWUyUN0seT3e1h6y3q9hkNn38OaKWU70PeOS/h3f8A0jUEU70PeOS/h3deNc6j20envvh58jh5+UmqyhUt534x/GA76krgKd6X6TDVxycHwj3tcQfkQoIsVVibRvaT16EH5f4TDRVR468O/dxyP99mDrLHpQ8pS9CHqBSHQzR+NTezjHzc7b+bVHtKHlKXoQ9QKVrFFcynCetfyXBY+jImr50e+TaXoO67lQyvnR75Npeg7ruWbXtM00v3Uef2ZIl53zn8cqvxE3XK9ELzvnP45VfiJuuVLddSKuh+3LkcxX9mN5PpfZN/VUCr+zG8n0vsm/qo7XtMs6X7qPP7HdREV882VJpj8Zg9ieuVX6uPPfKVKyfBU0rZ3ClfI17nlu5zrRbja9nG/wAlrZRGSoWykUoe6OxLAyQXGMRuLXkWIDjYlUKlPWk3lHpLW7dOlCOo3yx7m7ol8n/70v6Lj6ZMmbKepA3YonH18tn0d71Isj5wUlO3UsaIQZpGhjQ9wHddUHyHD3PE6w27jsuvuuzioaqNzJbysBYcBik5Vy4NcwWu4Xa7aOYqdpOnqZOdGpOFy6yi8Z+pRayQd83pD6q2m0WT3MqpI6Nj208McrXXI1gfG54FiOT3tuKw5Pbk4xsknpYYy4jCIpDOAORte5jRqyC8CxVXYeaOv+oJrsP058TnaZvCUvQm6zFXCuvLeUqGpc0PjbO5krYhrMbBZ8mrc5jsNngPbbZxG8LhU1Rk9wiLqBo1hhFmue/DrI5H8qzeGC3pBJsLWW9WnrTzlEFpdOlRUHB7uXMw6GfCVXQi+r1aahuQ8s5Ppmh7Gsp3Pia9+HG5uxpkDNZYAuw7bWB9C6WVs8GRUb6yJjpQ14Zq3YozcuDSDdpI38ys08QhhvqOXdKdes5Ri1nCWf65EgUN0seT3e1h6y2aPP2N8szCwhkbIXB7bvLzIAcIja2+y++53FfddnFQVQbBMdYx+Bwux+G5aZGXcBYEta4gegrMpRlFpM0o06lKrGTi92H9yilO9D3jkv4d3XjUjw5Hw4zABynAtMUuIYWCQkstcNDXA39IW9Q5QyZSPe+FojcG2Lmsfyhdl2tNuUQXNuBuuq1OlqyTyjrXN7tabgoSy/I5emSkvBTy/wCSVzfye2/1YFU6vKuzloKqMxz3e0EO1b4pAXOD9XZotdzg/k2HFcssyPswwtcXNaRaOU981zmtJtYOOBwseIKzVpqcspo0tLqVClqShLd5G5oppMGTw63hJJH+vcwfJqgOlDylL0IeoFYsOc0VPk2KqihwRnCGxF2EMxOIu5xB5N+IB3rBnJSwOpv7QkoWyvwMc9kjyxzW4dxNjcjYLWW84p01FPq3kFCtKFzKrKPabXh15W7rKVV86PfJtL0Hddy4kdLkxpDKmmjhkDcTmjG9rbtc8AygAXLGk2XQgzxpacRRRMLIcEpJwPBiwFhs6ItxAESB1+a3OtaMFTeW0SXtd3MFCEH159H1EtXnfOfxyq/ETdcq7HZ50oc9uM3ZcHkP2kPEZazZyzjIFhzhR2SXJsk0hfTNcHNbJrLPL3vke9pj1Vr4g5p/ot60VNJJkFhUlbycpRe8qJX9mN5PpfZN/VcB7MjC3cmEFrXBwjkI5THSAYhsvgY429CleRKqB0ZjpbYIsLLAEBt2teGi+/kvHvWtCnqPrRJf3W3gkotY37zooiK2cYjucmZjK0vc95aXRMjFmg4cMhkxi/HbZak2j9rzOTO861r23LWlzcUrZhd37Vi2wB4WHBS1Fo4Re/BPG4qRSSfURQ5hNL8evdypC6UBre6DXdkBo/yWfxHDYvh+j1uBrBM4YWMZ3rSHBskknLZucDrNx5gVLkTZx4Gek1eJHKLM1sUM8OscddBFCXYRyRGxzA4DiTiuvjKeZDZmwMbIY2xMw4QxpDiMBEljsa/kb+YkbFJkTUjjBrt6mc5/MYIwzMm1m9kPMbJmSsiwtsy0hlI/1EkkYjuGxYqfMFsbWBszrsNOQSxp8EySPaPSJT6tiliJs4mekVOrJD4NHTGEETHwYYe5RFxIj1QcHuBIbY3LNxK34Mz2ilFK6QuGuZMThAAwyNk1bGbmM5NrcLqQompFB3FR9bIe3RyxrMEczmizBtY1wcGyPks9pNnCzrWOzYPUvuHR81jGsE8gwuicHAAOGrikiFiNxtJe/oUtRNnHgZ6TV4lf5SzAljjw0zsbnmUOddkQAkhZCbtwuxA4ASdhvfbt2dFmjxgLjrbYix2yKO4cHRvcdZbE4Es2A7sR3qXosbOJs7qq0lkidRo+Y/fKbjWFt2NcLvqOyBiadjmg8kg7wstLmMyMtIlccLqZ3esAJhEo3NAAvrTu3WCk6LOzjwNHc1WsZIzNmUHUkFLrj3Akte6NjgQWuZhdGdh5Lzt57FZqbNBrKGSgEji14eNYWjFyje54OPpUgRNSJh16j3Z8c/MjFdmJHNM+VzzZ8YY5uBl7iMxgtkIxNFjcgbyB6l8TZjGRtpal73amaLFhaABJgAwtGxoaIxs4kkqVImpEyriosb+oi1RmG11yJnNOKV7ThacLnztqAbcQHNtbiF8NzBDSJGzuEgwOEhYw8tsj5C8s3EEyHk/NSxE1IjpFTGMkDbmTLDPEIeVBFheWukb3RzIJIuU3DdpdjtvIA4c0hzOyGaOkjhfbHdznWNxdxva/GwsPyXbRIwUXlGalxOpHVl5ff3CIi3K4REQBERAEREAREQBERAEREAREQBERAEREARE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data:image/jpeg;base64,/9j/4AAQSkZJRgABAQAAAQABAAD/2wCEAAkGBhQQERIQEBMWEhUUExIVGBEVFBUXGhYaFxcWFRYSFRMYHCYeFxojGRUaIS8iJScrOC4tGx4yNTAqNSYrLCkBCQoKDgwOGg8PGiwkHyQ1LC0sKiw0LDUpLDU1LSwpLCwpLCwtLywsLC8xLC0sLCwsKiwsLCkqLCwsLCwsLCwsLP/AABEIAMgAyAMBIgACEQEDEQH/xAAbAAEAAgMBAQAAAAAAAAAAAAAABgcDBAUIAv/EAEkQAAEDAgEHBBADBQcFAAAAAAEAAgMEERIFBgcTITFBIlFyshQXIzIzNDVUYXFzkZKhsdJ0gcFCU4KT0RUkQ1Jig8IlRGSis//EABoBAQACAwEAAAAAAAAAAAAAAAADBAECBQb/xAAyEQACAQMABggFBQEAAAAAAAAAAQIDBBEFEhMhUXEUMTIzQWGh0TSBscHwFSIjkeEk/9oADAMBAAIRAxEAPwC8UREAREQBERAEREAREQBERAEREAREQBERAEREAREQBERAEREAREQBERAEREAREQBERAEREAREQBERAEREAREQBERAEREAREQBERAEREAREQBERAEREAREQBERAEREAREQBERAEREAREQBERAEUVzxz3dQSwQspzUOmZM8ASBlhEA529pvybn8lxpdL7AwyNp3Ob2GKoXkaDtkERjIsbWN9vyQzhlhoq+ZpaBeGdjHbLQR31o/7theHWwfs2tbitnOnSX2DUywdiulbDFHM+RsrWkMe4MuGFu0guGy/HggwThFW2V9MzYDPalc8RTthvrQ0uxMfIHWwG2xm70rayhpXDHOihpjNIal8EbBKGiRrIo5nS48Jw7JW7LH1pkarJ+ijmT894pcmnKeFzWCN73R3BILCQWA7jciwPp4KMHTJghmklo3MfG2nkEeuaQ+OcgNfjDNhsQbW470GCykVe9tdxtGKJ+vNUaUwGZgs7CHgiTDYg7eZfGVNLL6WSRk9C8CEQ64tnY7V63vRbCMR9RWMjVZYqKIVGkJrcqDJYhLiQLS4xbEYzIG4cOzda91zBpSlDax76AsFELS/wB4YbOJAawWZtvzjmWRgsJFWztMzA6pYaYgwQiXwo5d9WSwcjZsk3/6fStuLSuHVbacUztS6pFL2TrG+FIvYRYblvpxbttuCDDJ8iiOdmkJuT6qmpXQl+vLO6Yw0MDpBHcjCb238FzqfS0xxrx2O4CjbI6+sHdA2XVC128m5seKDBP0VcT6ZGspaaqNM600s8bmawXj1RaCTyNux1+C3Ms6U2U1M+oMBdhrZaUMEgGLVgky3w7BYbrcd6DBO0Vf5d0sinLNVSumHYsNVI7WtZq45MNrXacZ5Q5t6zx6SXySVQho3SRUrcck2ua3kmEzNOrLb3IFrXNkGCcoq1dpnb2NDUClcTJNJFq9b3uAMdjLsG46wcFsu0pSYKyZtEXRUkksb5NewXcxwaBgwX23B4oMFgoq+pdKxmYx0FIZHGlkqSzXNbhEcro3tuWbSA3F8lsZI0lOnbTSOpDG2pfLhOua7ucLC+SbCG3NiLYeN0GGTlFBs0NJvZ9Q2A0xhEkT5Yn61ry5rXFhxsDRgOw8Tu/NEMHF0w0BkqKIuimkY2KrxahkjnAlrQwXYNgLrA+i6h2U8lTxQRCWnlD58lsgaGREjWNnBDHho5JwAfmQeJU90nZzVNLPCynlMYdEXEANNziIvtB4KG9sGv8AOXfCz7VWnXjF4Z1aOjqlWCmmt/P2PipyTPDI4ugmIjqcik4YZHXEMMmsLbDlWIts9HOt3PiV9VU1UkFNUuFVRQxR/wB3lBxCZjiH3HI2MO/0c6281c/qp1ZAyecvje8Mc0hg77ktNwP8xCuRSU6iqLKKtzbyt5KMvHgUQc2JpauWF8Mga+vDS4xvw2NLUMx4rWLQ4jbfmXJocn1UcdPUyx1ERZV1AMrYZHPYXU1MyN7WEXO2Ii+7euvNpArg5wFS7ef2Wc/RSHSBXFzQal28fss5+ioekx8y+9F1nvyvX2Jhk6Oqqs3pmzCR9Q+OcYXswvNnEgYLDgNmzaq+r8nzVNPUyxU8xa2myZBYwyAl8RYHhrbXcBhO0ejnVjaUM5KikfTinlMYc2QusGm9i228HnUH7YNf5y74Wfat514xlhkNDR1StTU01v58uB288cy4qQUfJqapslY6WpeA+SVw1YaT3Nots5gFHc4sgl76qopIKgCJuTzA10UpNu9cHRvBxkbNhva/pWfthV/nLvhZ9qdsGv8AOXfCz7Vp0mPBk36VW4r19jfOT6h2VmV+qcYzlXABqpMQaIms1p2WEdjsJ43W7lPJspizlAikJklhLAI390sdpZs5f5XXD7YVf5y74WfarBzjy9PFkiCpjkLZXCnvJYXOK2LYRbat414yTfAgq6PqU5Ri2v3PH5uKvy9m3PqZpmQTFxqGxECKQkxvpIjfCBtAfHa/OV1cmdl0+UTEzshmPKbHSMbCTE6J2HujnlpseG/cTt2LD2wq/wA5d8LPtTtg1/nLvhZ9q06THgyf9KrcV6+xIdLGSJZqyN8cb34KKd4c1j3DGx4cG3aO+PAKLMyFUtbURiGTHUwZPbiMT7F8szJJL8nhtLhwsbqW6Pc9KmesbDUSmRr2PsCGizgMQOwDgCrUU8Jqayjn3FCVvLUlzKIpc3pntNHLE4mOoyuA4RPDCXQMcxzLt2NMjTb5LUhyVVVNJTw6p4fjynO8SQy2uIow24tsc7lht+JUhzvz6q462ojgnLGMfhDQGHcBfaQeN1x+2DX+cu+Fn2qF3EU8F6GjKs4qWVv5+xq1b6uHUTRtqYpXZMhiZq4HOLnRvwOikaWnCMLb7r97zrpQUIdU5SkqaepM8sJMMjYZsBc6kOMOwjD3xtt47Fr9sGv85d8LPtUsy1nVUx5KoahkxEsr3B77N5QtJwtb9kLKrxeTWejqkHFNre8ePm+BBJs25wJG6mTCyCklYBG/v5xSMkFrb7Rm4G6xutmbJLRHlfHT1XZL5qowuEM+rLDJc7QMJJsbflZZu2DX+cu+Fn2p2wa/zl3ws+1a9JjwZJ+k1eK9fY3838izQ5Qr2auTViiqhG7VuDTrWtlwNNrE4nkWHMpro6ppI8jQjVEStjnwxyNLTixPIaWmxAJsq77YNf5y74WfanbCr/OXfCz7U6THgw9E1uK9fY6+ihszK94ZDJDFJC908ToXsZDMHEBsbn7bYbceNuARbmj/ADuq6muZFPMXsLJCWkNG0C43BFPTmprKOfc28qE9WXoYtMfjMHsT1yq/VgaY/GYPYnrlV+udW7bPT2Hw8PzxPqOQtIc3YQQQeYjaD716OyVXieCKYbpGMd7wCR+RXm9XRoqyjrKERk7YZHMt6Dy29b5Ka1liTRS0vTzTjPg/qU3P3zukfqkHfN6Q+qT987pH6pB3zekPqqp2PAsPTN4Sl6E3WYq4Vj6ZvCUvQm6zFXClr94ylo74aPz+rMsFK998DHPtvwtc63rsNiy/2VN+5l/lP/op9oZ8JVdCL6vVpqSnbqcdbJVutJOhVdNRzj2PN39lTfuZf5T/AOisvPBhGQqcEEEClBBFiN2whWMobpY8nu9rD1lLsdnGTz4FPpzua1NNYw0UsiLYp6QvZK8f4bWuPqL2s/5Kiejbx1nRzOq9VXUr727qxp9T+R/yXoFzrC54LzPFIWkOG9pBHrBuFf2X8pgZPmnadhp3OB6beT1grltLEWcHS1LWqQa8d35/ZQ+UarWyyy/vJHv+Jxd+q10WzXUmrLAd7oo3/GL/AEVPr3ndWI4iaynGcXkTJvtHfSVQdXxo+aDk2lvt5Duu5T0I6za8jn6Qq7FQnjOH9mUOi9Maocw9wXnrObxyq/ETdcrFWjs1nJmzvukya1cY8/8ADmIivzMiMHJ9LcDwTeHrWtKntHjJLeXXRoqWM5Kw0Wj/AKjH7ObqorsEYG4D3IuhSp7NYPM3dz0ievjHgVNpj8Zg9ieuVX6sDTH4zB7E9cqv1z63bZ6aw+Hh+eJtz0BbDDNwkdK384y2/wAnBTPRBlHDUywE7JI8QH+ph+1x9y1osm63IJkAuYap77+g2a75H5LgZq5R7HrKeW9gJGh3RdyXfIraP7JxfI0qfz0akPFNr+t6ObP3zukfqkHfN6Q+qT987pO+pSDvm9IfVQl7wLD0zeEpehN1mKuFY+mbwlL0JusxVwpa/eMpaO+Gj8/qzqZCzlnoi91O4NLwA67Q69rkb928rsdtCv8A3rP5TP6KM09G+S4jY+S28MY51vXhBss/9i1Hm838mT7VqpTS3Nk06VCUszSz54JDFpOry4Ayt2kf4TOf1Kd6V/JzvaxdZVNBkWfE3uE28f4MnP0VbOlfyc72sXWVim5OEtY5lxTpwuKOzSW/w+RSykOaVHrmV7P/AAnu/Nkkbx1VHlOdEcQdVTtO51M8H1F7AVXpLMkjpXctSjKXD3IMrOyxle+b8O25fq4T/A43HuYq2q6cxvfGd7HOaf4SR+i6dTlfFQQUt9sc877cwIbh+bnrMJaueRrcUtq6bXg0zkAX2BSLP+l1VYYh+xBTM+GNo/RaOatHrq2mjIuDMwkehpxH5NXX0oeUpehD1AsJfsb8zMp/9EYeTfqiJq+dHvk2l6Duu5UMr50e+TaXoO67lNa9plHS/dR5/ZkiXnfOfxyq/ETdcr0QvO+c/jlV+Im65Ut11Iq6H7cuRzFf2Y3k+l9k39VQKv7MbyfS+yb+qjte0yzpfuo8/sd1ERXzzZUmmPxmD2J65VfqwNMfjMHsT1yq/XKrdtnsbD4eH54lu6OaET5JlhdukfO33gC/vVSSRlpLXCxaSCOYg2I96uXRL5P/AN6X9FXmkLJuoyhOOEhEo/j2n/2upasf44sp2dTF1VhxeSOEr7g75vSH1WNZIO+b0h9VVOu+osPTN4Sl6E3WYq4Vj6ZvCUvQm6zFXCmr94ylo74aPz+rLI0M+EquhF9Xq01VmhnwlV0Ivq9Wmrtv3aOBpL4mXy+iChuljye72sPWUyUN0seT3e1h6y3q9hkNn38OaKWU70PeOS/h3f8A0jUEU70PeOS/h3deNc6j20envvh58jh5+UmqyhUt534x/GA76krgKd6X6TDVxycHwj3tcQfkQoIsVVibRvaT16EH5f4TDRVR468O/dxyP99mDrLHpQ8pS9CHqBSHQzR+NTezjHzc7b+bVHtKHlKXoQ9QKVrFFcynCetfyXBY+jImr50e+TaXoO67lQyvnR75Npeg7ruWbXtM00v3Uef2ZIl53zn8cqvxE3XK9ELzvnP45VfiJuuVLddSKuh+3LkcxX9mN5PpfZN/VUCr+zG8n0vsm/qo7XtMs6X7qPP7HdREV882VJpj8Zg9ieuVX6uPPfKVKyfBU0rZ3ClfI17nlu5zrRbja9nG/wAlrZRGSoWykUoe6OxLAyQXGMRuLXkWIDjYlUKlPWk3lHpLW7dOlCOo3yx7m7ol8n/70v6Lj6ZMmbKepA3YonH18tn0d71Isj5wUlO3UsaIQZpGhjQ9wHddUHyHD3PE6w27jsuvuuzioaqNzJbysBYcBik5Vy4NcwWu4Xa7aOYqdpOnqZOdGpOFy6yi8Z+pRayQd83pD6q2m0WT3MqpI6Nj208McrXXI1gfG54FiOT3tuKw5Pbk4xsknpYYy4jCIpDOAORte5jRqyC8CxVXYeaOv+oJrsP058TnaZvCUvQm6zFXCuvLeUqGpc0PjbO5krYhrMbBZ8mrc5jsNngPbbZxG8LhU1Rk9wiLqBo1hhFmue/DrI5H8qzeGC3pBJsLWW9WnrTzlEFpdOlRUHB7uXMw6GfCVXQi+r1aahuQ8s5Ppmh7Gsp3Pia9+HG5uxpkDNZYAuw7bWB9C6WVs8GRUb6yJjpQ14Zq3YozcuDSDdpI38ys08QhhvqOXdKdes5Ri1nCWf65EgUN0seT3e1h6y2aPP2N8szCwhkbIXB7bvLzIAcIja2+y++53FfddnFQVQbBMdYx+Bwux+G5aZGXcBYEta4gegrMpRlFpM0o06lKrGTi92H9yilO9D3jkv4d3XjUjw5Hw4zABynAtMUuIYWCQkstcNDXA39IW9Q5QyZSPe+FojcG2Lmsfyhdl2tNuUQXNuBuuq1OlqyTyjrXN7tabgoSy/I5emSkvBTy/wCSVzfye2/1YFU6vKuzloKqMxz3e0EO1b4pAXOD9XZotdzg/k2HFcssyPswwtcXNaRaOU981zmtJtYOOBwseIKzVpqcspo0tLqVClqShLd5G5oppMGTw63hJJH+vcwfJqgOlDylL0IeoFYsOc0VPk2KqihwRnCGxF2EMxOIu5xB5N+IB3rBnJSwOpv7QkoWyvwMc9kjyxzW4dxNjcjYLWW84p01FPq3kFCtKFzKrKPabXh15W7rKVV86PfJtL0Hddy4kdLkxpDKmmjhkDcTmjG9rbtc8AygAXLGk2XQgzxpacRRRMLIcEpJwPBiwFhs6ItxAESB1+a3OtaMFTeW0SXtd3MFCEH159H1EtXnfOfxyq/ETdcq7HZ50oc9uM3ZcHkP2kPEZazZyzjIFhzhR2SXJsk0hfTNcHNbJrLPL3vke9pj1Vr4g5p/ot60VNJJkFhUlbycpRe8qJX9mN5PpfZN/VcB7MjC3cmEFrXBwjkI5THSAYhsvgY429CleRKqB0ZjpbYIsLLAEBt2teGi+/kvHvWtCnqPrRJf3W3gkotY37zooiK2cYjucmZjK0vc95aXRMjFmg4cMhkxi/HbZak2j9rzOTO861r23LWlzcUrZhd37Vi2wB4WHBS1Fo4Re/BPG4qRSSfURQ5hNL8evdypC6UBre6DXdkBo/yWfxHDYvh+j1uBrBM4YWMZ3rSHBskknLZucDrNx5gVLkTZx4Gek1eJHKLM1sUM8OscddBFCXYRyRGxzA4DiTiuvjKeZDZmwMbIY2xMw4QxpDiMBEljsa/kb+YkbFJkTUjjBrt6mc5/MYIwzMm1m9kPMbJmSsiwtsy0hlI/1EkkYjuGxYqfMFsbWBszrsNOQSxp8EySPaPSJT6tiliJs4mekVOrJD4NHTGEETHwYYe5RFxIj1QcHuBIbY3LNxK34Mz2ilFK6QuGuZMThAAwyNk1bGbmM5NrcLqQompFB3FR9bIe3RyxrMEczmizBtY1wcGyPks9pNnCzrWOzYPUvuHR81jGsE8gwuicHAAOGrikiFiNxtJe/oUtRNnHgZ6TV4lf5SzAljjw0zsbnmUOddkQAkhZCbtwuxA4ASdhvfbt2dFmjxgLjrbYix2yKO4cHRvcdZbE4Es2A7sR3qXosbOJs7qq0lkidRo+Y/fKbjWFt2NcLvqOyBiadjmg8kg7wstLmMyMtIlccLqZ3esAJhEo3NAAvrTu3WCk6LOzjwNHc1WsZIzNmUHUkFLrj3Akte6NjgQWuZhdGdh5Lzt57FZqbNBrKGSgEji14eNYWjFyje54OPpUgRNSJh16j3Z8c/MjFdmJHNM+VzzZ8YY5uBl7iMxgtkIxNFjcgbyB6l8TZjGRtpal73amaLFhaABJgAwtGxoaIxs4kkqVImpEyriosb+oi1RmG11yJnNOKV7ThacLnztqAbcQHNtbiF8NzBDSJGzuEgwOEhYw8tsj5C8s3EEyHk/NSxE1IjpFTGMkDbmTLDPEIeVBFheWukb3RzIJIuU3DdpdjtvIA4c0hzOyGaOkjhfbHdznWNxdxva/GwsPyXbRIwUXlGalxOpHVl5ff3CIi3K4REQBERAEREAREQBERAEREAREQBERAEREARE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11266" name="Picture 2" descr="http://www.nibs.org/resource/resmgr/homepage/banner_BI13.jpg"/>
          <p:cNvPicPr>
            <a:picLocks noChangeAspect="1" noChangeArrowheads="1"/>
          </p:cNvPicPr>
          <p:nvPr/>
        </p:nvPicPr>
        <p:blipFill>
          <a:blip r:embed="rId4" cstate="print"/>
          <a:srcRect l="3137" t="4444" r="53987" b="6667"/>
          <a:stretch>
            <a:fillRect/>
          </a:stretch>
        </p:blipFill>
        <p:spPr bwMode="auto">
          <a:xfrm>
            <a:off x="6934200" y="5410200"/>
            <a:ext cx="1752600" cy="854926"/>
          </a:xfrm>
          <a:prstGeom prst="rect">
            <a:avLst/>
          </a:prstGeom>
          <a:noFill/>
          <a:ln>
            <a:solidFill>
              <a:schemeClr val="bg1">
                <a:lumMod val="85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962400"/>
            <a:ext cx="3619500" cy="764117"/>
          </a:xfrm>
          <a:prstGeom prst="rect">
            <a:avLst/>
          </a:prstGeom>
        </p:spPr>
      </p:pic>
    </p:spTree>
    <p:extLst>
      <p:ext uri="{BB962C8B-B14F-4D97-AF65-F5344CB8AC3E}">
        <p14:creationId xmlns:p14="http://schemas.microsoft.com/office/powerpoint/2010/main" val="390557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HVACie savings – single project</a:t>
            </a:r>
            <a:endParaRPr lang="en-US" dirty="0">
              <a:solidFill>
                <a:schemeClr val="accent1">
                  <a:lumMod val="75000"/>
                </a:schemeClr>
              </a:solidFill>
            </a:endParaRPr>
          </a:p>
        </p:txBody>
      </p:sp>
      <p:sp>
        <p:nvSpPr>
          <p:cNvPr id="19" name="Rectangle 18"/>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0"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1"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2"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705" y="914400"/>
            <a:ext cx="4857750" cy="5299364"/>
          </a:xfrm>
          <a:prstGeom prst="rect">
            <a:avLst/>
          </a:prstGeom>
        </p:spPr>
      </p:pic>
    </p:spTree>
    <p:extLst>
      <p:ext uri="{BB962C8B-B14F-4D97-AF65-F5344CB8AC3E}">
        <p14:creationId xmlns:p14="http://schemas.microsoft.com/office/powerpoint/2010/main" val="105132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contacts</a:t>
            </a:r>
            <a:endParaRPr lang="en-US" dirty="0">
              <a:solidFill>
                <a:schemeClr val="accent1">
                  <a:lumMod val="75000"/>
                </a:schemeClr>
              </a:solidFill>
            </a:endParaRPr>
          </a:p>
        </p:txBody>
      </p:sp>
      <p:sp>
        <p:nvSpPr>
          <p:cNvPr id="3" name="Content Placeholder 2"/>
          <p:cNvSpPr>
            <a:spLocks noGrp="1"/>
          </p:cNvSpPr>
          <p:nvPr>
            <p:ph idx="1"/>
          </p:nvPr>
        </p:nvSpPr>
        <p:spPr>
          <a:xfrm>
            <a:off x="685800" y="1318418"/>
            <a:ext cx="2362200" cy="4525963"/>
          </a:xfrm>
        </p:spPr>
        <p:txBody>
          <a:bodyPr>
            <a:normAutofit/>
          </a:bodyPr>
          <a:lstStyle/>
          <a:p>
            <a:pPr marL="0" indent="0">
              <a:buNone/>
            </a:pPr>
            <a:r>
              <a:rPr lang="en-US" sz="2400" dirty="0" smtClean="0"/>
              <a:t>COBie support</a:t>
            </a:r>
          </a:p>
          <a:p>
            <a:pPr marL="0" indent="0" algn="r">
              <a:buNone/>
            </a:pPr>
            <a:r>
              <a:rPr lang="en-US" sz="2400" dirty="0" smtClean="0"/>
              <a:t>name:</a:t>
            </a:r>
          </a:p>
          <a:p>
            <a:pPr marL="0" indent="0" algn="r">
              <a:buNone/>
            </a:pPr>
            <a:r>
              <a:rPr lang="en-US" sz="2400" dirty="0" smtClean="0"/>
              <a:t> phone:</a:t>
            </a:r>
          </a:p>
          <a:p>
            <a:pPr marL="0" indent="0" algn="r">
              <a:buNone/>
            </a:pPr>
            <a:r>
              <a:rPr lang="en-US" sz="2400" dirty="0" smtClean="0"/>
              <a:t> email:</a:t>
            </a:r>
          </a:p>
          <a:p>
            <a:pPr marL="0" indent="0" algn="r">
              <a:buNone/>
            </a:pPr>
            <a:r>
              <a:rPr lang="en-US" sz="2400" dirty="0"/>
              <a:t> </a:t>
            </a:r>
            <a:r>
              <a:rPr lang="en-US" sz="2400" dirty="0" smtClean="0"/>
              <a:t>web: </a:t>
            </a:r>
          </a:p>
          <a:p>
            <a:pPr marL="0" indent="0" algn="r">
              <a:buNone/>
            </a:pPr>
            <a:endParaRPr lang="en-US" sz="2400" dirty="0" smtClean="0"/>
          </a:p>
          <a:p>
            <a:pPr marL="0" indent="0">
              <a:buNone/>
            </a:pPr>
            <a:r>
              <a:rPr lang="en-US" sz="2400" dirty="0" smtClean="0"/>
              <a:t>marketing POC</a:t>
            </a:r>
          </a:p>
          <a:p>
            <a:pPr marL="0" indent="0" algn="r">
              <a:buNone/>
            </a:pPr>
            <a:r>
              <a:rPr lang="en-US" sz="2400" dirty="0" smtClean="0"/>
              <a:t>name:</a:t>
            </a:r>
          </a:p>
          <a:p>
            <a:pPr marL="0" indent="0" algn="r">
              <a:buNone/>
            </a:pPr>
            <a:r>
              <a:rPr lang="en-US" sz="2400" dirty="0" smtClean="0"/>
              <a:t> phone:</a:t>
            </a:r>
          </a:p>
          <a:p>
            <a:pPr marL="0" indent="0" algn="r">
              <a:buNone/>
            </a:pPr>
            <a:r>
              <a:rPr lang="en-US" sz="2400" dirty="0" smtClean="0"/>
              <a:t> email:</a:t>
            </a:r>
            <a:endParaRPr lang="en-US" sz="2400" dirty="0"/>
          </a:p>
        </p:txBody>
      </p:sp>
      <p:sp>
        <p:nvSpPr>
          <p:cNvPr id="8" name="Content Placeholder 2"/>
          <p:cNvSpPr txBox="1">
            <a:spLocks/>
          </p:cNvSpPr>
          <p:nvPr/>
        </p:nvSpPr>
        <p:spPr>
          <a:xfrm>
            <a:off x="5105400" y="1295400"/>
            <a:ext cx="2133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9" name="TextBox 8"/>
          <p:cNvSpPr txBox="1"/>
          <p:nvPr/>
        </p:nvSpPr>
        <p:spPr>
          <a:xfrm>
            <a:off x="3200400" y="1295400"/>
            <a:ext cx="4953000" cy="4572000"/>
          </a:xfrm>
          <a:prstGeom prst="rect">
            <a:avLst/>
          </a:prstGeom>
        </p:spPr>
        <p:txBody>
          <a:bodyPr vert="horz" lIns="91440" tIns="45720" rIns="91440" bIns="45720" rtlCol="0">
            <a:normAutofit/>
          </a:bodyPr>
          <a:lstStyle>
            <a:lvl1pPr indent="0" algn="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endParaRPr lang="en-US" dirty="0" smtClean="0"/>
          </a:p>
          <a:p>
            <a:pPr algn="l"/>
            <a:r>
              <a:rPr lang="en-US" dirty="0" smtClean="0"/>
              <a:t> Keith Brown</a:t>
            </a:r>
            <a:endParaRPr lang="en-US" dirty="0"/>
          </a:p>
          <a:p>
            <a:pPr algn="l"/>
            <a:r>
              <a:rPr lang="en-US" dirty="0" smtClean="0"/>
              <a:t> 800-334-2977</a:t>
            </a:r>
            <a:endParaRPr lang="en-US" dirty="0"/>
          </a:p>
          <a:p>
            <a:pPr algn="l"/>
            <a:r>
              <a:rPr lang="en-US" dirty="0" smtClean="0"/>
              <a:t> support@eccadcam.com </a:t>
            </a:r>
          </a:p>
          <a:p>
            <a:pPr algn="l"/>
            <a:r>
              <a:rPr lang="en-US" dirty="0"/>
              <a:t> </a:t>
            </a:r>
            <a:r>
              <a:rPr lang="en-US" dirty="0" smtClean="0"/>
              <a:t>www.eccadcam.com</a:t>
            </a:r>
            <a:endParaRPr lang="en-US" dirty="0"/>
          </a:p>
          <a:p>
            <a:pPr algn="l"/>
            <a:endParaRPr lang="en-US" dirty="0"/>
          </a:p>
          <a:p>
            <a:pPr algn="l"/>
            <a:r>
              <a:rPr lang="en-US" dirty="0" smtClean="0"/>
              <a:t> </a:t>
            </a:r>
          </a:p>
          <a:p>
            <a:pPr algn="l"/>
            <a:r>
              <a:rPr lang="en-US" dirty="0" smtClean="0"/>
              <a:t> David E. Quigley</a:t>
            </a:r>
          </a:p>
          <a:p>
            <a:pPr algn="l"/>
            <a:r>
              <a:rPr lang="en-US" dirty="0" smtClean="0"/>
              <a:t> 603-490-2558</a:t>
            </a:r>
          </a:p>
          <a:p>
            <a:pPr algn="l"/>
            <a:r>
              <a:rPr lang="en-US" dirty="0" smtClean="0"/>
              <a:t> dave.quigley@eccadcam.com </a:t>
            </a:r>
            <a:endParaRPr lang="en-US" dirty="0"/>
          </a:p>
          <a:p>
            <a:pPr algn="l"/>
            <a:endParaRPr lang="en-US" dirty="0"/>
          </a:p>
        </p:txBody>
      </p:sp>
      <p:sp>
        <p:nvSpPr>
          <p:cNvPr id="22" name="Rectangle 21"/>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3"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4"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5"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218652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chemeClr val="accent1">
                    <a:lumMod val="75000"/>
                  </a:schemeClr>
                </a:solidFill>
              </a:rPr>
              <a:t>product description</a:t>
            </a:r>
            <a:endParaRPr lang="en-US" sz="2400" dirty="0">
              <a:solidFill>
                <a:schemeClr val="accent1">
                  <a:lumMod val="75000"/>
                </a:schemeClr>
              </a:solidFill>
            </a:endParaRPr>
          </a:p>
        </p:txBody>
      </p:sp>
      <p:sp>
        <p:nvSpPr>
          <p:cNvPr id="15" name="Text Placeholder 14"/>
          <p:cNvSpPr>
            <a:spLocks noGrp="1"/>
          </p:cNvSpPr>
          <p:nvPr>
            <p:ph type="body" sz="half" idx="2"/>
          </p:nvPr>
        </p:nvSpPr>
        <p:spPr/>
        <p:txBody>
          <a:bodyPr/>
          <a:lstStyle/>
          <a:p>
            <a:r>
              <a:rPr lang="en-US" sz="1800" b="1" dirty="0" smtClean="0"/>
              <a:t>MEP Design to Fabrication:</a:t>
            </a:r>
          </a:p>
          <a:p>
            <a:r>
              <a:rPr lang="en-US" dirty="0" smtClean="0"/>
              <a:t>Based on Open Standards and an Open Architecture, </a:t>
            </a:r>
            <a:r>
              <a:rPr lang="en-US" dirty="0" err="1" smtClean="0"/>
              <a:t>EastCoast</a:t>
            </a:r>
            <a:r>
              <a:rPr lang="en-US" dirty="0" smtClean="0"/>
              <a:t> CAD/CAM provides users with a seamless, Version 2 National BIM Standard Compliant workflow taking an engineered model, extending and preparing it with real manufacturer content and fabrication detail for manufacturing, installation and now, with relevant </a:t>
            </a:r>
            <a:r>
              <a:rPr lang="en-US" dirty="0" err="1" smtClean="0"/>
              <a:t>COBie</a:t>
            </a:r>
            <a:r>
              <a:rPr lang="en-US" dirty="0" smtClean="0"/>
              <a:t> functionality,  taking the original design all of the way through to Facilities Management without redrawing and automating the process of O&amp;M manual creation . </a:t>
            </a:r>
            <a:endParaRPr lang="en-US" dirty="0"/>
          </a:p>
        </p:txBody>
      </p:sp>
      <p:sp>
        <p:nvSpPr>
          <p:cNvPr id="27" name="Rectangle 26"/>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8"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9"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30"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16" name="Content Placeholder 15"/>
          <p:cNvPicPr>
            <a:picLocks noGrp="1"/>
          </p:cNvPicPr>
          <p:nvPr>
            <p:ph idx="1"/>
          </p:nvPr>
        </p:nvPicPr>
        <p:blipFill>
          <a:blip r:embed="rId2"/>
          <a:stretch>
            <a:fillRect/>
          </a:stretch>
        </p:blipFill>
        <p:spPr>
          <a:xfrm>
            <a:off x="3575050" y="1266400"/>
            <a:ext cx="5111750" cy="3534200"/>
          </a:xfrm>
          <a:prstGeom prst="rect">
            <a:avLst/>
          </a:prstGeom>
        </p:spPr>
      </p:pic>
    </p:spTree>
    <p:extLst>
      <p:ext uri="{BB962C8B-B14F-4D97-AF65-F5344CB8AC3E}">
        <p14:creationId xmlns:p14="http://schemas.microsoft.com/office/powerpoint/2010/main" val="413347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ormAutofit/>
          </a:bodyPr>
          <a:lstStyle/>
          <a:p>
            <a:pPr algn="l"/>
            <a:r>
              <a:rPr lang="en-US" sz="2400" dirty="0" smtClean="0">
                <a:solidFill>
                  <a:schemeClr val="accent1">
                    <a:lumMod val="75000"/>
                  </a:schemeClr>
                </a:solidFill>
              </a:rPr>
              <a:t> product features</a:t>
            </a:r>
            <a:endParaRPr lang="en-US" sz="2400" dirty="0">
              <a:solidFill>
                <a:schemeClr val="accent1">
                  <a:lumMod val="75000"/>
                </a:schemeClr>
              </a:solidFill>
            </a:endParaRPr>
          </a:p>
        </p:txBody>
      </p:sp>
      <p:sp>
        <p:nvSpPr>
          <p:cNvPr id="14" name="Content Placeholder 13"/>
          <p:cNvSpPr>
            <a:spLocks noGrp="1"/>
          </p:cNvSpPr>
          <p:nvPr>
            <p:ph idx="1"/>
          </p:nvPr>
        </p:nvSpPr>
        <p:spPr>
          <a:xfrm>
            <a:off x="3575050" y="762000"/>
            <a:ext cx="5111750" cy="2667000"/>
          </a:xfrm>
        </p:spPr>
        <p:txBody>
          <a:bodyPr>
            <a:normAutofit lnSpcReduction="10000"/>
          </a:bodyPr>
          <a:lstStyle/>
          <a:p>
            <a:r>
              <a:rPr lang="en-US" sz="2000" dirty="0" smtClean="0"/>
              <a:t>Bringing interoperability to disparate design platforms</a:t>
            </a:r>
          </a:p>
          <a:p>
            <a:r>
              <a:rPr lang="en-US" sz="2000" dirty="0" smtClean="0"/>
              <a:t>Eliminating redundant redrawing processes</a:t>
            </a:r>
          </a:p>
          <a:p>
            <a:r>
              <a:rPr lang="en-US" sz="2000" dirty="0" smtClean="0"/>
              <a:t>Automating the MEP Design to Fabrication workflow for profound productivity efficiencies</a:t>
            </a:r>
          </a:p>
          <a:p>
            <a:r>
              <a:rPr lang="en-US" sz="2000" dirty="0" smtClean="0"/>
              <a:t>Delivering </a:t>
            </a:r>
            <a:r>
              <a:rPr lang="en-US" sz="2000" dirty="0" err="1" smtClean="0"/>
              <a:t>COBie</a:t>
            </a:r>
            <a:r>
              <a:rPr lang="en-US" sz="2000" dirty="0" smtClean="0"/>
              <a:t> data as required in the Version 2 National BIM Standard</a:t>
            </a:r>
            <a:endParaRPr lang="en-US" sz="2000" dirty="0"/>
          </a:p>
        </p:txBody>
      </p:sp>
      <p:sp>
        <p:nvSpPr>
          <p:cNvPr id="15" name="Text Placeholder 14"/>
          <p:cNvSpPr>
            <a:spLocks noGrp="1"/>
          </p:cNvSpPr>
          <p:nvPr>
            <p:ph type="body" sz="half" idx="2"/>
          </p:nvPr>
        </p:nvSpPr>
        <p:spPr>
          <a:xfrm>
            <a:off x="457200" y="857250"/>
            <a:ext cx="3008313" cy="4691063"/>
          </a:xfrm>
        </p:spPr>
        <p:txBody>
          <a:bodyPr/>
          <a:lstStyle/>
          <a:p>
            <a:r>
              <a:rPr lang="en-US" b="1" dirty="0"/>
              <a:t>MEP </a:t>
            </a:r>
            <a:r>
              <a:rPr lang="en-US" b="1" dirty="0" smtClean="0"/>
              <a:t>Design to Fabrication</a:t>
            </a:r>
            <a:r>
              <a:rPr lang="en-US" dirty="0" smtClean="0"/>
              <a:t> provides contractors </a:t>
            </a:r>
            <a:r>
              <a:rPr lang="en-US" dirty="0"/>
              <a:t>and engineers the much sought after ability to take engineering design drawings </a:t>
            </a:r>
            <a:r>
              <a:rPr lang="en-US" dirty="0" smtClean="0"/>
              <a:t>created on engineering oriented platforms, such as Revit </a:t>
            </a:r>
            <a:r>
              <a:rPr lang="en-US" dirty="0"/>
              <a:t>MEP, and easily convert them to sheet metal, piping and plumbing detail </a:t>
            </a:r>
            <a:r>
              <a:rPr lang="en-US" dirty="0" smtClean="0"/>
              <a:t>drawings.  The result of which can </a:t>
            </a:r>
            <a:r>
              <a:rPr lang="en-US" dirty="0"/>
              <a:t>be used for coordination, fabrication, and installation. Generic system layouts are automatically converted to real manufacturer parts, geometry and specifications, according to your specific requirements. This patented process removes the need to completely redraw the engineer’s design, and saves contractors time and money on every project.</a:t>
            </a:r>
          </a:p>
        </p:txBody>
      </p:sp>
      <p:sp>
        <p:nvSpPr>
          <p:cNvPr id="35" name="Rectangle 34"/>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36"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37"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38"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9" name="Picture 8"/>
          <p:cNvPicPr/>
          <p:nvPr/>
        </p:nvPicPr>
        <p:blipFill>
          <a:blip r:embed="rId2"/>
          <a:stretch>
            <a:fillRect/>
          </a:stretch>
        </p:blipFill>
        <p:spPr>
          <a:xfrm>
            <a:off x="4191000" y="3200400"/>
            <a:ext cx="4114800" cy="2227580"/>
          </a:xfrm>
          <a:prstGeom prst="rect">
            <a:avLst/>
          </a:prstGeom>
        </p:spPr>
      </p:pic>
    </p:spTree>
    <p:extLst>
      <p:ext uri="{BB962C8B-B14F-4D97-AF65-F5344CB8AC3E}">
        <p14:creationId xmlns:p14="http://schemas.microsoft.com/office/powerpoint/2010/main" val="363831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user base</a:t>
            </a:r>
            <a:endParaRPr lang="en-US" dirty="0">
              <a:solidFill>
                <a:schemeClr val="accent1">
                  <a:lumMod val="75000"/>
                </a:schemeClr>
              </a:solidFill>
            </a:endParaRPr>
          </a:p>
        </p:txBody>
      </p:sp>
      <p:sp>
        <p:nvSpPr>
          <p:cNvPr id="3" name="Content Placeholder 2"/>
          <p:cNvSpPr>
            <a:spLocks noGrp="1"/>
          </p:cNvSpPr>
          <p:nvPr>
            <p:ph idx="1"/>
          </p:nvPr>
        </p:nvSpPr>
        <p:spPr>
          <a:xfrm>
            <a:off x="685800" y="1447800"/>
            <a:ext cx="2362200" cy="4525963"/>
          </a:xfrm>
        </p:spPr>
        <p:txBody>
          <a:bodyPr>
            <a:normAutofit/>
          </a:bodyPr>
          <a:lstStyle/>
          <a:p>
            <a:pPr marL="0" indent="0">
              <a:buNone/>
            </a:pPr>
            <a:r>
              <a:rPr lang="en-US" sz="1600" dirty="0" smtClean="0"/>
              <a:t>users</a:t>
            </a:r>
          </a:p>
          <a:p>
            <a:pPr marL="0" indent="0" algn="r">
              <a:buNone/>
            </a:pPr>
            <a:r>
              <a:rPr lang="en-US" sz="1600" dirty="0" smtClean="0"/>
              <a:t> user count:</a:t>
            </a:r>
          </a:p>
          <a:p>
            <a:pPr marL="0" indent="0" algn="r">
              <a:buNone/>
            </a:pPr>
            <a:r>
              <a:rPr lang="en-US" sz="1600" dirty="0" smtClean="0"/>
              <a:t> facility count:</a:t>
            </a:r>
          </a:p>
          <a:p>
            <a:pPr marL="0" indent="0" algn="r">
              <a:buNone/>
            </a:pPr>
            <a:r>
              <a:rPr lang="en-US" sz="1600" dirty="0" smtClean="0"/>
              <a:t>public sector:</a:t>
            </a:r>
          </a:p>
          <a:p>
            <a:pPr marL="0" indent="0" algn="r">
              <a:buNone/>
            </a:pPr>
            <a:r>
              <a:rPr lang="en-US" sz="1600" dirty="0" smtClean="0"/>
              <a:t> private sector: </a:t>
            </a:r>
          </a:p>
          <a:p>
            <a:pPr marL="0" indent="0" algn="r">
              <a:buNone/>
            </a:pPr>
            <a:endParaRPr lang="en-US" sz="1600" dirty="0" smtClean="0"/>
          </a:p>
          <a:p>
            <a:pPr marL="0" indent="0">
              <a:buNone/>
            </a:pPr>
            <a:r>
              <a:rPr lang="en-US" sz="1600" dirty="0" smtClean="0"/>
              <a:t>customers</a:t>
            </a:r>
          </a:p>
          <a:p>
            <a:pPr marL="0" indent="0" algn="r">
              <a:buNone/>
            </a:pPr>
            <a:endParaRPr lang="en-US" sz="2400" dirty="0"/>
          </a:p>
        </p:txBody>
      </p:sp>
      <p:sp>
        <p:nvSpPr>
          <p:cNvPr id="8" name="Content Placeholder 2"/>
          <p:cNvSpPr txBox="1">
            <a:spLocks/>
          </p:cNvSpPr>
          <p:nvPr/>
        </p:nvSpPr>
        <p:spPr>
          <a:xfrm>
            <a:off x="5105400" y="1295400"/>
            <a:ext cx="2133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9" name="TextBox 8"/>
          <p:cNvSpPr txBox="1"/>
          <p:nvPr/>
        </p:nvSpPr>
        <p:spPr>
          <a:xfrm>
            <a:off x="3200400" y="1295400"/>
            <a:ext cx="5562600" cy="4572000"/>
          </a:xfrm>
          <a:prstGeom prst="rect">
            <a:avLst/>
          </a:prstGeom>
        </p:spPr>
        <p:txBody>
          <a:bodyPr vert="horz" lIns="91440" tIns="45720" rIns="91440" bIns="45720" rtlCol="0">
            <a:normAutofit/>
          </a:bodyPr>
          <a:lstStyle>
            <a:lvl1pPr indent="0" algn="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endParaRPr lang="en-US" dirty="0" smtClean="0"/>
          </a:p>
          <a:p>
            <a:pPr algn="l"/>
            <a:r>
              <a:rPr lang="en-US" sz="1600" dirty="0" smtClean="0"/>
              <a:t> &gt; 1,000</a:t>
            </a:r>
            <a:endParaRPr lang="en-US" sz="1600" dirty="0"/>
          </a:p>
          <a:p>
            <a:pPr algn="l"/>
            <a:r>
              <a:rPr lang="en-US" sz="1600" dirty="0" smtClean="0"/>
              <a:t> as a software publisher this is n/a</a:t>
            </a:r>
            <a:endParaRPr lang="en-US" sz="1600" dirty="0"/>
          </a:p>
          <a:p>
            <a:pPr algn="l"/>
            <a:r>
              <a:rPr lang="en-US" sz="1600" dirty="0"/>
              <a:t>as a software publisher this is n/a</a:t>
            </a:r>
          </a:p>
          <a:p>
            <a:pPr algn="l"/>
            <a:r>
              <a:rPr lang="en-US" sz="1600" dirty="0"/>
              <a:t>as a software publisher this is n/a</a:t>
            </a:r>
          </a:p>
          <a:p>
            <a:pPr algn="l"/>
            <a:r>
              <a:rPr lang="en-US" sz="1600" dirty="0" smtClean="0"/>
              <a:t> </a:t>
            </a:r>
          </a:p>
          <a:p>
            <a:pPr algn="l"/>
            <a:r>
              <a:rPr lang="en-US" sz="1600" dirty="0" smtClean="0"/>
              <a:t>UMEC San Diego (EMCOR)  CA</a:t>
            </a:r>
          </a:p>
          <a:p>
            <a:pPr algn="l"/>
            <a:r>
              <a:rPr lang="en-US" sz="1600" dirty="0" smtClean="0"/>
              <a:t>Dee Cramer MI	</a:t>
            </a:r>
          </a:p>
          <a:p>
            <a:pPr algn="l"/>
            <a:r>
              <a:rPr lang="en-US" sz="1600" dirty="0" err="1" smtClean="0"/>
              <a:t>Postler</a:t>
            </a:r>
            <a:r>
              <a:rPr lang="en-US" sz="1600" dirty="0" smtClean="0"/>
              <a:t> and </a:t>
            </a:r>
            <a:r>
              <a:rPr lang="en-US" sz="1600" dirty="0" err="1" smtClean="0"/>
              <a:t>Jaekle</a:t>
            </a:r>
            <a:r>
              <a:rPr lang="en-US" sz="1600" dirty="0" smtClean="0"/>
              <a:t>  NY</a:t>
            </a:r>
          </a:p>
          <a:p>
            <a:pPr algn="l"/>
            <a:endParaRPr lang="en-US" dirty="0"/>
          </a:p>
        </p:txBody>
      </p:sp>
      <p:sp>
        <p:nvSpPr>
          <p:cNvPr id="26" name="Rectangle 25"/>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7"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8"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9"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394631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tested product</a:t>
            </a:r>
            <a:endParaRPr lang="en-US" dirty="0">
              <a:solidFill>
                <a:schemeClr val="accent1">
                  <a:lumMod val="75000"/>
                </a:schemeClr>
              </a:solidFill>
            </a:endParaRPr>
          </a:p>
        </p:txBody>
      </p:sp>
      <p:sp>
        <p:nvSpPr>
          <p:cNvPr id="3" name="Content Placeholder 2"/>
          <p:cNvSpPr>
            <a:spLocks noGrp="1"/>
          </p:cNvSpPr>
          <p:nvPr>
            <p:ph idx="1"/>
          </p:nvPr>
        </p:nvSpPr>
        <p:spPr>
          <a:xfrm>
            <a:off x="381000" y="1295400"/>
            <a:ext cx="2667000" cy="4572000"/>
          </a:xfrm>
        </p:spPr>
        <p:txBody>
          <a:bodyPr>
            <a:normAutofit/>
          </a:bodyPr>
          <a:lstStyle/>
          <a:p>
            <a:pPr marL="0" indent="0" algn="r">
              <a:buNone/>
            </a:pPr>
            <a:r>
              <a:rPr lang="en-US" sz="2400" dirty="0" smtClean="0"/>
              <a:t> product:</a:t>
            </a:r>
          </a:p>
        </p:txBody>
      </p:sp>
      <p:sp>
        <p:nvSpPr>
          <p:cNvPr id="10" name="TextBox 9"/>
          <p:cNvSpPr txBox="1"/>
          <p:nvPr/>
        </p:nvSpPr>
        <p:spPr>
          <a:xfrm>
            <a:off x="3200400" y="1295400"/>
            <a:ext cx="4953000" cy="4572000"/>
          </a:xfrm>
          <a:prstGeom prst="rect">
            <a:avLst/>
          </a:prstGeom>
        </p:spPr>
        <p:txBody>
          <a:bodyPr vert="horz" lIns="91440" tIns="45720" rIns="91440" bIns="45720" rtlCol="0">
            <a:normAutofit/>
          </a:bodyPr>
          <a:lstStyle>
            <a:lvl1pPr indent="0" algn="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sz="2000" dirty="0" smtClean="0"/>
              <a:t>Revit MEP 2013</a:t>
            </a:r>
          </a:p>
          <a:p>
            <a:pPr algn="l"/>
            <a:r>
              <a:rPr lang="en-US" sz="2000" dirty="0" smtClean="0"/>
              <a:t>AutoCAD MEP 2013</a:t>
            </a:r>
          </a:p>
          <a:p>
            <a:pPr algn="l"/>
            <a:r>
              <a:rPr lang="en-US" sz="2000" b="1" dirty="0" smtClean="0">
                <a:solidFill>
                  <a:srgbClr val="00CC00"/>
                </a:solidFill>
              </a:rPr>
              <a:t>Fabrication for AutoCAD MEP Version 5.1</a:t>
            </a:r>
          </a:p>
          <a:p>
            <a:pPr algn="l"/>
            <a:r>
              <a:rPr lang="en-US" sz="2000" b="1" dirty="0" smtClean="0">
                <a:solidFill>
                  <a:srgbClr val="00CC00"/>
                </a:solidFill>
              </a:rPr>
              <a:t>IFC </a:t>
            </a:r>
            <a:r>
              <a:rPr lang="en-US" sz="2000" b="1" dirty="0" err="1" smtClean="0">
                <a:solidFill>
                  <a:srgbClr val="00CC00"/>
                </a:solidFill>
              </a:rPr>
              <a:t>COBie</a:t>
            </a:r>
            <a:r>
              <a:rPr lang="en-US" sz="2000" b="1" dirty="0" smtClean="0">
                <a:solidFill>
                  <a:srgbClr val="00CC00"/>
                </a:solidFill>
              </a:rPr>
              <a:t> Plus</a:t>
            </a:r>
          </a:p>
          <a:p>
            <a:pPr algn="l"/>
            <a:endParaRPr lang="en-US" dirty="0"/>
          </a:p>
          <a:p>
            <a:pPr algn="l"/>
            <a:r>
              <a:rPr lang="en-US" dirty="0" smtClean="0"/>
              <a:t>PC-based</a:t>
            </a:r>
          </a:p>
          <a:p>
            <a:pPr algn="l"/>
            <a:r>
              <a:rPr lang="en-US" dirty="0" smtClean="0"/>
              <a:t>www.eccadcam.com</a:t>
            </a:r>
          </a:p>
          <a:p>
            <a:pPr algn="l"/>
            <a:endParaRPr lang="en-US" dirty="0"/>
          </a:p>
          <a:p>
            <a:pPr algn="l"/>
            <a:r>
              <a:rPr lang="en-US" dirty="0" smtClean="0"/>
              <a:t> </a:t>
            </a:r>
            <a:endParaRPr lang="en-US" dirty="0"/>
          </a:p>
        </p:txBody>
      </p:sp>
      <p:sp>
        <p:nvSpPr>
          <p:cNvPr id="25" name="Rectangle 24"/>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6"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7"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8"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129622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HVACie demo scope</a:t>
            </a:r>
            <a:endParaRPr lang="en-US" dirty="0">
              <a:solidFill>
                <a:schemeClr val="accent1">
                  <a:lumMod val="75000"/>
                </a:schemeClr>
              </a:solidFill>
            </a:endParaRPr>
          </a:p>
        </p:txBody>
      </p:sp>
      <p:graphicFrame>
        <p:nvGraphicFramePr>
          <p:cNvPr id="8" name="Table 7"/>
          <p:cNvGraphicFramePr>
            <a:graphicFrameLocks noGrp="1"/>
          </p:cNvGraphicFramePr>
          <p:nvPr/>
        </p:nvGraphicFramePr>
        <p:xfrm>
          <a:off x="228600" y="1295400"/>
          <a:ext cx="8458200" cy="4028440"/>
        </p:xfrm>
        <a:graphic>
          <a:graphicData uri="http://schemas.openxmlformats.org/drawingml/2006/table">
            <a:tbl>
              <a:tblPr firstRow="1" bandRow="1">
                <a:tableStyleId>{5C22544A-7EE6-4342-B048-85BDC9FD1C3A}</a:tableStyleId>
              </a:tblPr>
              <a:tblGrid>
                <a:gridCol w="3352800"/>
                <a:gridCol w="2811650"/>
                <a:gridCol w="1146875"/>
                <a:gridCol w="1146875"/>
              </a:tblGrid>
              <a:tr h="370840">
                <a:tc>
                  <a:txBody>
                    <a:bodyPr/>
                    <a:lstStyle/>
                    <a:p>
                      <a:pPr algn="ctr"/>
                      <a:r>
                        <a:rPr lang="en-US" dirty="0" smtClean="0"/>
                        <a:t>information</a:t>
                      </a:r>
                      <a:endParaRPr lang="en-US" dirty="0"/>
                    </a:p>
                  </a:txBody>
                  <a:tcPr/>
                </a:tc>
                <a:tc>
                  <a:txBody>
                    <a:bodyPr/>
                    <a:lstStyle/>
                    <a:p>
                      <a:pPr algn="ctr"/>
                      <a:r>
                        <a:rPr lang="en-US" dirty="0" smtClean="0"/>
                        <a:t>associated IFC entities</a:t>
                      </a:r>
                      <a:endParaRPr lang="en-US" dirty="0"/>
                    </a:p>
                  </a:txBody>
                  <a:tcPr/>
                </a:tc>
                <a:tc>
                  <a:txBody>
                    <a:bodyPr/>
                    <a:lstStyle/>
                    <a:p>
                      <a:pPr algn="ctr"/>
                      <a:r>
                        <a:rPr lang="en-US" dirty="0" smtClean="0"/>
                        <a:t>Imported</a:t>
                      </a:r>
                      <a:endParaRPr lang="en-US" dirty="0"/>
                    </a:p>
                  </a:txBody>
                  <a:tcPr/>
                </a:tc>
                <a:tc>
                  <a:txBody>
                    <a:bodyPr/>
                    <a:lstStyle/>
                    <a:p>
                      <a:pPr algn="ctr"/>
                      <a:r>
                        <a:rPr lang="en-US" dirty="0" smtClean="0"/>
                        <a:t>Exported</a:t>
                      </a:r>
                      <a:endParaRPr lang="en-US" dirty="0"/>
                    </a:p>
                  </a:txBody>
                  <a:tcPr/>
                </a:tc>
              </a:tr>
              <a:tr h="370840">
                <a:tc>
                  <a:txBody>
                    <a:bodyPr/>
                    <a:lstStyle/>
                    <a:p>
                      <a:r>
                        <a:rPr kumimoji="0" lang="en-US" sz="1800" b="0" i="0" u="none" strike="noStrike" cap="none" normalizeH="0" baseline="0" dirty="0" smtClean="0">
                          <a:ln>
                            <a:noFill/>
                          </a:ln>
                          <a:solidFill>
                            <a:schemeClr val="tx1"/>
                          </a:solidFill>
                          <a:effectLst/>
                          <a:latin typeface="+mn-lt"/>
                          <a:ea typeface="Times New Roman" pitchFamily="18" charset="0"/>
                          <a:cs typeface="Calibri" pitchFamily="34" charset="0"/>
                        </a:rPr>
                        <a:t>spaces</a:t>
                      </a:r>
                      <a:endParaRPr lang="en-US" b="0" dirty="0">
                        <a:latin typeface="+mn-lt"/>
                      </a:endParaRPr>
                    </a:p>
                  </a:txBody>
                  <a:tcPr anchor="ctr"/>
                </a:tc>
                <a:tc>
                  <a:txBody>
                    <a:bodyPr/>
                    <a:lstStyle/>
                    <a:p>
                      <a:r>
                        <a:rPr lang="en-US" dirty="0" err="1" smtClean="0"/>
                        <a:t>ifcSpace</a:t>
                      </a:r>
                      <a:endParaRPr lang="en-US" dirty="0"/>
                    </a:p>
                  </a:txBody>
                  <a:tcPr anchor="ctr"/>
                </a:tc>
                <a:tc>
                  <a:txBody>
                    <a:bodyPr/>
                    <a:lstStyle/>
                    <a:p>
                      <a:pPr algn="ct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a:solidFill>
                          <a:schemeClr val="bg1">
                            <a:lumMod val="65000"/>
                          </a:schemeClr>
                        </a:solidFill>
                      </a:endParaRPr>
                    </a:p>
                  </a:txBody>
                  <a:tcPr anchor="ctr"/>
                </a:tc>
                <a:tc>
                  <a:txBody>
                    <a:bodyPr/>
                    <a:lstStyle/>
                    <a:p>
                      <a:pPr algn="ct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a:solidFill>
                          <a:schemeClr val="bg1">
                            <a:lumMod val="65000"/>
                          </a:schemeClr>
                        </a:solidFill>
                      </a:endParaRPr>
                    </a:p>
                  </a:txBody>
                  <a:tcPr anchor="ctr"/>
                </a:tc>
              </a:tr>
              <a:tr h="370840">
                <a:tc>
                  <a:txBody>
                    <a:bodyPr/>
                    <a:lstStyle/>
                    <a:p>
                      <a:r>
                        <a:rPr lang="en-US" b="0" dirty="0" smtClean="0">
                          <a:latin typeface="+mn-lt"/>
                        </a:rPr>
                        <a:t>space properties</a:t>
                      </a:r>
                      <a:endParaRPr lang="en-US" b="0" dirty="0">
                        <a:latin typeface="+mn-lt"/>
                      </a:endParaRPr>
                    </a:p>
                  </a:txBody>
                  <a:tcPr anchor="ctr"/>
                </a:tc>
                <a:tc>
                  <a:txBody>
                    <a:bodyPr/>
                    <a:lstStyle/>
                    <a:p>
                      <a:r>
                        <a:rPr lang="en-US" dirty="0" smtClean="0"/>
                        <a:t>property sets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equipment</a:t>
                      </a:r>
                      <a:endParaRPr lang="en-US" b="0" dirty="0">
                        <a:latin typeface="+mn-lt"/>
                      </a:endParaRPr>
                    </a:p>
                  </a:txBody>
                  <a:tcPr anchor="ctr"/>
                </a:tc>
                <a:tc>
                  <a:txBody>
                    <a:bodyPr/>
                    <a:lstStyle/>
                    <a:p>
                      <a:r>
                        <a:rPr lang="en-US" dirty="0" smtClean="0"/>
                        <a:t>type</a:t>
                      </a:r>
                      <a:r>
                        <a:rPr lang="en-US" baseline="0" dirty="0" smtClean="0"/>
                        <a:t> and instance objects</a:t>
                      </a:r>
                      <a:endParaRPr lang="en-US" dirty="0"/>
                    </a:p>
                  </a:txBody>
                  <a:tcPr anchor="ctr"/>
                </a:tc>
                <a:tc>
                  <a:txBody>
                    <a:bodyPr/>
                    <a:lstStyle/>
                    <a:p>
                      <a:pPr algn="ct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a:solidFill>
                          <a:schemeClr val="bg1">
                            <a:lumMod val="65000"/>
                          </a:schemeClr>
                        </a:solidFill>
                      </a:endParaRPr>
                    </a:p>
                  </a:txBody>
                  <a:tcPr anchor="ctr"/>
                </a:tc>
                <a:tc>
                  <a:txBody>
                    <a:bodyPr/>
                    <a:lstStyle/>
                    <a:p>
                      <a:pPr algn="ct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a:solidFill>
                          <a:schemeClr val="bg1">
                            <a:lumMod val="65000"/>
                          </a:schemeClr>
                        </a:solidFill>
                      </a:endParaRPr>
                    </a:p>
                  </a:txBody>
                  <a:tcPr anchor="ctr"/>
                </a:tc>
              </a:tr>
              <a:tr h="370840">
                <a:tc>
                  <a:txBody>
                    <a:bodyPr/>
                    <a:lstStyle/>
                    <a:p>
                      <a:r>
                        <a:rPr lang="en-US" b="0" dirty="0" smtClean="0">
                          <a:latin typeface="+mn-lt"/>
                        </a:rPr>
                        <a:t>equipment</a:t>
                      </a:r>
                      <a:r>
                        <a:rPr lang="en-US" b="0" baseline="0" dirty="0" smtClean="0">
                          <a:latin typeface="+mn-lt"/>
                        </a:rPr>
                        <a:t> properties</a:t>
                      </a:r>
                      <a:endParaRPr lang="en-US" b="0" dirty="0">
                        <a:latin typeface="+mn-lt"/>
                      </a:endParaRPr>
                    </a:p>
                  </a:txBody>
                  <a:tcPr anchor="ctr"/>
                </a:tc>
                <a:tc>
                  <a:txBody>
                    <a:bodyPr/>
                    <a:lstStyle/>
                    <a:p>
                      <a:r>
                        <a:rPr lang="en-US" dirty="0" smtClean="0"/>
                        <a:t>property sets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equipment</a:t>
                      </a:r>
                      <a:r>
                        <a:rPr lang="en-US" b="0" baseline="0" dirty="0" smtClean="0">
                          <a:latin typeface="+mn-lt"/>
                        </a:rPr>
                        <a:t> connections</a:t>
                      </a:r>
                      <a:endParaRPr lang="en-US" b="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connections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assemblies</a:t>
                      </a:r>
                      <a:endParaRPr lang="en-US" b="0" dirty="0">
                        <a:latin typeface="+mn-lt"/>
                      </a:endParaRPr>
                    </a:p>
                  </a:txBody>
                  <a:tcPr anchor="ctr"/>
                </a:tc>
                <a:tc>
                  <a:txBody>
                    <a:bodyPr/>
                    <a:lstStyle/>
                    <a:p>
                      <a:r>
                        <a:rPr lang="en-US" dirty="0" smtClean="0"/>
                        <a:t>type</a:t>
                      </a:r>
                      <a:r>
                        <a:rPr lang="en-US" baseline="0" dirty="0" smtClean="0"/>
                        <a:t> and instance objects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systems</a:t>
                      </a:r>
                      <a:endParaRPr lang="en-US" b="0" dirty="0">
                        <a:latin typeface="+mn-lt"/>
                      </a:endParaRPr>
                    </a:p>
                  </a:txBody>
                  <a:tcPr anchor="ctr"/>
                </a:tc>
                <a:tc>
                  <a:txBody>
                    <a:bodyPr/>
                    <a:lstStyle/>
                    <a:p>
                      <a:r>
                        <a:rPr lang="en-US" dirty="0" err="1" smtClean="0"/>
                        <a:t>ifcSystem</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dirty="0" smtClean="0"/>
                        <a:t>system</a:t>
                      </a:r>
                      <a:r>
                        <a:rPr lang="en-US" baseline="0" dirty="0" smtClean="0"/>
                        <a:t> properties</a:t>
                      </a:r>
                      <a:endParaRPr lang="en-US" dirty="0"/>
                    </a:p>
                  </a:txBody>
                  <a:tcPr anchor="ctr"/>
                </a:tc>
                <a:tc>
                  <a:txBody>
                    <a:bodyPr/>
                    <a:lstStyle/>
                    <a:p>
                      <a:r>
                        <a:rPr lang="en-US" dirty="0" smtClean="0"/>
                        <a:t>property sets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bl>
          </a:graphicData>
        </a:graphic>
      </p:graphicFrame>
      <p:sp>
        <p:nvSpPr>
          <p:cNvPr id="25" name="Rectangle 24"/>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6"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7"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8"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421527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HVACie export to COBie</a:t>
            </a:r>
            <a:endParaRPr lang="en-US" dirty="0">
              <a:solidFill>
                <a:schemeClr val="accent1">
                  <a:lumMod val="75000"/>
                </a:schemeClr>
              </a:solidFill>
            </a:endParaRPr>
          </a:p>
        </p:txBody>
      </p:sp>
      <p:graphicFrame>
        <p:nvGraphicFramePr>
          <p:cNvPr id="8" name="Table 7"/>
          <p:cNvGraphicFramePr>
            <a:graphicFrameLocks noGrp="1"/>
          </p:cNvGraphicFramePr>
          <p:nvPr/>
        </p:nvGraphicFramePr>
        <p:xfrm>
          <a:off x="228600" y="1295400"/>
          <a:ext cx="7311325" cy="4028440"/>
        </p:xfrm>
        <a:graphic>
          <a:graphicData uri="http://schemas.openxmlformats.org/drawingml/2006/table">
            <a:tbl>
              <a:tblPr firstRow="1" bandRow="1">
                <a:tableStyleId>{5C22544A-7EE6-4342-B048-85BDC9FD1C3A}</a:tableStyleId>
              </a:tblPr>
              <a:tblGrid>
                <a:gridCol w="3352800"/>
                <a:gridCol w="2811650"/>
                <a:gridCol w="1146875"/>
              </a:tblGrid>
              <a:tr h="370840">
                <a:tc>
                  <a:txBody>
                    <a:bodyPr/>
                    <a:lstStyle/>
                    <a:p>
                      <a:pPr algn="ctr"/>
                      <a:r>
                        <a:rPr lang="en-US" dirty="0" smtClean="0"/>
                        <a:t>information</a:t>
                      </a:r>
                      <a:endParaRPr lang="en-US" dirty="0"/>
                    </a:p>
                  </a:txBody>
                  <a:tcPr/>
                </a:tc>
                <a:tc>
                  <a:txBody>
                    <a:bodyPr/>
                    <a:lstStyle/>
                    <a:p>
                      <a:pPr algn="ctr"/>
                      <a:r>
                        <a:rPr lang="en-US" dirty="0" err="1" smtClean="0"/>
                        <a:t>COBie.Sheet</a:t>
                      </a:r>
                      <a:r>
                        <a:rPr lang="en-US" dirty="0" smtClean="0"/>
                        <a:t>*</a:t>
                      </a:r>
                      <a:endParaRPr lang="en-US" dirty="0"/>
                    </a:p>
                  </a:txBody>
                  <a:tcPr/>
                </a:tc>
                <a:tc>
                  <a:txBody>
                    <a:bodyPr/>
                    <a:lstStyle/>
                    <a:p>
                      <a:pPr algn="ctr"/>
                      <a:r>
                        <a:rPr lang="en-US" dirty="0" smtClean="0"/>
                        <a:t>Exported</a:t>
                      </a:r>
                      <a:endParaRPr lang="en-US" dirty="0"/>
                    </a:p>
                  </a:txBody>
                  <a:tcPr/>
                </a:tc>
              </a:tr>
              <a:tr h="370840">
                <a:tc>
                  <a:txBody>
                    <a:bodyPr/>
                    <a:lstStyle/>
                    <a:p>
                      <a:r>
                        <a:rPr kumimoji="0" lang="en-US" sz="1800" b="0" i="0" u="none" strike="noStrike" cap="none" normalizeH="0" baseline="0" dirty="0" smtClean="0">
                          <a:ln>
                            <a:noFill/>
                          </a:ln>
                          <a:solidFill>
                            <a:schemeClr val="tx1"/>
                          </a:solidFill>
                          <a:effectLst/>
                          <a:latin typeface="+mn-lt"/>
                          <a:ea typeface="Times New Roman" pitchFamily="18" charset="0"/>
                          <a:cs typeface="Calibri" pitchFamily="34" charset="0"/>
                        </a:rPr>
                        <a:t>spaces</a:t>
                      </a:r>
                      <a:endParaRPr lang="en-US" b="0" dirty="0">
                        <a:latin typeface="+mn-lt"/>
                      </a:endParaRPr>
                    </a:p>
                  </a:txBody>
                  <a:tcPr anchor="ctr"/>
                </a:tc>
                <a:tc>
                  <a:txBody>
                    <a:bodyPr/>
                    <a:lstStyle/>
                    <a:p>
                      <a:r>
                        <a:rPr lang="en-US" dirty="0" smtClean="0"/>
                        <a:t>Space,</a:t>
                      </a:r>
                      <a:r>
                        <a:rPr lang="en-US" baseline="0" dirty="0" smtClean="0"/>
                        <a:t> Type</a:t>
                      </a:r>
                      <a:endParaRPr lang="en-US" dirty="0"/>
                    </a:p>
                  </a:txBody>
                  <a:tcPr anchor="ctr"/>
                </a:tc>
                <a:tc>
                  <a:txBody>
                    <a:bodyPr/>
                    <a:lstStyle/>
                    <a:p>
                      <a:pPr algn="ct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a:solidFill>
                          <a:schemeClr val="bg1">
                            <a:lumMod val="65000"/>
                          </a:schemeClr>
                        </a:solidFill>
                      </a:endParaRPr>
                    </a:p>
                  </a:txBody>
                  <a:tcPr anchor="ctr"/>
                </a:tc>
              </a:tr>
              <a:tr h="370840">
                <a:tc>
                  <a:txBody>
                    <a:bodyPr/>
                    <a:lstStyle/>
                    <a:p>
                      <a:r>
                        <a:rPr lang="en-US" b="0" dirty="0" smtClean="0">
                          <a:latin typeface="+mn-lt"/>
                        </a:rPr>
                        <a:t>space properties</a:t>
                      </a:r>
                      <a:endParaRPr lang="en-US" b="0" dirty="0">
                        <a:latin typeface="+mn-lt"/>
                      </a:endParaRPr>
                    </a:p>
                  </a:txBody>
                  <a:tcPr anchor="ctr"/>
                </a:tc>
                <a:tc>
                  <a:txBody>
                    <a:bodyPr/>
                    <a:lstStyle/>
                    <a:p>
                      <a:r>
                        <a:rPr lang="en-US" dirty="0" smtClean="0"/>
                        <a:t>Attribute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equipment</a:t>
                      </a:r>
                      <a:endParaRPr lang="en-US" b="0" dirty="0">
                        <a:latin typeface="+mn-lt"/>
                      </a:endParaRPr>
                    </a:p>
                  </a:txBody>
                  <a:tcPr anchor="ctr"/>
                </a:tc>
                <a:tc>
                  <a:txBody>
                    <a:bodyPr/>
                    <a:lstStyle/>
                    <a:p>
                      <a:r>
                        <a:rPr lang="en-US" dirty="0" smtClean="0"/>
                        <a:t>Type, Component</a:t>
                      </a:r>
                      <a:endParaRPr lang="en-US" dirty="0"/>
                    </a:p>
                  </a:txBody>
                  <a:tcPr anchor="ctr"/>
                </a:tc>
                <a:tc>
                  <a:txBody>
                    <a:bodyPr/>
                    <a:lstStyle/>
                    <a:p>
                      <a:pPr algn="ct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a:solidFill>
                          <a:schemeClr val="bg1">
                            <a:lumMod val="65000"/>
                          </a:schemeClr>
                        </a:solidFill>
                      </a:endParaRPr>
                    </a:p>
                  </a:txBody>
                  <a:tcPr anchor="ctr"/>
                </a:tc>
              </a:tr>
              <a:tr h="370840">
                <a:tc>
                  <a:txBody>
                    <a:bodyPr/>
                    <a:lstStyle/>
                    <a:p>
                      <a:r>
                        <a:rPr lang="en-US" b="0" dirty="0" smtClean="0">
                          <a:latin typeface="+mn-lt"/>
                        </a:rPr>
                        <a:t>equipment</a:t>
                      </a:r>
                      <a:r>
                        <a:rPr lang="en-US" b="0" baseline="0" dirty="0" smtClean="0">
                          <a:latin typeface="+mn-lt"/>
                        </a:rPr>
                        <a:t> properties</a:t>
                      </a:r>
                      <a:endParaRPr lang="en-US" b="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Attribute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equipment</a:t>
                      </a:r>
                      <a:r>
                        <a:rPr lang="en-US" b="0" baseline="0" dirty="0" smtClean="0">
                          <a:latin typeface="+mn-lt"/>
                        </a:rPr>
                        <a:t> connections</a:t>
                      </a:r>
                      <a:endParaRPr lang="en-US" b="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Connections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assemblies</a:t>
                      </a:r>
                      <a:endParaRPr lang="en-US" b="0" dirty="0">
                        <a:latin typeface="+mn-lt"/>
                      </a:endParaRPr>
                    </a:p>
                  </a:txBody>
                  <a:tcPr anchor="ctr"/>
                </a:tc>
                <a:tc>
                  <a:txBody>
                    <a:bodyPr/>
                    <a:lstStyle/>
                    <a:p>
                      <a:r>
                        <a:rPr lang="en-US" dirty="0" smtClean="0"/>
                        <a:t>Assemblies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systems</a:t>
                      </a:r>
                      <a:endParaRPr lang="en-US" b="0" dirty="0">
                        <a:latin typeface="+mn-lt"/>
                      </a:endParaRPr>
                    </a:p>
                  </a:txBody>
                  <a:tcPr anchor="ctr"/>
                </a:tc>
                <a:tc>
                  <a:txBody>
                    <a:bodyPr/>
                    <a:lstStyle/>
                    <a:p>
                      <a:r>
                        <a:rPr lang="en-US" dirty="0" smtClean="0"/>
                        <a:t>System</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dirty="0" smtClean="0"/>
                        <a:t>system</a:t>
                      </a:r>
                      <a:r>
                        <a:rPr lang="en-US" baseline="0" dirty="0" smtClean="0"/>
                        <a:t> properties</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Attribute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bl>
          </a:graphicData>
        </a:graphic>
      </p:graphicFrame>
      <p:sp>
        <p:nvSpPr>
          <p:cNvPr id="25" name="Rectangle 24"/>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6"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7"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8"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9" name="TextBox 8"/>
          <p:cNvSpPr txBox="1"/>
          <p:nvPr/>
        </p:nvSpPr>
        <p:spPr>
          <a:xfrm>
            <a:off x="228600" y="5943600"/>
            <a:ext cx="3699282" cy="276999"/>
          </a:xfrm>
          <a:prstGeom prst="rect">
            <a:avLst/>
          </a:prstGeom>
          <a:noFill/>
        </p:spPr>
        <p:txBody>
          <a:bodyPr wrap="none" rtlCol="0">
            <a:spAutoFit/>
          </a:bodyPr>
          <a:lstStyle/>
          <a:p>
            <a:r>
              <a:rPr lang="en-US" sz="1200" dirty="0" smtClean="0"/>
              <a:t>* and supporting COBie sheets as required per standard.</a:t>
            </a:r>
            <a:endParaRPr lang="en-US" sz="1200" dirty="0"/>
          </a:p>
        </p:txBody>
      </p:sp>
    </p:spTree>
    <p:extLst>
      <p:ext uri="{BB962C8B-B14F-4D97-AF65-F5344CB8AC3E}">
        <p14:creationId xmlns:p14="http://schemas.microsoft.com/office/powerpoint/2010/main" val="421527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configuration</a:t>
            </a:r>
            <a:endParaRPr lang="en-US" dirty="0">
              <a:solidFill>
                <a:schemeClr val="accent1">
                  <a:lumMod val="75000"/>
                </a:schemeClr>
              </a:solidFill>
            </a:endParaRPr>
          </a:p>
        </p:txBody>
      </p:sp>
      <p:sp>
        <p:nvSpPr>
          <p:cNvPr id="7" name="TextBox 6"/>
          <p:cNvSpPr txBox="1"/>
          <p:nvPr/>
        </p:nvSpPr>
        <p:spPr>
          <a:xfrm>
            <a:off x="914400" y="1143000"/>
            <a:ext cx="7924800" cy="4093428"/>
          </a:xfrm>
          <a:prstGeom prst="rect">
            <a:avLst/>
          </a:prstGeom>
          <a:noFill/>
        </p:spPr>
        <p:txBody>
          <a:bodyPr wrap="square" rtlCol="0">
            <a:spAutoFit/>
          </a:bodyPr>
          <a:lstStyle/>
          <a:p>
            <a:pPr lvl="0"/>
            <a:r>
              <a:rPr lang="en-US" sz="1000" dirty="0"/>
              <a:t>Apply Spaces and Zones to the Model – Use standard AutoCAD MEP tools to apply spaces and zones to your model</a:t>
            </a:r>
          </a:p>
          <a:p>
            <a:r>
              <a:rPr lang="en-US" sz="1000" dirty="0"/>
              <a:t> </a:t>
            </a:r>
          </a:p>
          <a:p>
            <a:pPr lvl="0"/>
            <a:r>
              <a:rPr lang="en-US" sz="1000" dirty="0"/>
              <a:t>Attach </a:t>
            </a:r>
            <a:r>
              <a:rPr lang="en-US" sz="1000" dirty="0" err="1"/>
              <a:t>Cobie</a:t>
            </a:r>
            <a:r>
              <a:rPr lang="en-US" sz="1000" dirty="0"/>
              <a:t> Data Property Sets – </a:t>
            </a:r>
            <a:r>
              <a:rPr lang="en-US" sz="1000" dirty="0" err="1"/>
              <a:t>COBie</a:t>
            </a:r>
            <a:r>
              <a:rPr lang="en-US" sz="1000" dirty="0"/>
              <a:t> data is attached to the objects in the model by applying the following property sets</a:t>
            </a:r>
          </a:p>
          <a:p>
            <a:r>
              <a:rPr lang="en-US" sz="1000" dirty="0"/>
              <a:t> </a:t>
            </a:r>
          </a:p>
          <a:p>
            <a:pPr lvl="1"/>
            <a:r>
              <a:rPr lang="en-US" sz="1000" dirty="0" err="1"/>
              <a:t>ECCOBieDataSpaces</a:t>
            </a:r>
            <a:r>
              <a:rPr lang="en-US" sz="1000" dirty="0"/>
              <a:t> and </a:t>
            </a:r>
            <a:r>
              <a:rPr lang="en-US" sz="1000" dirty="0" err="1"/>
              <a:t>ECSpaceObjects</a:t>
            </a:r>
            <a:r>
              <a:rPr lang="en-US" sz="1000" dirty="0"/>
              <a:t> – These property sets contain all relevant space related properties.  Objects are intelligent and will know what space they live in</a:t>
            </a:r>
          </a:p>
          <a:p>
            <a:pPr lvl="1"/>
            <a:r>
              <a:rPr lang="en-US" sz="1000" dirty="0" err="1"/>
              <a:t>ECCOBieDataType</a:t>
            </a:r>
            <a:r>
              <a:rPr lang="en-US" sz="1000" dirty="0"/>
              <a:t> and EC </a:t>
            </a:r>
            <a:r>
              <a:rPr lang="en-US" sz="1000" dirty="0" err="1"/>
              <a:t>ComponentData</a:t>
            </a:r>
            <a:r>
              <a:rPr lang="en-US" sz="1000" dirty="0"/>
              <a:t> – These property sets contain all relevant equipment related properties.  Type data is common across multiple instances of the same object in the model.  If you edit the information for one instance each object of the same type will be updated. Component data is unique for every instance.</a:t>
            </a:r>
          </a:p>
          <a:p>
            <a:pPr lvl="1"/>
            <a:r>
              <a:rPr lang="en-US" sz="1000" dirty="0" err="1"/>
              <a:t>ECEquipmentTags</a:t>
            </a:r>
            <a:r>
              <a:rPr lang="en-US" sz="1000" dirty="0"/>
              <a:t> and </a:t>
            </a:r>
            <a:r>
              <a:rPr lang="en-US" sz="1000" dirty="0" err="1"/>
              <a:t>ECAirTerminalObjects</a:t>
            </a:r>
            <a:r>
              <a:rPr lang="en-US" sz="1000" dirty="0"/>
              <a:t> – Most likely these tags were applied during the fabrication design process to aid the draftsman in detailing the model for fabrication.  Information contained in these property sets is automatically read by the above mentioned Type and Component property sets.  Therefore there is no need to input this information specifically for the </a:t>
            </a:r>
            <a:r>
              <a:rPr lang="en-US" sz="1000" dirty="0" err="1"/>
              <a:t>COBie</a:t>
            </a:r>
            <a:r>
              <a:rPr lang="en-US" sz="1000" dirty="0"/>
              <a:t> deliverable.  (Keith is this true?)</a:t>
            </a:r>
          </a:p>
          <a:p>
            <a:pPr lvl="1"/>
            <a:r>
              <a:rPr lang="en-US" sz="1000" dirty="0"/>
              <a:t>Classifications – Classifications fields are applied automatically to objects but the correct classification will need to be manually selected</a:t>
            </a:r>
          </a:p>
          <a:p>
            <a:r>
              <a:rPr lang="en-US" sz="1000" dirty="0"/>
              <a:t> </a:t>
            </a:r>
          </a:p>
          <a:p>
            <a:pPr lvl="0"/>
            <a:r>
              <a:rPr lang="en-US" sz="1000" dirty="0"/>
              <a:t>Review and update the </a:t>
            </a:r>
            <a:r>
              <a:rPr lang="en-US" sz="1000" dirty="0" err="1"/>
              <a:t>COBie</a:t>
            </a:r>
            <a:r>
              <a:rPr lang="en-US" sz="1000" dirty="0"/>
              <a:t> Data – Much of the data in the above mentioned property sets will be automatically filled in during the process of creating your construction documentation (detailed drawings).  However some of the data is not relevant to the detailer and will need to be filled out specifically for the </a:t>
            </a:r>
            <a:r>
              <a:rPr lang="en-US" sz="1000" dirty="0" err="1"/>
              <a:t>COBie</a:t>
            </a:r>
            <a:r>
              <a:rPr lang="en-US" sz="1000" dirty="0"/>
              <a:t> handover</a:t>
            </a:r>
          </a:p>
          <a:p>
            <a:r>
              <a:rPr lang="en-US" sz="1000" dirty="0"/>
              <a:t> </a:t>
            </a:r>
          </a:p>
          <a:p>
            <a:pPr lvl="1"/>
            <a:r>
              <a:rPr lang="en-US" sz="1000" dirty="0"/>
              <a:t>Build and review your schedules – By building </a:t>
            </a:r>
            <a:r>
              <a:rPr lang="en-US" sz="1000" dirty="0" err="1"/>
              <a:t>COBie</a:t>
            </a:r>
            <a:r>
              <a:rPr lang="en-US" sz="1000" dirty="0"/>
              <a:t> schedules you can quickly and easily ensure that all relevant data has been filled out.  </a:t>
            </a:r>
          </a:p>
          <a:p>
            <a:pPr lvl="1"/>
            <a:r>
              <a:rPr lang="en-US" sz="1000" dirty="0"/>
              <a:t>Update your data as necessary - If the data has not been filled out properly then you can use the schedules to jump to the specific Type or Component and update the data via the property palette</a:t>
            </a:r>
          </a:p>
          <a:p>
            <a:r>
              <a:rPr lang="en-US" sz="1000" dirty="0"/>
              <a:t> </a:t>
            </a:r>
          </a:p>
          <a:p>
            <a:pPr lvl="0"/>
            <a:r>
              <a:rPr lang="en-US" sz="1000" dirty="0"/>
              <a:t>Apply Contact Information for the project – Use the </a:t>
            </a:r>
            <a:r>
              <a:rPr lang="en-US" sz="1000" dirty="0" err="1"/>
              <a:t>IFCResourceAssign</a:t>
            </a:r>
            <a:r>
              <a:rPr lang="en-US" sz="1000" dirty="0"/>
              <a:t> command to apply all relevant contact information to your model</a:t>
            </a:r>
          </a:p>
          <a:p>
            <a:r>
              <a:rPr lang="en-US" sz="1000" dirty="0"/>
              <a:t> </a:t>
            </a:r>
          </a:p>
          <a:p>
            <a:pPr lvl="0"/>
            <a:r>
              <a:rPr lang="en-US" sz="1000" dirty="0"/>
              <a:t>IFC Options – Optionally you can further customize your </a:t>
            </a:r>
            <a:r>
              <a:rPr lang="en-US" sz="1000" dirty="0" err="1"/>
              <a:t>COBie</a:t>
            </a:r>
            <a:r>
              <a:rPr lang="en-US" sz="1000" dirty="0"/>
              <a:t> deliverable and tell the system exactly which property sets and which properties within each set you would like exported to </a:t>
            </a:r>
            <a:r>
              <a:rPr lang="en-US" sz="1000" dirty="0" err="1"/>
              <a:t>COBie</a:t>
            </a:r>
            <a:r>
              <a:rPr lang="en-US" sz="1000" dirty="0"/>
              <a:t>.  Information contained on the facilities tab is also setup in this file.</a:t>
            </a:r>
          </a:p>
        </p:txBody>
      </p:sp>
      <p:sp>
        <p:nvSpPr>
          <p:cNvPr id="24" name="Rectangle 23"/>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5"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6"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7"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17059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solidFill>
                  <a:schemeClr val="accent1">
                    <a:lumMod val="75000"/>
                  </a:schemeClr>
                </a:solidFill>
              </a:rPr>
              <a:t> process</a:t>
            </a:r>
            <a:endParaRPr lang="en-US" dirty="0">
              <a:solidFill>
                <a:schemeClr val="accent1">
                  <a:lumMod val="75000"/>
                </a:schemeClr>
              </a:solidFill>
            </a:endParaRPr>
          </a:p>
        </p:txBody>
      </p:sp>
      <p:sp>
        <p:nvSpPr>
          <p:cNvPr id="7" name="TextBox 6"/>
          <p:cNvSpPr txBox="1"/>
          <p:nvPr/>
        </p:nvSpPr>
        <p:spPr>
          <a:xfrm>
            <a:off x="978876" y="645378"/>
            <a:ext cx="7936523" cy="4247317"/>
          </a:xfrm>
          <a:prstGeom prst="rect">
            <a:avLst/>
          </a:prstGeom>
          <a:noFill/>
        </p:spPr>
        <p:txBody>
          <a:bodyPr wrap="square" rtlCol="0">
            <a:spAutoFit/>
          </a:bodyPr>
          <a:lstStyle/>
          <a:p>
            <a:r>
              <a:rPr lang="en-US" dirty="0"/>
              <a:t> </a:t>
            </a:r>
          </a:p>
          <a:p>
            <a:r>
              <a:rPr lang="en-US" dirty="0"/>
              <a:t> </a:t>
            </a:r>
          </a:p>
          <a:p>
            <a:pPr lvl="0"/>
            <a:r>
              <a:rPr lang="en-US" dirty="0"/>
              <a:t>Export to IFC - Use the AutoCAD MEP </a:t>
            </a:r>
            <a:r>
              <a:rPr lang="en-US" dirty="0" err="1"/>
              <a:t>IfcExport</a:t>
            </a:r>
            <a:r>
              <a:rPr lang="en-US" dirty="0"/>
              <a:t> command to export to Industry Foundation Class (IFC) format.</a:t>
            </a:r>
          </a:p>
          <a:p>
            <a:r>
              <a:rPr lang="en-US" dirty="0"/>
              <a:t> </a:t>
            </a:r>
          </a:p>
          <a:p>
            <a:pPr lvl="0"/>
            <a:r>
              <a:rPr lang="en-US" dirty="0"/>
              <a:t>IFC </a:t>
            </a:r>
            <a:r>
              <a:rPr lang="en-US" dirty="0" err="1"/>
              <a:t>COBie</a:t>
            </a:r>
            <a:r>
              <a:rPr lang="en-US" dirty="0"/>
              <a:t> Plus - Once the file is exported, use the Fabrication for AutoCAD MEP </a:t>
            </a:r>
            <a:r>
              <a:rPr lang="en-US" b="1" dirty="0"/>
              <a:t>IFC </a:t>
            </a:r>
            <a:r>
              <a:rPr lang="en-US" b="1" dirty="0" err="1"/>
              <a:t>COBie</a:t>
            </a:r>
            <a:r>
              <a:rPr lang="en-US" b="1" dirty="0"/>
              <a:t> Plus</a:t>
            </a:r>
            <a:r>
              <a:rPr lang="en-US" dirty="0"/>
              <a:t> command on the file to reduce the data to only what is needed for </a:t>
            </a:r>
            <a:r>
              <a:rPr lang="en-US" dirty="0" err="1"/>
              <a:t>COBie</a:t>
            </a:r>
            <a:r>
              <a:rPr lang="en-US" dirty="0"/>
              <a:t>. </a:t>
            </a:r>
            <a:r>
              <a:rPr lang="en-US" dirty="0" err="1"/>
              <a:t>IFCExport</a:t>
            </a:r>
            <a:r>
              <a:rPr lang="en-US" dirty="0"/>
              <a:t>  takes the IFC file and creates a duplicate with all of the information in it that is needed.</a:t>
            </a:r>
          </a:p>
          <a:p>
            <a:r>
              <a:rPr lang="en-US" dirty="0"/>
              <a:t> </a:t>
            </a:r>
          </a:p>
          <a:p>
            <a:pPr lvl="0"/>
            <a:r>
              <a:rPr lang="en-US" dirty="0"/>
              <a:t>BIM Server - You are now ready to run the </a:t>
            </a:r>
            <a:r>
              <a:rPr lang="en-US" dirty="0" err="1"/>
              <a:t>BIMServer</a:t>
            </a:r>
            <a:r>
              <a:rPr lang="en-US" dirty="0"/>
              <a:t> Satellite tool </a:t>
            </a:r>
            <a:r>
              <a:rPr lang="en-US" dirty="0" smtClean="0"/>
              <a:t>to import </a:t>
            </a:r>
            <a:r>
              <a:rPr lang="en-US" dirty="0"/>
              <a:t>the IFC file and then export it as an XML file. </a:t>
            </a:r>
          </a:p>
          <a:p>
            <a:r>
              <a:rPr lang="en-US" dirty="0"/>
              <a:t> </a:t>
            </a:r>
          </a:p>
          <a:p>
            <a:pPr lvl="0"/>
            <a:r>
              <a:rPr lang="en-US" dirty="0"/>
              <a:t>View the </a:t>
            </a:r>
            <a:r>
              <a:rPr lang="en-US" dirty="0" err="1"/>
              <a:t>COBie</a:t>
            </a:r>
            <a:r>
              <a:rPr lang="en-US" dirty="0"/>
              <a:t> Data - You can now open the XML file in a spreadsheet application, such as Microsoft Excel.</a:t>
            </a:r>
          </a:p>
        </p:txBody>
      </p:sp>
      <p:sp>
        <p:nvSpPr>
          <p:cNvPr id="20" name="Rectangle 19"/>
          <p:cNvSpPr/>
          <p:nvPr/>
        </p:nvSpPr>
        <p:spPr>
          <a:xfrm>
            <a:off x="0" y="6398812"/>
            <a:ext cx="9144000" cy="459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95000"/>
                </a:schemeClr>
              </a:solidFill>
            </a:endParaRPr>
          </a:p>
        </p:txBody>
      </p:sp>
      <p:sp>
        <p:nvSpPr>
          <p:cNvPr id="21" name="Footer Placeholder 4"/>
          <p:cNvSpPr txBox="1">
            <a:spLocks/>
          </p:cNvSpPr>
          <p:nvPr/>
        </p:nvSpPr>
        <p:spPr>
          <a:xfrm>
            <a:off x="2667000" y="6477000"/>
            <a:ext cx="4038600" cy="244475"/>
          </a:xfrm>
          <a:prstGeom prst="rect">
            <a:avLst/>
          </a:prstGeom>
          <a:ln>
            <a:noFill/>
          </a:ln>
        </p:spPr>
        <p:txBody>
          <a:bodyPr/>
          <a:lstStyle>
            <a:lvl1pPr>
              <a:defRPr sz="1000">
                <a:solidFill>
                  <a:schemeClr val="bg1">
                    <a:lumMod val="9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2013</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a:t>
            </a:r>
            <a:r>
              <a:rPr lang="en-US" dirty="0" smtClean="0"/>
              <a:t>HVAC information exchange Demo</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2"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23" name="Date Placeholder 3"/>
          <p:cNvSpPr txBox="1">
            <a:spLocks/>
          </p:cNvSpPr>
          <p:nvPr/>
        </p:nvSpPr>
        <p:spPr>
          <a:xfrm>
            <a:off x="457200" y="6477000"/>
            <a:ext cx="2133600" cy="244475"/>
          </a:xfrm>
          <a:prstGeom prst="rect">
            <a:avLst/>
          </a:prstGeom>
          <a:ln>
            <a:noFill/>
          </a:ln>
        </p:spPr>
        <p:txBody>
          <a:bodyPr/>
          <a:lstStyle>
            <a:lvl1pPr>
              <a:defRPr sz="1000">
                <a:solidFill>
                  <a:schemeClr val="bg1">
                    <a:lumMod val="9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10-Jan-13</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1521454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On-screen Show (4:3)</PresentationFormat>
  <Paragraphs>216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EastCoast CAD/CAM IFC COBie Plus (via Fabrication for AutoCAD MEP) </vt:lpstr>
      <vt:lpstr>product description</vt:lpstr>
      <vt:lpstr> product features</vt:lpstr>
      <vt:lpstr> user base</vt:lpstr>
      <vt:lpstr> tested product</vt:lpstr>
      <vt:lpstr> HVACie demo scope</vt:lpstr>
      <vt:lpstr> HVACie export to COBie</vt:lpstr>
      <vt:lpstr> configuration</vt:lpstr>
      <vt:lpstr> process</vt:lpstr>
      <vt:lpstr> HVACie savings – single project</vt:lpstr>
      <vt:lpstr>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2012-11-21T17:24:49Z</dcterms:created>
  <dcterms:modified xsi:type="dcterms:W3CDTF">2012-11-30T23:43:37Z</dcterms:modified>
</cp:coreProperties>
</file>