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2" r:id="rId4"/>
    <p:sldId id="278" r:id="rId5"/>
    <p:sldId id="257" r:id="rId6"/>
    <p:sldId id="268" r:id="rId7"/>
    <p:sldId id="264" r:id="rId8"/>
    <p:sldId id="269" r:id="rId9"/>
    <p:sldId id="270" r:id="rId10"/>
    <p:sldId id="272" r:id="rId11"/>
    <p:sldId id="279" r:id="rId12"/>
    <p:sldId id="265" r:id="rId13"/>
    <p:sldId id="273" r:id="rId14"/>
    <p:sldId id="274" r:id="rId15"/>
    <p:sldId id="275" r:id="rId16"/>
    <p:sldId id="276" r:id="rId17"/>
    <p:sldId id="277" r:id="rId18"/>
    <p:sldId id="266" r:id="rId19"/>
    <p:sldId id="267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210" y="-108"/>
      </p:cViewPr>
      <p:guideLst>
        <p:guide orient="horz" pos="235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8BCC-9A16-4946-960D-6BC39A2EF057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2FC38-5220-4E3B-A0C8-960FB807F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9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6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1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1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6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313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5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1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1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34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1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530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ofus.no/en/support-services.html" TargetMode="External"/><Relationship Id="rId2" Type="http://schemas.openxmlformats.org/officeDocument/2006/relationships/hyperlink" Target="mailto:okk@drofus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olf@drofus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ofus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 smtClean="0"/>
              <a:t>dRofus</a:t>
            </a:r>
            <a:r>
              <a:rPr lang="en-US" dirty="0" smtClean="0"/>
              <a:t> </a:t>
            </a:r>
            <a:r>
              <a:rPr lang="en-US" dirty="0" err="1" smtClean="0"/>
              <a:t>Inc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dRofus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629400" cy="114617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Ole Kristian Kvarsvik, Head of business &amp; technology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7783" y="4114800"/>
            <a:ext cx="1068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Company</a:t>
            </a:r>
          </a:p>
          <a:p>
            <a:pPr algn="ctr"/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http://t3.gstatic.com/images?q=tbn:ANd9GcQA7iueBEvtJzIm0X5SdKQV0ep_8ZFUvv6iIdN1cW5EA35-7AY-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715000"/>
            <a:ext cx="2133600" cy="546099"/>
          </a:xfrm>
          <a:prstGeom prst="rect">
            <a:avLst/>
          </a:prstGeom>
          <a:noFill/>
        </p:spPr>
      </p:pic>
      <p:pic>
        <p:nvPicPr>
          <p:cNvPr id="12292" name="Picture 4" descr="http://t2.gstatic.com/images?q=tbn:ANd9GcTFnHkVFhz4rPkbzMhcOC0pgkLWLhNvTMxiFLgkQtKzahycQ6aj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0" y="5486400"/>
            <a:ext cx="1905000" cy="762000"/>
          </a:xfrm>
          <a:prstGeom prst="rect">
            <a:avLst/>
          </a:prstGeom>
          <a:noFill/>
        </p:spPr>
      </p:pic>
      <p:sp>
        <p:nvSpPr>
          <p:cNvPr id="12294" name="AutoShape 6" descr="data:image/jpeg;base64,/9j/4AAQSkZJRgABAQAAAQABAAD/2wCEAAkGBhQQERIQEBMWEhUUExIVGBEVFBUXGhYaFxcWFRYSFRMYHCYeFxojGRUaIS8iJScrOC4tGx4yNTAqNSYrLCkBCQoKDgwOGg8PGiwkHyQ1LC0sKiw0LDUpLDU1LSwpLCwpLCwtLywsLC8xLC0sLCwsKiwsLCkqLCwsLCwsLCwsLP/AABEIAMgAyAMBIgACEQEDEQH/xAAbAAEAAgMBAQAAAAAAAAAAAAAABgcDBAUIAv/EAEkQAAEDAgEHBBADBQcFAAAAAAEAAgMEERIFBgcTITFBIlFyshQXIzIzNDVUYXFzkZKhsdJ0gcFCU4KT0RUkQ1Jig8IlRGSis//EABoBAQACAwEAAAAAAAAAAAAAAAADBAECBQb/xAAyEQACAQMABggFBQEAAAAAAAAAAQIDBBEFEhMhUXEUMTIzQWGh0TSBscHwFSIjkeEk/9oADAMBAAIRAxEAPwC8UREAREQBERAEREAREQBERAEREAREQBERAEREAREQBERAEREAREQBERAEREAREQBERAEREAREQBERAEREAREQBERAEREAREQBERAEREAREQBERAEREAREQBERAEREAREQBERAEREAREQBERAEUVzxz3dQSwQspzUOmZM8ASBlhEA529pvybn8lxpdL7AwyNp3Ob2GKoXkaDtkERjIsbWN9vyQzhlhoq+ZpaBeGdjHbLQR31o/7theHWwfs2tbitnOnSX2DUywdiulbDFHM+RsrWkMe4MuGFu0guGy/HggwThFW2V9MzYDPalc8RTthvrQ0uxMfIHWwG2xm70rayhpXDHOihpjNIal8EbBKGiRrIo5nS48Jw7JW7LH1pkarJ+ijmT894pcmnKeFzWCN73R3BILCQWA7jciwPp4KMHTJghmklo3MfG2nkEeuaQ+OcgNfjDNhsQbW470GCykVe9tdxtGKJ+vNUaUwGZgs7CHgiTDYg7eZfGVNLL6WSRk9C8CEQ64tnY7V63vRbCMR9RWMjVZYqKIVGkJrcqDJYhLiQLS4xbEYzIG4cOzda91zBpSlDax76AsFELS/wB4YbOJAawWZtvzjmWRgsJFWztMzA6pYaYgwQiXwo5d9WSwcjZsk3/6fStuLSuHVbacUztS6pFL2TrG+FIvYRYblvpxbttuCDDJ8iiOdmkJuT6qmpXQl+vLO6Yw0MDpBHcjCb238FzqfS0xxrx2O4CjbI6+sHdA2XVC128m5seKDBP0VcT6ZGspaaqNM600s8bmawXj1RaCTyNux1+C3Ms6U2U1M+oMBdhrZaUMEgGLVgky3w7BYbrcd6DBO0Vf5d0sinLNVSumHYsNVI7WtZq45MNrXacZ5Q5t6zx6SXySVQho3SRUrcck2ua3kmEzNOrLb3IFrXNkGCcoq1dpnb2NDUClcTJNJFq9b3uAMdjLsG46wcFsu0pSYKyZtEXRUkksb5NewXcxwaBgwX23B4oMFgoq+pdKxmYx0FIZHGlkqSzXNbhEcro3tuWbSA3F8lsZI0lOnbTSOpDG2pfLhOua7ucLC+SbCG3NiLYeN0GGTlFBs0NJvZ9Q2A0xhEkT5Yn61ry5rXFhxsDRgOw8Tu/NEMHF0w0BkqKIuimkY2KrxahkjnAlrQwXYNgLrA+i6h2U8lTxQRCWnlD58lsgaGREjWNnBDHho5JwAfmQeJU90nZzVNLPCynlMYdEXEANNziIvtB4KG9sGv8AOXfCz7VWnXjF4Z1aOjqlWCmmt/P2PipyTPDI4ugmIjqcik4YZHXEMMmsLbDlWIts9HOt3PiV9VU1UkFNUuFVRQxR/wB3lBxCZjiH3HI2MO/0c6281c/qp1ZAyecvje8Mc0hg77ktNwP8xCuRSU6iqLKKtzbyt5KMvHgUQc2JpauWF8Mga+vDS4xvw2NLUMx4rWLQ4jbfmXJocn1UcdPUyx1ERZV1AMrYZHPYXU1MyN7WEXO2Ii+7euvNpArg5wFS7ef2Wc/RSHSBXFzQal28fss5+ioekx8y+9F1nvyvX2Jhk6Oqqs3pmzCR9Q+OcYXswvNnEgYLDgNmzaq+r8nzVNPUyxU8xa2myZBYwyAl8RYHhrbXcBhO0ejnVjaUM5KikfTinlMYc2QusGm9i228HnUH7YNf5y74Wfat514xlhkNDR1StTU01v58uB288cy4qQUfJqapslY6WpeA+SVw1YaT3Nots5gFHc4sgl76qopIKgCJuTzA10UpNu9cHRvBxkbNhva/pWfthV/nLvhZ9qdsGv8AOXfCz7Vp0mPBk36VW4r19jfOT6h2VmV+qcYzlXABqpMQaIms1p2WEdjsJ43W7lPJspizlAikJklhLAI390sdpZs5f5XXD7YVf5y74WfarBzjy9PFkiCpjkLZXCnvJYXOK2LYRbat414yTfAgq6PqU5Ri2v3PH5uKvy9m3PqZpmQTFxqGxECKQkxvpIjfCBtAfHa/OV1cmdl0+UTEzshmPKbHSMbCTE6J2HujnlpseG/cTt2LD2wq/wA5d8LPtTtg1/nLvhZ9q06THgyf9KrcV6+xIdLGSJZqyN8cb34KKd4c1j3DGx4cG3aO+PAKLMyFUtbURiGTHUwZPbiMT7F8szJJL8nhtLhwsbqW6Pc9KmesbDUSmRr2PsCGizgMQOwDgCrUU8Jqayjn3FCVvLUlzKIpc3pntNHLE4mOoyuA4RPDCXQMcxzLt2NMjTb5LUhyVVVNJTw6p4fjynO8SQy2uIow24tsc7lht+JUhzvz6q462ojgnLGMfhDQGHcBfaQeN1x+2DX+cu+Fn2qF3EU8F6GjKs4qWVv5+xq1b6uHUTRtqYpXZMhiZq4HOLnRvwOikaWnCMLb7r97zrpQUIdU5SkqaepM8sJMMjYZsBc6kOMOwjD3xtt47Fr9sGv85d8LPtUsy1nVUx5KoahkxEsr3B77N5QtJwtb9kLKrxeTWejqkHFNre8ePm+BBJs25wJG6mTCyCklYBG/v5xSMkFrb7Rm4G6xutmbJLRHlfHT1XZL5qowuEM+rLDJc7QMJJsbflZZu2DX+cu+Fn2p2wa/zl3ws+1a9JjwZJ+k1eK9fY3838izQ5Qr2auTViiqhG7VuDTrWtlwNNrE4nkWHMpro6ppI8jQjVEStjnwxyNLTixPIaWmxAJsq77YNf5y74WfanbCr/OXfCz7U6THgw9E1uK9fY6+ihszK94ZDJDFJC908ToXsZDMHEBsbn7bYbceNuARbmj/ADuq6muZFPMXsLJCWkNG0C43BFPTmprKOfc28qE9WXoYtMfjMHsT1yq/VgaY/GYPYnrlV+udW7bPT2Hw8PzxPqOQtIc3YQQQeYjaD716OyVXieCKYbpGMd7wCR+RXm9XRoqyjrKERk7YZHMt6Dy29b5Ka1liTRS0vTzTjPg/qU3P3zukfqkHfN6Q+qT987pH6pB3zekPqqp2PAsPTN4Sl6E3WYq4Vj6ZvCUvQm6zFXClr94ylo74aPz+rMsFK998DHPtvwtc63rsNiy/2VN+5l/lP/op9oZ8JVdCL6vVpqSnbqcdbJVutJOhVdNRzj2PN39lTfuZf5T/AOisvPBhGQqcEEEClBBFiN2whWMobpY8nu9rD1lLsdnGTz4FPpzua1NNYw0UsiLYp6QvZK8f4bWuPqL2s/5Kiejbx1nRzOq9VXUr727qxp9T+R/yXoFzrC54LzPFIWkOG9pBHrBuFf2X8pgZPmnadhp3OB6beT1grltLEWcHS1LWqQa8d35/ZQ+UarWyyy/vJHv+Jxd+q10WzXUmrLAd7oo3/GL/AEVPr3ndWI4iaynGcXkTJvtHfSVQdXxo+aDk2lvt5Duu5T0I6za8jn6Qq7FQnjOH9mUOi9Maocw9wXnrObxyq/ETdcrFWjs1nJmzvukya1cY8/8ADmIivzMiMHJ9LcDwTeHrWtKntHjJLeXXRoqWM5Kw0Wj/AKjH7ObqorsEYG4D3IuhSp7NYPM3dz0ievjHgVNpj8Zg9ieuVX6sDTH4zB7E9cqv1z63bZ6aw+Hh+eJtz0BbDDNwkdK384y2/wAnBTPRBlHDUywE7JI8QH+ph+1x9y1osm63IJkAuYap77+g2a75H5LgZq5R7HrKeW9gJGh3RdyXfIraP7JxfI0qfz0akPFNr+t6ObP3zukfqkHfN6Q+qT987pO+pSDvm9IfVQl7wLD0zeEpehN1mKuFY+mbwlL0JusxVwpa/eMpaO+Gj8/qzqZCzlnoi91O4NLwA67Q69rkb928rsdtCv8A3rP5TP6KM09G+S4jY+S28MY51vXhBss/9i1Hm838mT7VqpTS3Nk06VCUszSz54JDFpOry4Ayt2kf4TOf1Kd6V/JzvaxdZVNBkWfE3uE28f4MnP0VbOlfyc72sXWVim5OEtY5lxTpwuKOzSW/w+RSykOaVHrmV7P/AAnu/Nkkbx1VHlOdEcQdVTtO51M8H1F7AVXpLMkjpXctSjKXD3IMrOyxle+b8O25fq4T/A43HuYq2q6cxvfGd7HOaf4SR+i6dTlfFQQUt9sc877cwIbh+bnrMJaueRrcUtq6bXg0zkAX2BSLP+l1VYYh+xBTM+GNo/RaOatHrq2mjIuDMwkehpxH5NXX0oeUpehD1AsJfsb8zMp/9EYeTfqiJq+dHvk2l6Duu5UMr50e+TaXoO67lNa9plHS/dR5/ZkiXnfOfxyq/ETdcr0QvO+c/jlV+Im65Ut11Iq6H7cuRzFf2Y3k+l9k39VQKv7MbyfS+yb+qjte0yzpfuo8/sd1ERXzzZUmmPxmD2J65VfqwNMfjMHsT1yq/XKrdtnsbD4eH54lu6OaET5JlhdukfO33gC/vVSSRlpLXCxaSCOYg2I96uXRL5P/AN6X9FXmkLJuoyhOOEhEo/j2n/2upasf44sp2dTF1VhxeSOEr7g75vSH1WNZIO+b0h9VVOu+osPTN4Sl6E3WYq4Vj6ZvCUvQm6zFXCmr94ylo74aPz+rLI0M+EquhF9Xq01VmhnwlV0Ivq9Wmrtv3aOBpL4mXy+iChuljye72sPWUyUN0seT3e1h6y3q9hkNn38OaKWU70PeOS/h3f8A0jUEU70PeOS/h3deNc6j20envvh58jh5+UmqyhUt534x/GA76krgKd6X6TDVxycHwj3tcQfkQoIsVVibRvaT16EH5f4TDRVR468O/dxyP99mDrLHpQ8pS9CHqBSHQzR+NTezjHzc7b+bVHtKHlKXoQ9QKVrFFcynCetfyXBY+jImr50e+TaXoO67lQyvnR75Npeg7ruWbXtM00v3Uef2ZIl53zn8cqvxE3XK9ELzvnP45VfiJuuVLddSKuh+3LkcxX9mN5PpfZN/VUCr+zG8n0vsm/qo7XtMs6X7qPP7HdREV882VJpj8Zg9ieuVX6uPPfKVKyfBU0rZ3ClfI17nlu5zrRbja9nG/wAlrZRGSoWykUoe6OxLAyQXGMRuLXkWIDjYlUKlPWk3lHpLW7dOlCOo3yx7m7ol8n/70v6Lj6ZMmbKepA3YonH18tn0d71Isj5wUlO3UsaIQZpGhjQ9wHddUHyHD3PE6w27jsuvuuzioaqNzJbysBYcBik5Vy4NcwWu4Xa7aOYqdpOnqZOdGpOFy6yi8Z+pRayQd83pD6q2m0WT3MqpI6Nj208McrXXI1gfG54FiOT3tuKw5Pbk4xsknpYYy4jCIpDOAORte5jRqyC8CxVXYeaOv+oJrsP058TnaZvCUvQm6zFXCuvLeUqGpc0PjbO5krYhrMbBZ8mrc5jsNngPbbZxG8LhU1Rk9wiLqBo1hhFmue/DrI5H8qzeGC3pBJsLWW9WnrTzlEFpdOlRUHB7uXMw6GfCVXQi+r1aahuQ8s5Ppmh7Gsp3Pia9+HG5uxpkDNZYAuw7bWB9C6WVs8GRUb6yJjpQ14Zq3YozcuDSDdpI38ys08QhhvqOXdKdes5Ri1nCWf65EgUN0seT3e1h6y2aPP2N8szCwhkbIXB7bvLzIAcIja2+y++53FfddnFQVQbBMdYx+Bwux+G5aZGXcBYEta4gegrMpRlFpM0o06lKrGTi92H9yilO9D3jkv4d3XjUjw5Hw4zABynAtMUuIYWCQkstcNDXA39IW9Q5QyZSPe+FojcG2Lmsfyhdl2tNuUQXNuBuuq1OlqyTyjrXN7tabgoSy/I5emSkvBTy/wCSVzfye2/1YFU6vKuzloKqMxz3e0EO1b4pAXOD9XZotdzg/k2HFcssyPswwtcXNaRaOU981zmtJtYOOBwseIKzVpqcspo0tLqVClqShLd5G5oppMGTw63hJJH+vcwfJqgOlDylL0IeoFYsOc0VPk2KqihwRnCGxF2EMxOIu5xB5N+IB3rBnJSwOpv7QkoWyvwMc9kjyxzW4dxNjcjYLWW84p01FPq3kFCtKFzKrKPabXh15W7rKVV86PfJtL0Hddy4kdLkxpDKmmjhkDcTmjG9rbtc8AygAXLGk2XQgzxpacRRRMLIcEpJwPBiwFhs6ItxAESB1+a3OtaMFTeW0SXtd3MFCEH159H1EtXnfOfxyq/ETdcq7HZ50oc9uM3ZcHkP2kPEZazZyzjIFhzhR2SXJsk0hfTNcHNbJrLPL3vke9pj1Vr4g5p/ot60VNJJkFhUlbycpRe8qJX9mN5PpfZN/VcB7MjC3cmEFrXBwjkI5THSAYhsvgY429CleRKqB0ZjpbYIsLLAEBt2teGi+/kvHvWtCnqPrRJf3W3gkotY37zooiK2cYjucmZjK0vc95aXRMjFmg4cMhkxi/HbZak2j9rzOTO861r23LWlzcUrZhd37Vi2wB4WHBS1Fo4Re/BPG4qRSSfURQ5hNL8evdypC6UBre6DXdkBo/yWfxHDYvh+j1uBrBM4YWMZ3rSHBskknLZucDrNx5gVLkTZx4Gek1eJHKLM1sUM8OscddBFCXYRyRGxzA4DiTiuvjKeZDZmwMbIY2xMw4QxpDiMBEljsa/kb+YkbFJkTUjjBrt6mc5/MYIwzMm1m9kPMbJmSsiwtsy0hlI/1EkkYjuGxYqfMFsbWBszrsNOQSxp8EySPaPSJT6tiliJs4mekVOrJD4NHTGEETHwYYe5RFxIj1QcHuBIbY3LNxK34Mz2ilFK6QuGuZMThAAwyNk1bGbmM5NrcLqQompFB3FR9bIe3RyxrMEczmizBtY1wcGyPks9pNnCzrWOzYPUvuHR81jGsE8gwuicHAAOGrikiFiNxtJe/oUtRNnHgZ6TV4lf5SzAljjw0zsbnmUOddkQAkhZCbtwuxA4ASdhvfbt2dFmjxgLjrbYix2yKO4cHRvcdZbE4Es2A7sR3qXosbOJs7qq0lkidRo+Y/fKbjWFt2NcLvqOyBiadjmg8kg7wstLmMyMtIlccLqZ3esAJhEo3NAAvrTu3WCk6LOzjwNHc1WsZIzNmUHUkFLrj3Akte6NjgQWuZhdGdh5Lzt57FZqbNBrKGSgEji14eNYWjFyje54OPpUgRNSJh16j3Z8c/MjFdmJHNM+VzzZ8YY5uBl7iMxgtkIxNFjcgbyB6l8TZjGRtpal73amaLFhaABJgAwtGxoaIxs4kkqVImpEyriosb+oi1RmG11yJnNOKV7ThacLnztqAbcQHNtbiF8NzBDSJGzuEgwOEhYw8tsj5C8s3EEyHk/NSxE1IjpFTGMkDbmTLDPEIeVBFheWukb3RzIJIuU3DdpdjtvIA4c0hzOyGaOkjhfbHdznWNxdxva/GwsPyXbRIwUXlGalxOpHVl5ff3CIi3K4REQBERAEREAREQBERAEREAREQBERAEREAREQBERAEREAREQBERAEREAREQBERAEREAREQBERAEREAREQBERA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AutoShape 8" descr="data:image/jpeg;base64,/9j/4AAQSkZJRgABAQAAAQABAAD/2wCEAAkGBhQQERIQEBMWEhUUExIVGBEVFBUXGhYaFxcWFRYSFRMYHCYeFxojGRUaIS8iJScrOC4tGx4yNTAqNSYrLCkBCQoKDgwOGg8PGiwkHyQ1LC0sKiw0LDUpLDU1LSwpLCwpLCwtLywsLC8xLC0sLCwsKiwsLCkqLCwsLCwsLCwsLP/AABEIAMgAyAMBIgACEQEDEQH/xAAbAAEAAgMBAQAAAAAAAAAAAAAABgcDBAUIAv/EAEkQAAEDAgEHBBADBQcFAAAAAAEAAgMEERIFBgcTITFBIlFyshQXIzIzNDVUYXFzkZKhsdJ0gcFCU4KT0RUkQ1Jig8IlRGSis//EABoBAQACAwEAAAAAAAAAAAAAAAADBAECBQb/xAAyEQACAQMABggFBQEAAAAAAAAAAQIDBBEFEhMhUXEUMTIzQWGh0TSBscHwFSIjkeEk/9oADAMBAAIRAxEAPwC8UREAREQBERAEREAREQBERAEREAREQBERAEREAREQBERAEREAREQBERAEREAREQBERAEREAREQBERAEREAREQBERAEREAREQBERAEREAREQBERAEREAREQBERAEREAREQBERAEREAREQBERAEUVzxz3dQSwQspzUOmZM8ASBlhEA529pvybn8lxpdL7AwyNp3Ob2GKoXkaDtkERjIsbWN9vyQzhlhoq+ZpaBeGdjHbLQR31o/7theHWwfs2tbitnOnSX2DUywdiulbDFHM+RsrWkMe4MuGFu0guGy/HggwThFW2V9MzYDPalc8RTthvrQ0uxMfIHWwG2xm70rayhpXDHOihpjNIal8EbBKGiRrIo5nS48Jw7JW7LH1pkarJ+ijmT894pcmnKeFzWCN73R3BILCQWA7jciwPp4KMHTJghmklo3MfG2nkEeuaQ+OcgNfjDNhsQbW470GCykVe9tdxtGKJ+vNUaUwGZgs7CHgiTDYg7eZfGVNLL6WSRk9C8CEQ64tnY7V63vRbCMR9RWMjVZYqKIVGkJrcqDJYhLiQLS4xbEYzIG4cOzda91zBpSlDax76AsFELS/wB4YbOJAawWZtvzjmWRgsJFWztMzA6pYaYgwQiXwo5d9WSwcjZsk3/6fStuLSuHVbacUztS6pFL2TrG+FIvYRYblvpxbttuCDDJ8iiOdmkJuT6qmpXQl+vLO6Yw0MDpBHcjCb238FzqfS0xxrx2O4CjbI6+sHdA2XVC128m5seKDBP0VcT6ZGspaaqNM600s8bmawXj1RaCTyNux1+C3Ms6U2U1M+oMBdhrZaUMEgGLVgky3w7BYbrcd6DBO0Vf5d0sinLNVSumHYsNVI7WtZq45MNrXacZ5Q5t6zx6SXySVQho3SRUrcck2ua3kmEzNOrLb3IFrXNkGCcoq1dpnb2NDUClcTJNJFq9b3uAMdjLsG46wcFsu0pSYKyZtEXRUkksb5NewXcxwaBgwX23B4oMFgoq+pdKxmYx0FIZHGlkqSzXNbhEcro3tuWbSA3F8lsZI0lOnbTSOpDG2pfLhOua7ucLC+SbCG3NiLYeN0GGTlFBs0NJvZ9Q2A0xhEkT5Yn61ry5rXFhxsDRgOw8Tu/NEMHF0w0BkqKIuimkY2KrxahkjnAlrQwXYNgLrA+i6h2U8lTxQRCWnlD58lsgaGREjWNnBDHho5JwAfmQeJU90nZzVNLPCynlMYdEXEANNziIvtB4KG9sGv8AOXfCz7VWnXjF4Z1aOjqlWCmmt/P2PipyTPDI4ugmIjqcik4YZHXEMMmsLbDlWIts9HOt3PiV9VU1UkFNUuFVRQxR/wB3lBxCZjiH3HI2MO/0c6281c/qp1ZAyecvje8Mc0hg77ktNwP8xCuRSU6iqLKKtzbyt5KMvHgUQc2JpauWF8Mga+vDS4xvw2NLUMx4rWLQ4jbfmXJocn1UcdPUyx1ERZV1AMrYZHPYXU1MyN7WEXO2Ii+7euvNpArg5wFS7ef2Wc/RSHSBXFzQal28fss5+ioekx8y+9F1nvyvX2Jhk6Oqqs3pmzCR9Q+OcYXswvNnEgYLDgNmzaq+r8nzVNPUyxU8xa2myZBYwyAl8RYHhrbXcBhO0ejnVjaUM5KikfTinlMYc2QusGm9i228HnUH7YNf5y74Wfat514xlhkNDR1StTU01v58uB288cy4qQUfJqapslY6WpeA+SVw1YaT3Nots5gFHc4sgl76qopIKgCJuTzA10UpNu9cHRvBxkbNhva/pWfthV/nLvhZ9qdsGv8AOXfCz7Vp0mPBk36VW4r19jfOT6h2VmV+qcYzlXABqpMQaIms1p2WEdjsJ43W7lPJspizlAikJklhLAI390sdpZs5f5XXD7YVf5y74WfarBzjy9PFkiCpjkLZXCnvJYXOK2LYRbat414yTfAgq6PqU5Ri2v3PH5uKvy9m3PqZpmQTFxqGxECKQkxvpIjfCBtAfHa/OV1cmdl0+UTEzshmPKbHSMbCTE6J2HujnlpseG/cTt2LD2wq/wA5d8LPtTtg1/nLvhZ9q06THgyf9KrcV6+xIdLGSJZqyN8cb34KKd4c1j3DGx4cG3aO+PAKLMyFUtbURiGTHUwZPbiMT7F8szJJL8nhtLhwsbqW6Pc9KmesbDUSmRr2PsCGizgMQOwDgCrUU8Jqayjn3FCVvLUlzKIpc3pntNHLE4mOoyuA4RPDCXQMcxzLt2NMjTb5LUhyVVVNJTw6p4fjynO8SQy2uIow24tsc7lht+JUhzvz6q462ojgnLGMfhDQGHcBfaQeN1x+2DX+cu+Fn2qF3EU8F6GjKs4qWVv5+xq1b6uHUTRtqYpXZMhiZq4HOLnRvwOikaWnCMLb7r97zrpQUIdU5SkqaepM8sJMMjYZsBc6kOMOwjD3xtt47Fr9sGv85d8LPtUsy1nVUx5KoahkxEsr3B77N5QtJwtb9kLKrxeTWejqkHFNre8ePm+BBJs25wJG6mTCyCklYBG/v5xSMkFrb7Rm4G6xutmbJLRHlfHT1XZL5qowuEM+rLDJc7QMJJsbflZZu2DX+cu+Fn2p2wa/zl3ws+1a9JjwZJ+k1eK9fY3838izQ5Qr2auTViiqhG7VuDTrWtlwNNrE4nkWHMpro6ppI8jQjVEStjnwxyNLTixPIaWmxAJsq77YNf5y74WfanbCr/OXfCz7U6THgw9E1uK9fY6+ihszK94ZDJDFJC908ToXsZDMHEBsbn7bYbceNuARbmj/ADuq6muZFPMXsLJCWkNG0C43BFPTmprKOfc28qE9WXoYtMfjMHsT1yq/VgaY/GYPYnrlV+udW7bPT2Hw8PzxPqOQtIc3YQQQeYjaD716OyVXieCKYbpGMd7wCR+RXm9XRoqyjrKERk7YZHMt6Dy29b5Ka1liTRS0vTzTjPg/qU3P3zukfqkHfN6Q+qT987pH6pB3zekPqqp2PAsPTN4Sl6E3WYq4Vj6ZvCUvQm6zFXClr94ylo74aPz+rMsFK998DHPtvwtc63rsNiy/2VN+5l/lP/op9oZ8JVdCL6vVpqSnbqcdbJVutJOhVdNRzj2PN39lTfuZf5T/AOisvPBhGQqcEEEClBBFiN2whWMobpY8nu9rD1lLsdnGTz4FPpzua1NNYw0UsiLYp6QvZK8f4bWuPqL2s/5Kiejbx1nRzOq9VXUr727qxp9T+R/yXoFzrC54LzPFIWkOG9pBHrBuFf2X8pgZPmnadhp3OB6beT1grltLEWcHS1LWqQa8d35/ZQ+UarWyyy/vJHv+Jxd+q10WzXUmrLAd7oo3/GL/AEVPr3ndWI4iaynGcXkTJvtHfSVQdXxo+aDk2lvt5Duu5T0I6za8jn6Qq7FQnjOH9mUOi9Maocw9wXnrObxyq/ETdcrFWjs1nJmzvukya1cY8/8ADmIivzMiMHJ9LcDwTeHrWtKntHjJLeXXRoqWM5Kw0Wj/AKjH7ObqorsEYG4D3IuhSp7NYPM3dz0ievjHgVNpj8Zg9ieuVX6sDTH4zB7E9cqv1z63bZ6aw+Hh+eJtz0BbDDNwkdK384y2/wAnBTPRBlHDUywE7JI8QH+ph+1x9y1osm63IJkAuYap77+g2a75H5LgZq5R7HrKeW9gJGh3RdyXfIraP7JxfI0qfz0akPFNr+t6ObP3zukfqkHfN6Q+qT987pO+pSDvm9IfVQl7wLD0zeEpehN1mKuFY+mbwlL0JusxVwpa/eMpaO+Gj8/qzqZCzlnoi91O4NLwA67Q69rkb928rsdtCv8A3rP5TP6KM09G+S4jY+S28MY51vXhBss/9i1Hm838mT7VqpTS3Nk06VCUszSz54JDFpOry4Ayt2kf4TOf1Kd6V/JzvaxdZVNBkWfE3uE28f4MnP0VbOlfyc72sXWVim5OEtY5lxTpwuKOzSW/w+RSykOaVHrmV7P/AAnu/Nkkbx1VHlOdEcQdVTtO51M8H1F7AVXpLMkjpXctSjKXD3IMrOyxle+b8O25fq4T/A43HuYq2q6cxvfGd7HOaf4SR+i6dTlfFQQUt9sc877cwIbh+bnrMJaueRrcUtq6bXg0zkAX2BSLP+l1VYYh+xBTM+GNo/RaOatHrq2mjIuDMwkehpxH5NXX0oeUpehD1AsJfsb8zMp/9EYeTfqiJq+dHvk2l6Duu5UMr50e+TaXoO67lNa9plHS/dR5/ZkiXnfOfxyq/ETdcr0QvO+c/jlV+Im65Ut11Iq6H7cuRzFf2Y3k+l9k39VQKv7MbyfS+yb+qjte0yzpfuo8/sd1ERXzzZUmmPxmD2J65VfqwNMfjMHsT1yq/XKrdtnsbD4eH54lu6OaET5JlhdukfO33gC/vVSSRlpLXCxaSCOYg2I96uXRL5P/AN6X9FXmkLJuoyhOOEhEo/j2n/2upasf44sp2dTF1VhxeSOEr7g75vSH1WNZIO+b0h9VVOu+osPTN4Sl6E3WYq4Vj6ZvCUvQm6zFXCmr94ylo74aPz+rLI0M+EquhF9Xq01VmhnwlV0Ivq9Wmrtv3aOBpL4mXy+iChuljye72sPWUyUN0seT3e1h6y3q9hkNn38OaKWU70PeOS/h3f8A0jUEU70PeOS/h3deNc6j20envvh58jh5+UmqyhUt534x/GA76krgKd6X6TDVxycHwj3tcQfkQoIsVVibRvaT16EH5f4TDRVR468O/dxyP99mDrLHpQ8pS9CHqBSHQzR+NTezjHzc7b+bVHtKHlKXoQ9QKVrFFcynCetfyXBY+jImr50e+TaXoO67lQyvnR75Npeg7ruWbXtM00v3Uef2ZIl53zn8cqvxE3XK9ELzvnP45VfiJuuVLddSKuh+3LkcxX9mN5PpfZN/VUCr+zG8n0vsm/qo7XtMs6X7qPP7HdREV882VJpj8Zg9ieuVX6uPPfKVKyfBU0rZ3ClfI17nlu5zrRbja9nG/wAlrZRGSoWykUoe6OxLAyQXGMRuLXkWIDjYlUKlPWk3lHpLW7dOlCOo3yx7m7ol8n/70v6Lj6ZMmbKepA3YonH18tn0d71Isj5wUlO3UsaIQZpGhjQ9wHddUHyHD3PE6w27jsuvuuzioaqNzJbysBYcBik5Vy4NcwWu4Xa7aOYqdpOnqZOdGpOFy6yi8Z+pRayQd83pD6q2m0WT3MqpI6Nj208McrXXI1gfG54FiOT3tuKw5Pbk4xsknpYYy4jCIpDOAORte5jRqyC8CxVXYeaOv+oJrsP058TnaZvCUvQm6zFXCuvLeUqGpc0PjbO5krYhrMbBZ8mrc5jsNngPbbZxG8LhU1Rk9wiLqBo1hhFmue/DrI5H8qzeGC3pBJsLWW9WnrTzlEFpdOlRUHB7uXMw6GfCVXQi+r1aahuQ8s5Ppmh7Gsp3Pia9+HG5uxpkDNZYAuw7bWB9C6WVs8GRUb6yJjpQ14Zq3YozcuDSDdpI38ys08QhhvqOXdKdes5Ri1nCWf65EgUN0seT3e1h6y2aPP2N8szCwhkbIXB7bvLzIAcIja2+y++53FfddnFQVQbBMdYx+Bwux+G5aZGXcBYEta4gegrMpRlFpM0o06lKrGTi92H9yilO9D3jkv4d3XjUjw5Hw4zABynAtMUuIYWCQkstcNDXA39IW9Q5QyZSPe+FojcG2Lmsfyhdl2tNuUQXNuBuuq1OlqyTyjrXN7tabgoSy/I5emSkvBTy/wCSVzfye2/1YFU6vKuzloKqMxz3e0EO1b4pAXOD9XZotdzg/k2HFcssyPswwtcXNaRaOU981zmtJtYOOBwseIKzVpqcspo0tLqVClqShLd5G5oppMGTw63hJJH+vcwfJqgOlDylL0IeoFYsOc0VPk2KqihwRnCGxF2EMxOIu5xB5N+IB3rBnJSwOpv7QkoWyvwMc9kjyxzW4dxNjcjYLWW84p01FPq3kFCtKFzKrKPabXh15W7rKVV86PfJtL0Hddy4kdLkxpDKmmjhkDcTmjG9rbtc8AygAXLGk2XQgzxpacRRRMLIcEpJwPBiwFhs6ItxAESB1+a3OtaMFTeW0SXtd3MFCEH159H1EtXnfOfxyq/ETdcq7HZ50oc9uM3ZcHkP2kPEZazZyzjIFhzhR2SXJsk0hfTNcHNbJrLPL3vke9pj1Vr4g5p/ot60VNJJkFhUlbycpRe8qJX9mN5PpfZN/VcB7MjC3cmEFrXBwjkI5THSAYhsvgY429CleRKqB0ZjpbYIsLLAEBt2teGi+/kvHvWtCnqPrRJf3W3gkotY37zooiK2cYjucmZjK0vc95aXRMjFmg4cMhkxi/HbZak2j9rzOTO861r23LWlzcUrZhd37Vi2wB4WHBS1Fo4Re/BPG4qRSSfURQ5hNL8evdypC6UBre6DXdkBo/yWfxHDYvh+j1uBrBM4YWMZ3rSHBskknLZucDrNx5gVLkTZx4Gek1eJHKLM1sUM8OscddBFCXYRyRGxzA4DiTiuvjKeZDZmwMbIY2xMw4QxpDiMBEljsa/kb+YkbFJkTUjjBrt6mc5/MYIwzMm1m9kPMbJmSsiwtsy0hlI/1EkkYjuGxYqfMFsbWBszrsNOQSxp8EySPaPSJT6tiliJs4mekVOrJD4NHTGEETHwYYe5RFxIj1QcHuBIbY3LNxK34Mz2ilFK6QuGuZMThAAwyNk1bGbmM5NrcLqQompFB3FR9bIe3RyxrMEczmizBtY1wcGyPks9pNnCzrWOzYPUvuHR81jGsE8gwuicHAAOGrikiFiNxtJe/oUtRNnHgZ6TV4lf5SzAljjw0zsbnmUOddkQAkhZCbtwuxA4ASdhvfbt2dFmjxgLjrbYix2yKO4cHRvcdZbE4Es2A7sR3qXosbOJs7qq0lkidRo+Y/fKbjWFt2NcLvqOyBiadjmg8kg7wstLmMyMtIlccLqZ3esAJhEo3NAAvrTu3WCk6LOzjwNHc1WsZIzNmUHUkFLrj3Akte6NjgQWuZhdGdh5Lzt57FZqbNBrKGSgEji14eNYWjFyje54OPpUgRNSJh16j3Z8c/MjFdmJHNM+VzzZ8YY5uBl7iMxgtkIxNFjcgbyB6l8TZjGRtpal73amaLFhaABJgAwtGxoaIxs4kkqVImpEyriosb+oi1RmG11yJnNOKV7ThacLnztqAbcQHNtbiF8NzBDSJGzuEgwOEhYw8tsj5C8s3EEyHk/NSxE1IjpFTGMkDbmTLDPEIeVBFheWukb3RzIJIuU3DdpdjtvIA4c0hzOyGaOkjhfbHdznWNxdxva/GwsPyXbRIwUXlGalxOpHVl5ff3CIi3K4REQBERAEREAREQBERAEREAREQBERAEREAREQBERAEREAREQBERAEREAREQBERAEREAREQBERAEREAREQBERA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 descr="http://www.nibs.org/resource/resmgr/homepage/banner_BI13.jpg"/>
          <p:cNvPicPr>
            <a:picLocks noChangeAspect="1" noChangeArrowheads="1"/>
          </p:cNvPicPr>
          <p:nvPr/>
        </p:nvPicPr>
        <p:blipFill>
          <a:blip r:embed="rId4" cstate="print"/>
          <a:srcRect l="3137" t="4444" r="53987" b="6667"/>
          <a:stretch>
            <a:fillRect/>
          </a:stretch>
        </p:blipFill>
        <p:spPr bwMode="auto">
          <a:xfrm>
            <a:off x="6934200" y="5410200"/>
            <a:ext cx="1752600" cy="85492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6" name="Bilde 15" descr="bakgrunn_drofus.jpg"/>
          <p:cNvPicPr>
            <a:picLocks noChangeAspect="1"/>
          </p:cNvPicPr>
          <p:nvPr/>
        </p:nvPicPr>
        <p:blipFill rotWithShape="1">
          <a:blip r:embed="rId5"/>
          <a:srcRect t="1930" r="70690" b="84940"/>
          <a:stretch/>
        </p:blipFill>
        <p:spPr>
          <a:xfrm>
            <a:off x="3231931" y="3988303"/>
            <a:ext cx="2680138" cy="89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7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configuration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Date Placeholder 3"/>
          <p:cNvSpPr txBox="1">
            <a:spLocks/>
          </p:cNvSpPr>
          <p:nvPr/>
        </p:nvSpPr>
        <p:spPr>
          <a:xfrm>
            <a:off x="457200" y="59436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3" t="10146" r="33489" b="24445"/>
          <a:stretch/>
        </p:blipFill>
        <p:spPr bwMode="auto">
          <a:xfrm>
            <a:off x="496494" y="990600"/>
            <a:ext cx="7389011" cy="540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ktangel 41"/>
          <p:cNvSpPr/>
          <p:nvPr/>
        </p:nvSpPr>
        <p:spPr>
          <a:xfrm>
            <a:off x="990600" y="1600200"/>
            <a:ext cx="381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Bildeforklaring formet som et rektangel 42"/>
          <p:cNvSpPr/>
          <p:nvPr/>
        </p:nvSpPr>
        <p:spPr>
          <a:xfrm>
            <a:off x="2362200" y="1309195"/>
            <a:ext cx="1343573" cy="443405"/>
          </a:xfrm>
          <a:prstGeom prst="wedgeRectCallout">
            <a:avLst>
              <a:gd name="adj1" fmla="val -119999"/>
              <a:gd name="adj2" fmla="val 24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Syncronize</a:t>
            </a:r>
            <a:r>
              <a:rPr lang="en-US" sz="1400" dirty="0" smtClean="0"/>
              <a:t> to model</a:t>
            </a:r>
            <a:endParaRPr lang="en-US" sz="1400" dirty="0"/>
          </a:p>
        </p:txBody>
      </p:sp>
      <p:grpSp>
        <p:nvGrpSpPr>
          <p:cNvPr id="4" name="Gruppe 3"/>
          <p:cNvGrpSpPr/>
          <p:nvPr/>
        </p:nvGrpSpPr>
        <p:grpSpPr>
          <a:xfrm>
            <a:off x="2971800" y="2503714"/>
            <a:ext cx="4800600" cy="1763486"/>
            <a:chOff x="2971800" y="2503714"/>
            <a:chExt cx="4800600" cy="1763486"/>
          </a:xfrm>
        </p:grpSpPr>
        <p:sp>
          <p:nvSpPr>
            <p:cNvPr id="3" name="Rektangel 2"/>
            <p:cNvSpPr/>
            <p:nvPr/>
          </p:nvSpPr>
          <p:spPr>
            <a:xfrm>
              <a:off x="2971800" y="2503714"/>
              <a:ext cx="24384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Rektangel 39"/>
            <p:cNvSpPr/>
            <p:nvPr/>
          </p:nvSpPr>
          <p:spPr>
            <a:xfrm>
              <a:off x="2971800" y="3124200"/>
              <a:ext cx="24384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Rektangel 40"/>
            <p:cNvSpPr/>
            <p:nvPr/>
          </p:nvSpPr>
          <p:spPr>
            <a:xfrm>
              <a:off x="2971800" y="3810000"/>
              <a:ext cx="2438400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Bildeforklaring formet som et rektangel 43"/>
            <p:cNvSpPr/>
            <p:nvPr/>
          </p:nvSpPr>
          <p:spPr>
            <a:xfrm>
              <a:off x="5410200" y="3196314"/>
              <a:ext cx="2362200" cy="994686"/>
            </a:xfrm>
            <a:custGeom>
              <a:avLst/>
              <a:gdLst>
                <a:gd name="connsiteX0" fmla="*/ 0 w 1343573"/>
                <a:gd name="connsiteY0" fmla="*/ 0 h 443405"/>
                <a:gd name="connsiteX1" fmla="*/ 223929 w 1343573"/>
                <a:gd name="connsiteY1" fmla="*/ 0 h 443405"/>
                <a:gd name="connsiteX2" fmla="*/ 223929 w 1343573"/>
                <a:gd name="connsiteY2" fmla="*/ 0 h 443405"/>
                <a:gd name="connsiteX3" fmla="*/ 559822 w 1343573"/>
                <a:gd name="connsiteY3" fmla="*/ 0 h 443405"/>
                <a:gd name="connsiteX4" fmla="*/ 1343573 w 1343573"/>
                <a:gd name="connsiteY4" fmla="*/ 0 h 443405"/>
                <a:gd name="connsiteX5" fmla="*/ 1343573 w 1343573"/>
                <a:gd name="connsiteY5" fmla="*/ 258653 h 443405"/>
                <a:gd name="connsiteX6" fmla="*/ 1343573 w 1343573"/>
                <a:gd name="connsiteY6" fmla="*/ 258653 h 443405"/>
                <a:gd name="connsiteX7" fmla="*/ 1343573 w 1343573"/>
                <a:gd name="connsiteY7" fmla="*/ 369504 h 443405"/>
                <a:gd name="connsiteX8" fmla="*/ 1343573 w 1343573"/>
                <a:gd name="connsiteY8" fmla="*/ 443405 h 443405"/>
                <a:gd name="connsiteX9" fmla="*/ 559822 w 1343573"/>
                <a:gd name="connsiteY9" fmla="*/ 443405 h 443405"/>
                <a:gd name="connsiteX10" fmla="*/ 223929 w 1343573"/>
                <a:gd name="connsiteY10" fmla="*/ 443405 h 443405"/>
                <a:gd name="connsiteX11" fmla="*/ 223929 w 1343573"/>
                <a:gd name="connsiteY11" fmla="*/ 443405 h 443405"/>
                <a:gd name="connsiteX12" fmla="*/ 0 w 1343573"/>
                <a:gd name="connsiteY12" fmla="*/ 443405 h 443405"/>
                <a:gd name="connsiteX13" fmla="*/ 0 w 1343573"/>
                <a:gd name="connsiteY13" fmla="*/ 369504 h 443405"/>
                <a:gd name="connsiteX14" fmla="*/ -646568 w 1343573"/>
                <a:gd name="connsiteY14" fmla="*/ 613367 h 443405"/>
                <a:gd name="connsiteX15" fmla="*/ 0 w 1343573"/>
                <a:gd name="connsiteY15" fmla="*/ 258653 h 443405"/>
                <a:gd name="connsiteX16" fmla="*/ 0 w 1343573"/>
                <a:gd name="connsiteY16" fmla="*/ 0 h 443405"/>
                <a:gd name="connsiteX0" fmla="*/ 646568 w 1990141"/>
                <a:gd name="connsiteY0" fmla="*/ 0 h 613367"/>
                <a:gd name="connsiteX1" fmla="*/ 870497 w 1990141"/>
                <a:gd name="connsiteY1" fmla="*/ 0 h 613367"/>
                <a:gd name="connsiteX2" fmla="*/ 870497 w 1990141"/>
                <a:gd name="connsiteY2" fmla="*/ 0 h 613367"/>
                <a:gd name="connsiteX3" fmla="*/ 1206390 w 1990141"/>
                <a:gd name="connsiteY3" fmla="*/ 0 h 613367"/>
                <a:gd name="connsiteX4" fmla="*/ 1990141 w 1990141"/>
                <a:gd name="connsiteY4" fmla="*/ 0 h 613367"/>
                <a:gd name="connsiteX5" fmla="*/ 1990141 w 1990141"/>
                <a:gd name="connsiteY5" fmla="*/ 258653 h 613367"/>
                <a:gd name="connsiteX6" fmla="*/ 1990141 w 1990141"/>
                <a:gd name="connsiteY6" fmla="*/ 258653 h 613367"/>
                <a:gd name="connsiteX7" fmla="*/ 1990141 w 1990141"/>
                <a:gd name="connsiteY7" fmla="*/ 369504 h 613367"/>
                <a:gd name="connsiteX8" fmla="*/ 1990141 w 1990141"/>
                <a:gd name="connsiteY8" fmla="*/ 443405 h 613367"/>
                <a:gd name="connsiteX9" fmla="*/ 1206390 w 1990141"/>
                <a:gd name="connsiteY9" fmla="*/ 443405 h 613367"/>
                <a:gd name="connsiteX10" fmla="*/ 870497 w 1990141"/>
                <a:gd name="connsiteY10" fmla="*/ 443405 h 613367"/>
                <a:gd name="connsiteX11" fmla="*/ 870497 w 1990141"/>
                <a:gd name="connsiteY11" fmla="*/ 443405 h 613367"/>
                <a:gd name="connsiteX12" fmla="*/ 646568 w 1990141"/>
                <a:gd name="connsiteY12" fmla="*/ 443405 h 613367"/>
                <a:gd name="connsiteX13" fmla="*/ 646568 w 1990141"/>
                <a:gd name="connsiteY13" fmla="*/ 369504 h 613367"/>
                <a:gd name="connsiteX14" fmla="*/ 0 w 1990141"/>
                <a:gd name="connsiteY14" fmla="*/ 613367 h 613367"/>
                <a:gd name="connsiteX15" fmla="*/ 330882 w 1990141"/>
                <a:gd name="connsiteY15" fmla="*/ 128024 h 613367"/>
                <a:gd name="connsiteX16" fmla="*/ 646568 w 1990141"/>
                <a:gd name="connsiteY16" fmla="*/ 0 h 613367"/>
                <a:gd name="connsiteX0" fmla="*/ 646568 w 1990141"/>
                <a:gd name="connsiteY0" fmla="*/ 0 h 613367"/>
                <a:gd name="connsiteX1" fmla="*/ 870497 w 1990141"/>
                <a:gd name="connsiteY1" fmla="*/ 0 h 613367"/>
                <a:gd name="connsiteX2" fmla="*/ 870497 w 1990141"/>
                <a:gd name="connsiteY2" fmla="*/ 0 h 613367"/>
                <a:gd name="connsiteX3" fmla="*/ 1206390 w 1990141"/>
                <a:gd name="connsiteY3" fmla="*/ 0 h 613367"/>
                <a:gd name="connsiteX4" fmla="*/ 1990141 w 1990141"/>
                <a:gd name="connsiteY4" fmla="*/ 0 h 613367"/>
                <a:gd name="connsiteX5" fmla="*/ 1990141 w 1990141"/>
                <a:gd name="connsiteY5" fmla="*/ 258653 h 613367"/>
                <a:gd name="connsiteX6" fmla="*/ 1990141 w 1990141"/>
                <a:gd name="connsiteY6" fmla="*/ 258653 h 613367"/>
                <a:gd name="connsiteX7" fmla="*/ 1990141 w 1990141"/>
                <a:gd name="connsiteY7" fmla="*/ 369504 h 613367"/>
                <a:gd name="connsiteX8" fmla="*/ 1990141 w 1990141"/>
                <a:gd name="connsiteY8" fmla="*/ 443405 h 613367"/>
                <a:gd name="connsiteX9" fmla="*/ 1206390 w 1990141"/>
                <a:gd name="connsiteY9" fmla="*/ 443405 h 613367"/>
                <a:gd name="connsiteX10" fmla="*/ 870497 w 1990141"/>
                <a:gd name="connsiteY10" fmla="*/ 443405 h 613367"/>
                <a:gd name="connsiteX11" fmla="*/ 870497 w 1990141"/>
                <a:gd name="connsiteY11" fmla="*/ 443405 h 613367"/>
                <a:gd name="connsiteX12" fmla="*/ 646568 w 1990141"/>
                <a:gd name="connsiteY12" fmla="*/ 443405 h 613367"/>
                <a:gd name="connsiteX13" fmla="*/ 646568 w 1990141"/>
                <a:gd name="connsiteY13" fmla="*/ 369504 h 613367"/>
                <a:gd name="connsiteX14" fmla="*/ 0 w 1990141"/>
                <a:gd name="connsiteY14" fmla="*/ 613367 h 613367"/>
                <a:gd name="connsiteX15" fmla="*/ 330882 w 1990141"/>
                <a:gd name="connsiteY15" fmla="*/ 128024 h 613367"/>
                <a:gd name="connsiteX16" fmla="*/ 646568 w 1990141"/>
                <a:gd name="connsiteY16" fmla="*/ 0 h 613367"/>
                <a:gd name="connsiteX0" fmla="*/ 646568 w 1990141"/>
                <a:gd name="connsiteY0" fmla="*/ 89690 h 703057"/>
                <a:gd name="connsiteX1" fmla="*/ 870497 w 1990141"/>
                <a:gd name="connsiteY1" fmla="*/ 89690 h 703057"/>
                <a:gd name="connsiteX2" fmla="*/ 870497 w 1990141"/>
                <a:gd name="connsiteY2" fmla="*/ 89690 h 703057"/>
                <a:gd name="connsiteX3" fmla="*/ 1206390 w 1990141"/>
                <a:gd name="connsiteY3" fmla="*/ 89690 h 703057"/>
                <a:gd name="connsiteX4" fmla="*/ 1990141 w 1990141"/>
                <a:gd name="connsiteY4" fmla="*/ 89690 h 703057"/>
                <a:gd name="connsiteX5" fmla="*/ 1990141 w 1990141"/>
                <a:gd name="connsiteY5" fmla="*/ 348343 h 703057"/>
                <a:gd name="connsiteX6" fmla="*/ 1990141 w 1990141"/>
                <a:gd name="connsiteY6" fmla="*/ 348343 h 703057"/>
                <a:gd name="connsiteX7" fmla="*/ 1990141 w 1990141"/>
                <a:gd name="connsiteY7" fmla="*/ 459194 h 703057"/>
                <a:gd name="connsiteX8" fmla="*/ 1990141 w 1990141"/>
                <a:gd name="connsiteY8" fmla="*/ 533095 h 703057"/>
                <a:gd name="connsiteX9" fmla="*/ 1206390 w 1990141"/>
                <a:gd name="connsiteY9" fmla="*/ 533095 h 703057"/>
                <a:gd name="connsiteX10" fmla="*/ 870497 w 1990141"/>
                <a:gd name="connsiteY10" fmla="*/ 533095 h 703057"/>
                <a:gd name="connsiteX11" fmla="*/ 870497 w 1990141"/>
                <a:gd name="connsiteY11" fmla="*/ 533095 h 703057"/>
                <a:gd name="connsiteX12" fmla="*/ 646568 w 1990141"/>
                <a:gd name="connsiteY12" fmla="*/ 533095 h 703057"/>
                <a:gd name="connsiteX13" fmla="*/ 646568 w 1990141"/>
                <a:gd name="connsiteY13" fmla="*/ 459194 h 703057"/>
                <a:gd name="connsiteX14" fmla="*/ 0 w 1990141"/>
                <a:gd name="connsiteY14" fmla="*/ 703057 h 703057"/>
                <a:gd name="connsiteX15" fmla="*/ 124054 w 1990141"/>
                <a:gd name="connsiteY15" fmla="*/ 0 h 703057"/>
                <a:gd name="connsiteX16" fmla="*/ 646568 w 1990141"/>
                <a:gd name="connsiteY16" fmla="*/ 89690 h 703057"/>
                <a:gd name="connsiteX0" fmla="*/ 651358 w 1994931"/>
                <a:gd name="connsiteY0" fmla="*/ 89690 h 703057"/>
                <a:gd name="connsiteX1" fmla="*/ 875287 w 1994931"/>
                <a:gd name="connsiteY1" fmla="*/ 89690 h 703057"/>
                <a:gd name="connsiteX2" fmla="*/ 875287 w 1994931"/>
                <a:gd name="connsiteY2" fmla="*/ 89690 h 703057"/>
                <a:gd name="connsiteX3" fmla="*/ 1211180 w 1994931"/>
                <a:gd name="connsiteY3" fmla="*/ 89690 h 703057"/>
                <a:gd name="connsiteX4" fmla="*/ 1994931 w 1994931"/>
                <a:gd name="connsiteY4" fmla="*/ 89690 h 703057"/>
                <a:gd name="connsiteX5" fmla="*/ 1994931 w 1994931"/>
                <a:gd name="connsiteY5" fmla="*/ 348343 h 703057"/>
                <a:gd name="connsiteX6" fmla="*/ 1994931 w 1994931"/>
                <a:gd name="connsiteY6" fmla="*/ 348343 h 703057"/>
                <a:gd name="connsiteX7" fmla="*/ 1994931 w 1994931"/>
                <a:gd name="connsiteY7" fmla="*/ 459194 h 703057"/>
                <a:gd name="connsiteX8" fmla="*/ 1994931 w 1994931"/>
                <a:gd name="connsiteY8" fmla="*/ 533095 h 703057"/>
                <a:gd name="connsiteX9" fmla="*/ 1211180 w 1994931"/>
                <a:gd name="connsiteY9" fmla="*/ 533095 h 703057"/>
                <a:gd name="connsiteX10" fmla="*/ 875287 w 1994931"/>
                <a:gd name="connsiteY10" fmla="*/ 533095 h 703057"/>
                <a:gd name="connsiteX11" fmla="*/ 875287 w 1994931"/>
                <a:gd name="connsiteY11" fmla="*/ 533095 h 703057"/>
                <a:gd name="connsiteX12" fmla="*/ 651358 w 1994931"/>
                <a:gd name="connsiteY12" fmla="*/ 533095 h 703057"/>
                <a:gd name="connsiteX13" fmla="*/ 651358 w 1994931"/>
                <a:gd name="connsiteY13" fmla="*/ 459194 h 703057"/>
                <a:gd name="connsiteX14" fmla="*/ 4790 w 1994931"/>
                <a:gd name="connsiteY14" fmla="*/ 703057 h 703057"/>
                <a:gd name="connsiteX15" fmla="*/ 593802 w 1994931"/>
                <a:gd name="connsiteY15" fmla="*/ 263861 h 703057"/>
                <a:gd name="connsiteX16" fmla="*/ 128844 w 1994931"/>
                <a:gd name="connsiteY16" fmla="*/ 0 h 703057"/>
                <a:gd name="connsiteX17" fmla="*/ 651358 w 1994931"/>
                <a:gd name="connsiteY17" fmla="*/ 89690 h 703057"/>
                <a:gd name="connsiteX0" fmla="*/ 651358 w 1994931"/>
                <a:gd name="connsiteY0" fmla="*/ 89690 h 703057"/>
                <a:gd name="connsiteX1" fmla="*/ 875287 w 1994931"/>
                <a:gd name="connsiteY1" fmla="*/ 89690 h 703057"/>
                <a:gd name="connsiteX2" fmla="*/ 875287 w 1994931"/>
                <a:gd name="connsiteY2" fmla="*/ 89690 h 703057"/>
                <a:gd name="connsiteX3" fmla="*/ 1211180 w 1994931"/>
                <a:gd name="connsiteY3" fmla="*/ 89690 h 703057"/>
                <a:gd name="connsiteX4" fmla="*/ 1994931 w 1994931"/>
                <a:gd name="connsiteY4" fmla="*/ 89690 h 703057"/>
                <a:gd name="connsiteX5" fmla="*/ 1994931 w 1994931"/>
                <a:gd name="connsiteY5" fmla="*/ 348343 h 703057"/>
                <a:gd name="connsiteX6" fmla="*/ 1994931 w 1994931"/>
                <a:gd name="connsiteY6" fmla="*/ 348343 h 703057"/>
                <a:gd name="connsiteX7" fmla="*/ 1994931 w 1994931"/>
                <a:gd name="connsiteY7" fmla="*/ 459194 h 703057"/>
                <a:gd name="connsiteX8" fmla="*/ 1994931 w 1994931"/>
                <a:gd name="connsiteY8" fmla="*/ 533095 h 703057"/>
                <a:gd name="connsiteX9" fmla="*/ 1211180 w 1994931"/>
                <a:gd name="connsiteY9" fmla="*/ 533095 h 703057"/>
                <a:gd name="connsiteX10" fmla="*/ 875287 w 1994931"/>
                <a:gd name="connsiteY10" fmla="*/ 533095 h 703057"/>
                <a:gd name="connsiteX11" fmla="*/ 875287 w 1994931"/>
                <a:gd name="connsiteY11" fmla="*/ 533095 h 703057"/>
                <a:gd name="connsiteX12" fmla="*/ 651358 w 1994931"/>
                <a:gd name="connsiteY12" fmla="*/ 533095 h 703057"/>
                <a:gd name="connsiteX13" fmla="*/ 632971 w 1994931"/>
                <a:gd name="connsiteY13" fmla="*/ 521002 h 703057"/>
                <a:gd name="connsiteX14" fmla="*/ 4790 w 1994931"/>
                <a:gd name="connsiteY14" fmla="*/ 703057 h 703057"/>
                <a:gd name="connsiteX15" fmla="*/ 593802 w 1994931"/>
                <a:gd name="connsiteY15" fmla="*/ 263861 h 703057"/>
                <a:gd name="connsiteX16" fmla="*/ 128844 w 1994931"/>
                <a:gd name="connsiteY16" fmla="*/ 0 h 703057"/>
                <a:gd name="connsiteX17" fmla="*/ 651358 w 1994931"/>
                <a:gd name="connsiteY17" fmla="*/ 89690 h 703057"/>
                <a:gd name="connsiteX0" fmla="*/ 651358 w 1994931"/>
                <a:gd name="connsiteY0" fmla="*/ 90337 h 703704"/>
                <a:gd name="connsiteX1" fmla="*/ 875287 w 1994931"/>
                <a:gd name="connsiteY1" fmla="*/ 90337 h 703704"/>
                <a:gd name="connsiteX2" fmla="*/ 875287 w 1994931"/>
                <a:gd name="connsiteY2" fmla="*/ 90337 h 703704"/>
                <a:gd name="connsiteX3" fmla="*/ 1211180 w 1994931"/>
                <a:gd name="connsiteY3" fmla="*/ 90337 h 703704"/>
                <a:gd name="connsiteX4" fmla="*/ 1994931 w 1994931"/>
                <a:gd name="connsiteY4" fmla="*/ 90337 h 703704"/>
                <a:gd name="connsiteX5" fmla="*/ 1994931 w 1994931"/>
                <a:gd name="connsiteY5" fmla="*/ 348990 h 703704"/>
                <a:gd name="connsiteX6" fmla="*/ 1994931 w 1994931"/>
                <a:gd name="connsiteY6" fmla="*/ 348990 h 703704"/>
                <a:gd name="connsiteX7" fmla="*/ 1994931 w 1994931"/>
                <a:gd name="connsiteY7" fmla="*/ 459841 h 703704"/>
                <a:gd name="connsiteX8" fmla="*/ 1994931 w 1994931"/>
                <a:gd name="connsiteY8" fmla="*/ 533742 h 703704"/>
                <a:gd name="connsiteX9" fmla="*/ 1211180 w 1994931"/>
                <a:gd name="connsiteY9" fmla="*/ 533742 h 703704"/>
                <a:gd name="connsiteX10" fmla="*/ 875287 w 1994931"/>
                <a:gd name="connsiteY10" fmla="*/ 533742 h 703704"/>
                <a:gd name="connsiteX11" fmla="*/ 875287 w 1994931"/>
                <a:gd name="connsiteY11" fmla="*/ 533742 h 703704"/>
                <a:gd name="connsiteX12" fmla="*/ 651358 w 1994931"/>
                <a:gd name="connsiteY12" fmla="*/ 533742 h 703704"/>
                <a:gd name="connsiteX13" fmla="*/ 632971 w 1994931"/>
                <a:gd name="connsiteY13" fmla="*/ 521649 h 703704"/>
                <a:gd name="connsiteX14" fmla="*/ 4790 w 1994931"/>
                <a:gd name="connsiteY14" fmla="*/ 703704 h 703704"/>
                <a:gd name="connsiteX15" fmla="*/ 593802 w 1994931"/>
                <a:gd name="connsiteY15" fmla="*/ 264508 h 703704"/>
                <a:gd name="connsiteX16" fmla="*/ 128844 w 1994931"/>
                <a:gd name="connsiteY16" fmla="*/ 647 h 703704"/>
                <a:gd name="connsiteX17" fmla="*/ 651358 w 1994931"/>
                <a:gd name="connsiteY17" fmla="*/ 90337 h 703704"/>
                <a:gd name="connsiteX0" fmla="*/ 651358 w 1994931"/>
                <a:gd name="connsiteY0" fmla="*/ 92590 h 705957"/>
                <a:gd name="connsiteX1" fmla="*/ 875287 w 1994931"/>
                <a:gd name="connsiteY1" fmla="*/ 92590 h 705957"/>
                <a:gd name="connsiteX2" fmla="*/ 875287 w 1994931"/>
                <a:gd name="connsiteY2" fmla="*/ 92590 h 705957"/>
                <a:gd name="connsiteX3" fmla="*/ 1211180 w 1994931"/>
                <a:gd name="connsiteY3" fmla="*/ 92590 h 705957"/>
                <a:gd name="connsiteX4" fmla="*/ 1994931 w 1994931"/>
                <a:gd name="connsiteY4" fmla="*/ 92590 h 705957"/>
                <a:gd name="connsiteX5" fmla="*/ 1994931 w 1994931"/>
                <a:gd name="connsiteY5" fmla="*/ 351243 h 705957"/>
                <a:gd name="connsiteX6" fmla="*/ 1994931 w 1994931"/>
                <a:gd name="connsiteY6" fmla="*/ 351243 h 705957"/>
                <a:gd name="connsiteX7" fmla="*/ 1994931 w 1994931"/>
                <a:gd name="connsiteY7" fmla="*/ 462094 h 705957"/>
                <a:gd name="connsiteX8" fmla="*/ 1994931 w 1994931"/>
                <a:gd name="connsiteY8" fmla="*/ 535995 h 705957"/>
                <a:gd name="connsiteX9" fmla="*/ 1211180 w 1994931"/>
                <a:gd name="connsiteY9" fmla="*/ 535995 h 705957"/>
                <a:gd name="connsiteX10" fmla="*/ 875287 w 1994931"/>
                <a:gd name="connsiteY10" fmla="*/ 535995 h 705957"/>
                <a:gd name="connsiteX11" fmla="*/ 875287 w 1994931"/>
                <a:gd name="connsiteY11" fmla="*/ 535995 h 705957"/>
                <a:gd name="connsiteX12" fmla="*/ 651358 w 1994931"/>
                <a:gd name="connsiteY12" fmla="*/ 535995 h 705957"/>
                <a:gd name="connsiteX13" fmla="*/ 632971 w 1994931"/>
                <a:gd name="connsiteY13" fmla="*/ 523902 h 705957"/>
                <a:gd name="connsiteX14" fmla="*/ 4790 w 1994931"/>
                <a:gd name="connsiteY14" fmla="*/ 705957 h 705957"/>
                <a:gd name="connsiteX15" fmla="*/ 593802 w 1994931"/>
                <a:gd name="connsiteY15" fmla="*/ 266761 h 705957"/>
                <a:gd name="connsiteX16" fmla="*/ 128844 w 1994931"/>
                <a:gd name="connsiteY16" fmla="*/ 2900 h 705957"/>
                <a:gd name="connsiteX17" fmla="*/ 651358 w 1994931"/>
                <a:gd name="connsiteY17" fmla="*/ 92590 h 70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4931" h="705957">
                  <a:moveTo>
                    <a:pt x="651358" y="92590"/>
                  </a:moveTo>
                  <a:lnTo>
                    <a:pt x="875287" y="92590"/>
                  </a:lnTo>
                  <a:lnTo>
                    <a:pt x="875287" y="92590"/>
                  </a:lnTo>
                  <a:lnTo>
                    <a:pt x="1211180" y="92590"/>
                  </a:lnTo>
                  <a:lnTo>
                    <a:pt x="1994931" y="92590"/>
                  </a:lnTo>
                  <a:lnTo>
                    <a:pt x="1994931" y="351243"/>
                  </a:lnTo>
                  <a:lnTo>
                    <a:pt x="1994931" y="351243"/>
                  </a:lnTo>
                  <a:lnTo>
                    <a:pt x="1994931" y="462094"/>
                  </a:lnTo>
                  <a:lnTo>
                    <a:pt x="1994931" y="535995"/>
                  </a:lnTo>
                  <a:lnTo>
                    <a:pt x="1211180" y="535995"/>
                  </a:lnTo>
                  <a:lnTo>
                    <a:pt x="875287" y="535995"/>
                  </a:lnTo>
                  <a:lnTo>
                    <a:pt x="875287" y="535995"/>
                  </a:lnTo>
                  <a:lnTo>
                    <a:pt x="651358" y="535995"/>
                  </a:lnTo>
                  <a:lnTo>
                    <a:pt x="632971" y="523902"/>
                  </a:lnTo>
                  <a:lnTo>
                    <a:pt x="4790" y="705957"/>
                  </a:lnTo>
                  <a:cubicBezTo>
                    <a:pt x="-61045" y="671587"/>
                    <a:pt x="573126" y="383937"/>
                    <a:pt x="593802" y="266761"/>
                  </a:cubicBezTo>
                  <a:cubicBezTo>
                    <a:pt x="614478" y="149585"/>
                    <a:pt x="12667" y="-24604"/>
                    <a:pt x="128844" y="2900"/>
                  </a:cubicBezTo>
                  <a:cubicBezTo>
                    <a:pt x="300809" y="43611"/>
                    <a:pt x="477187" y="62693"/>
                    <a:pt x="651358" y="92590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 smtClean="0"/>
                <a:t>Check which data </a:t>
              </a:r>
            </a:p>
            <a:p>
              <a:pPr algn="r"/>
              <a:r>
                <a:rPr lang="en-US" sz="1400" dirty="0" smtClean="0"/>
                <a:t>to write to model</a:t>
              </a:r>
            </a:p>
            <a:p>
              <a:pPr algn="r"/>
              <a:r>
                <a:rPr lang="en-US" sz="1400" dirty="0" smtClean="0"/>
                <a:t>NB: </a:t>
              </a:r>
              <a:r>
                <a:rPr lang="en-US" sz="1400" dirty="0" err="1" smtClean="0"/>
                <a:t>COBie</a:t>
              </a:r>
              <a:r>
                <a:rPr lang="en-US" sz="1400" dirty="0" smtClean="0"/>
                <a:t> compliant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593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configuration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Date Placeholder 3"/>
          <p:cNvSpPr txBox="1">
            <a:spLocks/>
          </p:cNvSpPr>
          <p:nvPr/>
        </p:nvSpPr>
        <p:spPr>
          <a:xfrm>
            <a:off x="457200" y="59436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6767511" cy="536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e 2"/>
          <p:cNvGrpSpPr/>
          <p:nvPr/>
        </p:nvGrpSpPr>
        <p:grpSpPr>
          <a:xfrm>
            <a:off x="609600" y="3808868"/>
            <a:ext cx="5257799" cy="2256969"/>
            <a:chOff x="609600" y="3808868"/>
            <a:chExt cx="5257799" cy="2256969"/>
          </a:xfrm>
        </p:grpSpPr>
        <p:sp>
          <p:nvSpPr>
            <p:cNvPr id="40" name="Rektangel 39"/>
            <p:cNvSpPr/>
            <p:nvPr/>
          </p:nvSpPr>
          <p:spPr>
            <a:xfrm>
              <a:off x="609600" y="3808868"/>
              <a:ext cx="2514600" cy="2256969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Bildeforklaring formet som et rektangel 40"/>
            <p:cNvSpPr/>
            <p:nvPr/>
          </p:nvSpPr>
          <p:spPr>
            <a:xfrm>
              <a:off x="3745798" y="3962400"/>
              <a:ext cx="2121601" cy="1523999"/>
            </a:xfrm>
            <a:prstGeom prst="wedgeRectCallout">
              <a:avLst>
                <a:gd name="adj1" fmla="val -80646"/>
                <a:gd name="adj2" fmla="val 1485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err="1" smtClean="0"/>
                <a:t>Ifc</a:t>
              </a:r>
              <a:r>
                <a:rPr lang="en-US" sz="1400" dirty="0" smtClean="0"/>
                <a:t> file according to </a:t>
              </a:r>
              <a:r>
                <a:rPr lang="en-US" sz="1400" dirty="0" err="1" smtClean="0"/>
                <a:t>BPie</a:t>
              </a:r>
              <a:r>
                <a:rPr lang="en-US" sz="1400" dirty="0" smtClean="0"/>
                <a:t> created, inclusive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/>
                <a:t>Identification (contact)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/>
                <a:t>Rooms, </a:t>
              </a:r>
              <a:r>
                <a:rPr lang="en-US" sz="1400" dirty="0" err="1" smtClean="0"/>
                <a:t>R.Types</a:t>
              </a:r>
              <a:r>
                <a:rPr lang="en-US" sz="1400" dirty="0" smtClean="0"/>
                <a:t> &amp; RDS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/>
                <a:t>Zones/dep.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/>
                <a:t>Classification</a:t>
              </a:r>
              <a:endParaRPr lang="en-US" sz="1400" dirty="0"/>
            </a:p>
          </p:txBody>
        </p:sp>
      </p:grpSp>
      <p:grpSp>
        <p:nvGrpSpPr>
          <p:cNvPr id="4" name="Gruppe 3"/>
          <p:cNvGrpSpPr/>
          <p:nvPr/>
        </p:nvGrpSpPr>
        <p:grpSpPr>
          <a:xfrm>
            <a:off x="1288255" y="1480458"/>
            <a:ext cx="1661216" cy="424542"/>
            <a:chOff x="1288255" y="1480458"/>
            <a:chExt cx="1661216" cy="424542"/>
          </a:xfrm>
        </p:grpSpPr>
        <p:sp>
          <p:nvSpPr>
            <p:cNvPr id="43" name="Rektangel 42"/>
            <p:cNvSpPr/>
            <p:nvPr/>
          </p:nvSpPr>
          <p:spPr>
            <a:xfrm>
              <a:off x="1288255" y="1676399"/>
              <a:ext cx="235745" cy="228601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Bildeforklaring formet som et rektangel 43"/>
            <p:cNvSpPr/>
            <p:nvPr/>
          </p:nvSpPr>
          <p:spPr>
            <a:xfrm>
              <a:off x="1888671" y="1480458"/>
              <a:ext cx="1060800" cy="380999"/>
            </a:xfrm>
            <a:prstGeom prst="wedgeRectCallout">
              <a:avLst>
                <a:gd name="adj1" fmla="val -80646"/>
                <a:gd name="adj2" fmla="val 1485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/>
                <a:t>Save </a:t>
              </a:r>
              <a:r>
                <a:rPr lang="en-US" sz="1400" dirty="0" err="1" smtClean="0"/>
                <a:t>Ifc</a:t>
              </a:r>
              <a:r>
                <a:rPr lang="en-US" sz="1400" dirty="0" smtClean="0"/>
                <a:t> file</a:t>
              </a:r>
              <a:endParaRPr lang="en-US" sz="1400" dirty="0"/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352" y="847833"/>
            <a:ext cx="5193214" cy="540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7" y="2219325"/>
            <a:ext cx="461962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ktangel 16"/>
          <p:cNvSpPr/>
          <p:nvPr/>
        </p:nvSpPr>
        <p:spPr>
          <a:xfrm>
            <a:off x="7772400" y="1600200"/>
            <a:ext cx="685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2" r="26500"/>
          <a:stretch/>
        </p:blipFill>
        <p:spPr bwMode="auto">
          <a:xfrm>
            <a:off x="2114506" y="2122740"/>
            <a:ext cx="6999757" cy="406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28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process –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through design development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k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16619496"/>
              </p:ext>
            </p:extLst>
          </p:nvPr>
        </p:nvGraphicFramePr>
        <p:xfrm>
          <a:off x="2515607" y="1053699"/>
          <a:ext cx="4341386" cy="534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r:id="rId3" imgW="6817614" imgH="8394954" progId="">
                  <p:embed/>
                </p:oleObj>
              </mc:Choice>
              <mc:Fallback>
                <p:oleObj r:id="rId3" imgW="6817614" imgH="8394954" progId="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607" y="1053699"/>
                        <a:ext cx="4341386" cy="534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145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process –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through design development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t="7054" r="22438" b="6660"/>
          <a:stretch/>
        </p:blipFill>
        <p:spPr bwMode="auto">
          <a:xfrm>
            <a:off x="3360429" y="1447800"/>
            <a:ext cx="5783571" cy="363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85" b="21953"/>
          <a:stretch/>
        </p:blipFill>
        <p:spPr bwMode="auto">
          <a:xfrm>
            <a:off x="0" y="3266298"/>
            <a:ext cx="5239929" cy="292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Bildeforklaring formet som et rektangel 9"/>
          <p:cNvSpPr/>
          <p:nvPr/>
        </p:nvSpPr>
        <p:spPr>
          <a:xfrm>
            <a:off x="457200" y="2208694"/>
            <a:ext cx="2100943" cy="840827"/>
          </a:xfrm>
          <a:prstGeom prst="wedgeRectCallout">
            <a:avLst>
              <a:gd name="adj1" fmla="val 72646"/>
              <a:gd name="adj2" fmla="val 1683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Upload</a:t>
            </a:r>
            <a:r>
              <a:rPr lang="nb-NO" dirty="0" smtClean="0"/>
              <a:t> </a:t>
            </a:r>
            <a:r>
              <a:rPr lang="nb-NO" dirty="0" err="1" smtClean="0"/>
              <a:t>COBie</a:t>
            </a:r>
            <a:r>
              <a:rPr lang="nb-NO" dirty="0" smtClean="0"/>
              <a:t> </a:t>
            </a:r>
            <a:r>
              <a:rPr lang="nb-NO" dirty="0" err="1" smtClean="0"/>
              <a:t>clinic</a:t>
            </a:r>
            <a:r>
              <a:rPr lang="nb-NO" dirty="0" smtClean="0"/>
              <a:t> (</a:t>
            </a:r>
            <a:r>
              <a:rPr lang="nb-NO" dirty="0" err="1" smtClean="0"/>
              <a:t>ifc</a:t>
            </a:r>
            <a:r>
              <a:rPr lang="nb-NO" dirty="0" smtClean="0"/>
              <a:t>) design file to </a:t>
            </a:r>
            <a:r>
              <a:rPr lang="nb-NO" dirty="0" err="1" smtClean="0"/>
              <a:t>ModelServer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130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process –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through design development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t="6550" r="23829" b="13084"/>
          <a:stretch/>
        </p:blipFill>
        <p:spPr bwMode="auto">
          <a:xfrm>
            <a:off x="1085312" y="1469572"/>
            <a:ext cx="805868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ktangel 9"/>
          <p:cNvSpPr/>
          <p:nvPr/>
        </p:nvSpPr>
        <p:spPr>
          <a:xfrm>
            <a:off x="5029200" y="2209801"/>
            <a:ext cx="1981200" cy="1524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Bildeforklaring formet som et rektangel 10"/>
          <p:cNvSpPr/>
          <p:nvPr/>
        </p:nvSpPr>
        <p:spPr>
          <a:xfrm>
            <a:off x="2688771" y="3902529"/>
            <a:ext cx="2779550" cy="1638860"/>
          </a:xfrm>
          <a:custGeom>
            <a:avLst/>
            <a:gdLst>
              <a:gd name="connsiteX0" fmla="*/ 0 w 1524000"/>
              <a:gd name="connsiteY0" fmla="*/ 0 h 381000"/>
              <a:gd name="connsiteX1" fmla="*/ 889000 w 1524000"/>
              <a:gd name="connsiteY1" fmla="*/ 0 h 381000"/>
              <a:gd name="connsiteX2" fmla="*/ 2202607 w 1524000"/>
              <a:gd name="connsiteY2" fmla="*/ -1257860 h 381000"/>
              <a:gd name="connsiteX3" fmla="*/ 1270000 w 1524000"/>
              <a:gd name="connsiteY3" fmla="*/ 0 h 381000"/>
              <a:gd name="connsiteX4" fmla="*/ 1524000 w 1524000"/>
              <a:gd name="connsiteY4" fmla="*/ 0 h 381000"/>
              <a:gd name="connsiteX5" fmla="*/ 1524000 w 1524000"/>
              <a:gd name="connsiteY5" fmla="*/ 63500 h 381000"/>
              <a:gd name="connsiteX6" fmla="*/ 1524000 w 1524000"/>
              <a:gd name="connsiteY6" fmla="*/ 63500 h 381000"/>
              <a:gd name="connsiteX7" fmla="*/ 1524000 w 1524000"/>
              <a:gd name="connsiteY7" fmla="*/ 158750 h 381000"/>
              <a:gd name="connsiteX8" fmla="*/ 1524000 w 1524000"/>
              <a:gd name="connsiteY8" fmla="*/ 381000 h 381000"/>
              <a:gd name="connsiteX9" fmla="*/ 1270000 w 1524000"/>
              <a:gd name="connsiteY9" fmla="*/ 381000 h 381000"/>
              <a:gd name="connsiteX10" fmla="*/ 889000 w 1524000"/>
              <a:gd name="connsiteY10" fmla="*/ 381000 h 381000"/>
              <a:gd name="connsiteX11" fmla="*/ 889000 w 1524000"/>
              <a:gd name="connsiteY11" fmla="*/ 381000 h 381000"/>
              <a:gd name="connsiteX12" fmla="*/ 0 w 1524000"/>
              <a:gd name="connsiteY12" fmla="*/ 381000 h 381000"/>
              <a:gd name="connsiteX13" fmla="*/ 0 w 1524000"/>
              <a:gd name="connsiteY13" fmla="*/ 158750 h 381000"/>
              <a:gd name="connsiteX14" fmla="*/ 0 w 1524000"/>
              <a:gd name="connsiteY14" fmla="*/ 63500 h 381000"/>
              <a:gd name="connsiteX15" fmla="*/ 0 w 1524000"/>
              <a:gd name="connsiteY15" fmla="*/ 63500 h 381000"/>
              <a:gd name="connsiteX16" fmla="*/ 0 w 1524000"/>
              <a:gd name="connsiteY16" fmla="*/ 0 h 381000"/>
              <a:gd name="connsiteX0" fmla="*/ 576943 w 2779550"/>
              <a:gd name="connsiteY0" fmla="*/ 1257860 h 1638860"/>
              <a:gd name="connsiteX1" fmla="*/ 1465943 w 2779550"/>
              <a:gd name="connsiteY1" fmla="*/ 1257860 h 1638860"/>
              <a:gd name="connsiteX2" fmla="*/ 2779550 w 2779550"/>
              <a:gd name="connsiteY2" fmla="*/ 0 h 1638860"/>
              <a:gd name="connsiteX3" fmla="*/ 1846943 w 2779550"/>
              <a:gd name="connsiteY3" fmla="*/ 1257860 h 1638860"/>
              <a:gd name="connsiteX4" fmla="*/ 2100943 w 2779550"/>
              <a:gd name="connsiteY4" fmla="*/ 1257860 h 1638860"/>
              <a:gd name="connsiteX5" fmla="*/ 2100943 w 2779550"/>
              <a:gd name="connsiteY5" fmla="*/ 1321360 h 1638860"/>
              <a:gd name="connsiteX6" fmla="*/ 2100943 w 2779550"/>
              <a:gd name="connsiteY6" fmla="*/ 1321360 h 1638860"/>
              <a:gd name="connsiteX7" fmla="*/ 2100943 w 2779550"/>
              <a:gd name="connsiteY7" fmla="*/ 1416610 h 1638860"/>
              <a:gd name="connsiteX8" fmla="*/ 2100943 w 2779550"/>
              <a:gd name="connsiteY8" fmla="*/ 1638860 h 1638860"/>
              <a:gd name="connsiteX9" fmla="*/ 1846943 w 2779550"/>
              <a:gd name="connsiteY9" fmla="*/ 1638860 h 1638860"/>
              <a:gd name="connsiteX10" fmla="*/ 1465943 w 2779550"/>
              <a:gd name="connsiteY10" fmla="*/ 1638860 h 1638860"/>
              <a:gd name="connsiteX11" fmla="*/ 1465943 w 2779550"/>
              <a:gd name="connsiteY11" fmla="*/ 1638860 h 1638860"/>
              <a:gd name="connsiteX12" fmla="*/ 576943 w 2779550"/>
              <a:gd name="connsiteY12" fmla="*/ 1638860 h 1638860"/>
              <a:gd name="connsiteX13" fmla="*/ 576943 w 2779550"/>
              <a:gd name="connsiteY13" fmla="*/ 1416610 h 1638860"/>
              <a:gd name="connsiteX14" fmla="*/ 576943 w 2779550"/>
              <a:gd name="connsiteY14" fmla="*/ 1321360 h 1638860"/>
              <a:gd name="connsiteX15" fmla="*/ 0 w 2779550"/>
              <a:gd name="connsiteY15" fmla="*/ 1038332 h 1638860"/>
              <a:gd name="connsiteX16" fmla="*/ 576943 w 2779550"/>
              <a:gd name="connsiteY16" fmla="*/ 1257860 h 163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79550" h="1638860">
                <a:moveTo>
                  <a:pt x="576943" y="1257860"/>
                </a:moveTo>
                <a:lnTo>
                  <a:pt x="1465943" y="1257860"/>
                </a:lnTo>
                <a:lnTo>
                  <a:pt x="2779550" y="0"/>
                </a:lnTo>
                <a:lnTo>
                  <a:pt x="1846943" y="1257860"/>
                </a:lnTo>
                <a:lnTo>
                  <a:pt x="2100943" y="1257860"/>
                </a:lnTo>
                <a:lnTo>
                  <a:pt x="2100943" y="1321360"/>
                </a:lnTo>
                <a:lnTo>
                  <a:pt x="2100943" y="1321360"/>
                </a:lnTo>
                <a:lnTo>
                  <a:pt x="2100943" y="1416610"/>
                </a:lnTo>
                <a:lnTo>
                  <a:pt x="2100943" y="1638860"/>
                </a:lnTo>
                <a:lnTo>
                  <a:pt x="1846943" y="1638860"/>
                </a:lnTo>
                <a:lnTo>
                  <a:pt x="1465943" y="1638860"/>
                </a:lnTo>
                <a:lnTo>
                  <a:pt x="1465943" y="1638860"/>
                </a:lnTo>
                <a:lnTo>
                  <a:pt x="576943" y="1638860"/>
                </a:lnTo>
                <a:lnTo>
                  <a:pt x="576943" y="1416610"/>
                </a:lnTo>
                <a:lnTo>
                  <a:pt x="576943" y="1321360"/>
                </a:lnTo>
                <a:lnTo>
                  <a:pt x="0" y="1038332"/>
                </a:lnTo>
                <a:lnTo>
                  <a:pt x="576943" y="125786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Comparison</a:t>
            </a:r>
          </a:p>
          <a:p>
            <a:pPr algn="ctr"/>
            <a:r>
              <a:rPr lang="en-US" sz="1400" dirty="0" smtClean="0"/>
              <a:t>Area validation</a:t>
            </a:r>
            <a:endParaRPr lang="en-US" sz="1400" dirty="0"/>
          </a:p>
        </p:txBody>
      </p:sp>
      <p:sp>
        <p:nvSpPr>
          <p:cNvPr id="12" name="Rektangel 11"/>
          <p:cNvSpPr/>
          <p:nvPr/>
        </p:nvSpPr>
        <p:spPr>
          <a:xfrm>
            <a:off x="1143000" y="4267200"/>
            <a:ext cx="1981200" cy="5334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130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process –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through design development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t="6292" r="36965" b="18551"/>
          <a:stretch/>
        </p:blipFill>
        <p:spPr bwMode="auto">
          <a:xfrm>
            <a:off x="685800" y="1524000"/>
            <a:ext cx="6001014" cy="420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ktangel 9"/>
          <p:cNvSpPr/>
          <p:nvPr/>
        </p:nvSpPr>
        <p:spPr>
          <a:xfrm>
            <a:off x="1968063" y="3352801"/>
            <a:ext cx="1707734" cy="178676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Bildeforklaring formet som et rektangel 10"/>
          <p:cNvSpPr/>
          <p:nvPr/>
        </p:nvSpPr>
        <p:spPr>
          <a:xfrm>
            <a:off x="4143703" y="2286000"/>
            <a:ext cx="2732689" cy="1056289"/>
          </a:xfrm>
          <a:prstGeom prst="wedgeRectCallout">
            <a:avLst>
              <a:gd name="adj1" fmla="val -70899"/>
              <a:gd name="adj2" fmla="val 680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Syncronize</a:t>
            </a:r>
            <a:r>
              <a:rPr lang="en-US" dirty="0" smtClean="0"/>
              <a:t> updated </a:t>
            </a:r>
            <a:r>
              <a:rPr lang="en-US" dirty="0" err="1" smtClean="0"/>
              <a:t>BPie</a:t>
            </a:r>
            <a:r>
              <a:rPr lang="en-US" dirty="0" smtClean="0"/>
              <a:t> data back to design model</a:t>
            </a:r>
          </a:p>
          <a:p>
            <a:pPr algn="ctr"/>
            <a:r>
              <a:rPr lang="en-US" dirty="0" smtClean="0"/>
              <a:t>- Check «</a:t>
            </a:r>
            <a:r>
              <a:rPr lang="en-US" dirty="0" err="1" smtClean="0"/>
              <a:t>COBie</a:t>
            </a:r>
            <a:r>
              <a:rPr lang="en-US" dirty="0" smtClean="0"/>
              <a:t> compliant»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0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process –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through design development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uppe 7"/>
          <p:cNvGrpSpPr/>
          <p:nvPr/>
        </p:nvGrpSpPr>
        <p:grpSpPr>
          <a:xfrm>
            <a:off x="533400" y="1676400"/>
            <a:ext cx="8502868" cy="4391645"/>
            <a:chOff x="641132" y="2084114"/>
            <a:chExt cx="8502868" cy="439164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1" t="6832" r="26018" b="5569"/>
            <a:stretch/>
          </p:blipFill>
          <p:spPr bwMode="auto">
            <a:xfrm>
              <a:off x="641132" y="2084114"/>
              <a:ext cx="5896303" cy="4391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Bildeforklaring formet som et rektangel 9"/>
            <p:cNvSpPr/>
            <p:nvPr/>
          </p:nvSpPr>
          <p:spPr>
            <a:xfrm>
              <a:off x="6611007" y="2102068"/>
              <a:ext cx="2532993" cy="1776249"/>
            </a:xfrm>
            <a:prstGeom prst="wedgeRectCallout">
              <a:avLst>
                <a:gd name="adj1" fmla="val -192616"/>
                <a:gd name="adj2" fmla="val 5954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COBie/BPie properties in the IfcSpace object</a:t>
              </a:r>
            </a:p>
            <a:p>
              <a:pPr algn="ctr"/>
              <a:endParaRPr lang="en-US" smtClean="0"/>
            </a:p>
            <a:p>
              <a:pPr algn="ctr"/>
              <a:r>
                <a:rPr lang="en-US" smtClean="0"/>
                <a:t>Can be converted back to COBie spreadsheet format 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130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process –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through design development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uppe 10"/>
          <p:cNvGrpSpPr/>
          <p:nvPr/>
        </p:nvGrpSpPr>
        <p:grpSpPr>
          <a:xfrm>
            <a:off x="388881" y="1905000"/>
            <a:ext cx="8438630" cy="4347019"/>
            <a:chOff x="388881" y="2263988"/>
            <a:chExt cx="8438630" cy="4347019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" t="7091" r="25614" b="5704"/>
            <a:stretch/>
          </p:blipFill>
          <p:spPr bwMode="auto">
            <a:xfrm>
              <a:off x="388881" y="2263988"/>
              <a:ext cx="6651871" cy="4347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Bildeforklaring formet som et rektangel 12"/>
            <p:cNvSpPr/>
            <p:nvPr/>
          </p:nvSpPr>
          <p:spPr>
            <a:xfrm>
              <a:off x="7040752" y="2932387"/>
              <a:ext cx="1786759" cy="1072056"/>
            </a:xfrm>
            <a:prstGeom prst="wedgeRectCallout">
              <a:avLst>
                <a:gd name="adj1" fmla="val -267034"/>
                <a:gd name="adj2" fmla="val 8332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err="1" smtClean="0"/>
                <a:t>Omniclass</a:t>
              </a:r>
              <a:r>
                <a:rPr lang="nb-NO" dirty="0" smtClean="0"/>
                <a:t> </a:t>
              </a:r>
              <a:r>
                <a:rPr lang="nb-NO" dirty="0" err="1" smtClean="0"/>
                <a:t>classification</a:t>
              </a:r>
              <a:r>
                <a:rPr lang="nb-NO" dirty="0" smtClean="0"/>
                <a:t> </a:t>
              </a:r>
              <a:r>
                <a:rPr lang="nb-NO" dirty="0" err="1" smtClean="0"/>
                <a:t>reference</a:t>
              </a:r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254420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BPie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savings – single project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2954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building type </a:t>
            </a:r>
          </a:p>
          <a:p>
            <a:r>
              <a:rPr lang="en-US" dirty="0" smtClean="0"/>
              <a:t>floors</a:t>
            </a:r>
          </a:p>
          <a:p>
            <a:r>
              <a:rPr lang="en-US" dirty="0" smtClean="0"/>
              <a:t>total SF</a:t>
            </a:r>
          </a:p>
          <a:p>
            <a:r>
              <a:rPr lang="en-US" dirty="0" smtClean="0"/>
              <a:t>equipment count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295400"/>
            <a:ext cx="38862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Hospital/Health facility</a:t>
            </a:r>
          </a:p>
          <a:p>
            <a:r>
              <a:rPr lang="en-US" dirty="0" smtClean="0"/>
              <a:t>6-10 floors</a:t>
            </a:r>
          </a:p>
          <a:p>
            <a:r>
              <a:rPr lang="en-US" dirty="0" smtClean="0"/>
              <a:t>1 </a:t>
            </a:r>
            <a:r>
              <a:rPr lang="en-US" dirty="0"/>
              <a:t>000 000 SF</a:t>
            </a:r>
          </a:p>
          <a:p>
            <a:r>
              <a:rPr lang="en-US" dirty="0" smtClean="0"/>
              <a:t>70 000 (</a:t>
            </a:r>
            <a:r>
              <a:rPr lang="en-US" dirty="0" err="1" smtClean="0"/>
              <a:t>approx</a:t>
            </a:r>
            <a:r>
              <a:rPr lang="en-US" dirty="0" smtClean="0"/>
              <a:t> 40 000 to be Modeled)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30480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“back of napkin” savings: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in data capture from user criteria</a:t>
            </a:r>
          </a:p>
          <a:p>
            <a:pPr>
              <a:buFontTx/>
              <a:buChar char="-"/>
            </a:pPr>
            <a:r>
              <a:rPr lang="en-US" dirty="0" smtClean="0"/>
              <a:t> in capture in planning workflow</a:t>
            </a:r>
          </a:p>
          <a:p>
            <a:pPr>
              <a:buFontTx/>
              <a:buChar char="-"/>
            </a:pPr>
            <a:r>
              <a:rPr lang="en-US" dirty="0" smtClean="0"/>
              <a:t> in use downstream</a:t>
            </a:r>
          </a:p>
          <a:p>
            <a:pPr>
              <a:buFontTx/>
              <a:buChar char="-"/>
            </a:pPr>
            <a:r>
              <a:rPr lang="en-US" dirty="0" smtClean="0"/>
              <a:t> other, etc…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Total $ expected savings on this project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26"/>
          <p:cNvSpPr txBox="1"/>
          <p:nvPr/>
        </p:nvSpPr>
        <p:spPr>
          <a:xfrm>
            <a:off x="4822371" y="3124200"/>
            <a:ext cx="3581400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Savings in time consumption and quality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QA &amp; validation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Do it right the first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Deviation handling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Area- and cost control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What you order is what you get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Information available for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0513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BPie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savings – facility portfolio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12954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building types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number of buildings</a:t>
            </a:r>
          </a:p>
          <a:p>
            <a:r>
              <a:rPr lang="en-US" dirty="0" smtClean="0"/>
              <a:t>total SF</a:t>
            </a:r>
          </a:p>
          <a:p>
            <a:r>
              <a:rPr lang="en-US" dirty="0" smtClean="0"/>
              <a:t>equipment count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0600" y="1295400"/>
            <a:ext cx="38100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Health, educational, office, cultural buildings (museums, concert halls,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" y="30480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“back of napkin” savings: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in data capture from user criteria</a:t>
            </a:r>
          </a:p>
          <a:p>
            <a:pPr>
              <a:buFontTx/>
              <a:buChar char="-"/>
            </a:pPr>
            <a:r>
              <a:rPr lang="en-US" dirty="0" smtClean="0"/>
              <a:t> in capture in planning workflow</a:t>
            </a:r>
          </a:p>
          <a:p>
            <a:pPr>
              <a:buFontTx/>
              <a:buChar char="-"/>
            </a:pPr>
            <a:r>
              <a:rPr lang="en-US" dirty="0" smtClean="0"/>
              <a:t> in use downstream</a:t>
            </a:r>
          </a:p>
          <a:p>
            <a:pPr>
              <a:buFontTx/>
              <a:buChar char="-"/>
            </a:pPr>
            <a:r>
              <a:rPr lang="en-US" dirty="0" smtClean="0"/>
              <a:t> other, etc…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Total $ expected savings on this project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22371" y="3124200"/>
            <a:ext cx="3581400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As for one single project +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Quality of the handed over facilities!!!!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Reuse of data/knowledge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Requirements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Process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Implement best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product description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 smtClean="0"/>
              <a:t>Client requirement management </a:t>
            </a:r>
            <a:endParaRPr lang="en-US" sz="3000" b="1" dirty="0"/>
          </a:p>
          <a:p>
            <a:r>
              <a:rPr lang="en-US" sz="2600" b="1" dirty="0"/>
              <a:t>Areas/space </a:t>
            </a:r>
            <a:r>
              <a:rPr lang="en-US" sz="2600" dirty="0"/>
              <a:t>planning and administration</a:t>
            </a:r>
          </a:p>
          <a:p>
            <a:r>
              <a:rPr lang="en-US" sz="2600" b="1" dirty="0"/>
              <a:t>Room data sheet </a:t>
            </a:r>
            <a:r>
              <a:rPr lang="en-US" sz="2600" dirty="0"/>
              <a:t>planning</a:t>
            </a:r>
          </a:p>
          <a:p>
            <a:r>
              <a:rPr lang="en-US" sz="2600" b="1" dirty="0"/>
              <a:t>FF &amp; E </a:t>
            </a:r>
            <a:r>
              <a:rPr lang="en-US" sz="2600" dirty="0"/>
              <a:t>planning</a:t>
            </a:r>
          </a:p>
          <a:p>
            <a:r>
              <a:rPr lang="en-US" sz="2600" b="1" dirty="0"/>
              <a:t>Data sync </a:t>
            </a:r>
            <a:r>
              <a:rPr lang="en-US" sz="2600" dirty="0"/>
              <a:t>and</a:t>
            </a:r>
            <a:r>
              <a:rPr lang="en-US" sz="2600" b="1" dirty="0"/>
              <a:t> validation </a:t>
            </a:r>
            <a:r>
              <a:rPr lang="en-US" sz="2600" dirty="0"/>
              <a:t>design model </a:t>
            </a:r>
            <a:r>
              <a:rPr lang="en-US" sz="2600" b="1" dirty="0"/>
              <a:t>↔ </a:t>
            </a:r>
            <a:r>
              <a:rPr lang="en-US" sz="2600" dirty="0"/>
              <a:t>program</a:t>
            </a:r>
          </a:p>
          <a:p>
            <a:r>
              <a:rPr lang="en-US" sz="2600" b="1" dirty="0"/>
              <a:t>Client and end user </a:t>
            </a:r>
            <a:r>
              <a:rPr lang="en-US" sz="2600" dirty="0"/>
              <a:t>involvement</a:t>
            </a:r>
          </a:p>
          <a:p>
            <a:r>
              <a:rPr lang="en-US" sz="2600" b="1" dirty="0"/>
              <a:t>Purchase </a:t>
            </a:r>
            <a:r>
              <a:rPr lang="en-US" sz="2600" dirty="0"/>
              <a:t>of (moveable) FF&amp;E</a:t>
            </a:r>
          </a:p>
          <a:p>
            <a:r>
              <a:rPr lang="en-US" sz="2600" b="1" dirty="0"/>
              <a:t>Log. Tracking </a:t>
            </a:r>
            <a:r>
              <a:rPr lang="en-US" sz="2600" dirty="0"/>
              <a:t>of all changes in the project</a:t>
            </a:r>
          </a:p>
          <a:p>
            <a:pPr>
              <a:buNone/>
            </a:pPr>
            <a:endParaRPr lang="en-US" sz="2600" dirty="0"/>
          </a:p>
          <a:p>
            <a:r>
              <a:rPr lang="en-US" sz="2600" dirty="0"/>
              <a:t>TIDA - Separate module for complete </a:t>
            </a:r>
            <a:r>
              <a:rPr lang="en-US" sz="2600" b="1" dirty="0"/>
              <a:t>FM documentation</a:t>
            </a:r>
            <a:r>
              <a:rPr lang="en-US" sz="2600" dirty="0"/>
              <a:t> and </a:t>
            </a:r>
            <a:r>
              <a:rPr lang="en-US" sz="2600" b="1" dirty="0"/>
              <a:t>punch lists. </a:t>
            </a:r>
          </a:p>
          <a:p>
            <a:pPr>
              <a:buNone/>
            </a:pPr>
            <a:r>
              <a:rPr lang="en-US" sz="2600" b="1" dirty="0"/>
              <a:t>	</a:t>
            </a:r>
            <a:r>
              <a:rPr lang="en-US" sz="2200" dirty="0"/>
              <a:t>Not yet for the international market</a:t>
            </a:r>
            <a:endParaRPr lang="en-US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dRofus</a:t>
            </a:r>
            <a:r>
              <a:rPr lang="en-US" dirty="0" smtClean="0"/>
              <a:t>® is a unique, </a:t>
            </a:r>
            <a:r>
              <a:rPr lang="en-US" b="1" dirty="0" smtClean="0"/>
              <a:t>cloud based </a:t>
            </a:r>
            <a:r>
              <a:rPr lang="en-US" dirty="0" smtClean="0"/>
              <a:t>tool for planning, program validation and data management. </a:t>
            </a:r>
            <a:r>
              <a:rPr lang="en-US" dirty="0" err="1" smtClean="0"/>
              <a:t>dRofus</a:t>
            </a:r>
            <a:r>
              <a:rPr lang="en-US" dirty="0" smtClean="0"/>
              <a:t> is a collaboration tool and a project can have “unlimited” number of users (without additional cost). </a:t>
            </a:r>
          </a:p>
          <a:p>
            <a:endParaRPr lang="en-US" dirty="0" smtClean="0"/>
          </a:p>
          <a:p>
            <a:r>
              <a:rPr lang="en-US" dirty="0" err="1" smtClean="0"/>
              <a:t>dRofus</a:t>
            </a:r>
            <a:r>
              <a:rPr lang="en-US" dirty="0"/>
              <a:t>® </a:t>
            </a:r>
            <a:r>
              <a:rPr lang="en-US" dirty="0" smtClean="0"/>
              <a:t>handles </a:t>
            </a:r>
            <a:r>
              <a:rPr lang="en-US" dirty="0"/>
              <a:t>all building types, including large </a:t>
            </a:r>
            <a:r>
              <a:rPr lang="en-US" dirty="0" smtClean="0"/>
              <a:t>projects where </a:t>
            </a:r>
            <a:r>
              <a:rPr lang="en-US" dirty="0"/>
              <a:t>several design models needs to be synchronized to </a:t>
            </a:r>
            <a:r>
              <a:rPr lang="en-US" dirty="0" smtClean="0"/>
              <a:t>a central </a:t>
            </a:r>
            <a:r>
              <a:rPr lang="en-US" dirty="0"/>
              <a:t>database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/>
              <a:t>dRofus</a:t>
            </a:r>
            <a:r>
              <a:rPr lang="en-US" dirty="0"/>
              <a:t>® has a strong connection to the Autodesk® </a:t>
            </a:r>
            <a:r>
              <a:rPr lang="en-US" dirty="0" smtClean="0"/>
              <a:t>Revit® suite </a:t>
            </a:r>
            <a:r>
              <a:rPr lang="en-US" dirty="0"/>
              <a:t>and extensive support for IFC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/>
              <a:t>dRofus</a:t>
            </a:r>
            <a:r>
              <a:rPr lang="en-US" dirty="0"/>
              <a:t>® has </a:t>
            </a:r>
            <a:r>
              <a:rPr lang="en-US" dirty="0" smtClean="0"/>
              <a:t>a built in (</a:t>
            </a:r>
            <a:r>
              <a:rPr lang="en-US" dirty="0" err="1" smtClean="0"/>
              <a:t>ifc</a:t>
            </a:r>
            <a:r>
              <a:rPr lang="en-US" dirty="0" smtClean="0"/>
              <a:t>) EDM </a:t>
            </a:r>
            <a:r>
              <a:rPr lang="en-US" dirty="0" err="1" smtClean="0"/>
              <a:t>ModelServer</a:t>
            </a:r>
            <a:r>
              <a:rPr lang="en-US" dirty="0" smtClean="0"/>
              <a:t> from </a:t>
            </a:r>
            <a:r>
              <a:rPr lang="en-US" dirty="0" err="1" smtClean="0"/>
              <a:t>Jotne</a:t>
            </a:r>
            <a:r>
              <a:rPr lang="en-US" dirty="0" smtClean="0"/>
              <a:t> EPM Technology.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4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contacts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18418"/>
            <a:ext cx="2362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COBie support</a:t>
            </a:r>
          </a:p>
          <a:p>
            <a:pPr marL="0" indent="0" algn="r">
              <a:buNone/>
            </a:pPr>
            <a:r>
              <a:rPr lang="en-US" sz="2400" dirty="0" smtClean="0"/>
              <a:t>name:</a:t>
            </a:r>
          </a:p>
          <a:p>
            <a:pPr marL="0" indent="0" algn="r">
              <a:buNone/>
            </a:pPr>
            <a:r>
              <a:rPr lang="en-US" sz="2400" dirty="0" smtClean="0"/>
              <a:t> phone:</a:t>
            </a:r>
          </a:p>
          <a:p>
            <a:pPr marL="0" indent="0" algn="r">
              <a:buNone/>
            </a:pPr>
            <a:r>
              <a:rPr lang="en-US" sz="2400" dirty="0" smtClean="0"/>
              <a:t> email:</a:t>
            </a:r>
          </a:p>
          <a:p>
            <a:pPr marL="0" indent="0" algn="r">
              <a:buNone/>
            </a:pPr>
            <a:r>
              <a:rPr lang="en-US" sz="2400" dirty="0"/>
              <a:t> </a:t>
            </a:r>
            <a:r>
              <a:rPr lang="en-US" sz="2400" dirty="0" smtClean="0"/>
              <a:t>web: 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marketing POC</a:t>
            </a:r>
          </a:p>
          <a:p>
            <a:pPr marL="0" indent="0" algn="r">
              <a:buNone/>
            </a:pPr>
            <a:r>
              <a:rPr lang="en-US" sz="2400" dirty="0" smtClean="0"/>
              <a:t>name:</a:t>
            </a:r>
          </a:p>
          <a:p>
            <a:pPr marL="0" indent="0" algn="r">
              <a:buNone/>
            </a:pPr>
            <a:r>
              <a:rPr lang="en-US" sz="2400" dirty="0" smtClean="0"/>
              <a:t> phone:</a:t>
            </a:r>
          </a:p>
          <a:p>
            <a:pPr marL="0" indent="0" algn="r">
              <a:buNone/>
            </a:pPr>
            <a:r>
              <a:rPr lang="en-US" sz="2400" dirty="0" smtClean="0"/>
              <a:t> email: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05400" y="1295400"/>
            <a:ext cx="2133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1371600"/>
            <a:ext cx="4953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indent="0" algn="r">
              <a:spcBef>
                <a:spcPct val="20000"/>
              </a:spcBef>
              <a:buFont typeface="Arial" pitchFamily="34" charset="0"/>
              <a:buNone/>
              <a:defRPr sz="24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/>
            <a:endParaRPr lang="en-US" dirty="0" smtClean="0"/>
          </a:p>
          <a:p>
            <a:pPr algn="l"/>
            <a:r>
              <a:rPr lang="en-US" dirty="0" smtClean="0"/>
              <a:t>Ole Kristian Kvarsvik</a:t>
            </a:r>
            <a:endParaRPr lang="en-US" dirty="0"/>
          </a:p>
          <a:p>
            <a:pPr algn="l"/>
            <a:r>
              <a:rPr lang="en-US" dirty="0" smtClean="0"/>
              <a:t>+47 22 33 15 70</a:t>
            </a:r>
            <a:endParaRPr lang="en-US" dirty="0"/>
          </a:p>
          <a:p>
            <a:pPr algn="l"/>
            <a:r>
              <a:rPr lang="en-US" dirty="0" smtClean="0">
                <a:hlinkClick r:id="rId2"/>
              </a:rPr>
              <a:t>okk@drofus.com</a:t>
            </a:r>
            <a:endParaRPr lang="en-US" dirty="0" smtClean="0"/>
          </a:p>
          <a:p>
            <a:pPr algn="l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www.drofus.no/en/support-services.html</a:t>
            </a:r>
            <a:endParaRPr lang="en-US" dirty="0" smtClean="0"/>
          </a:p>
          <a:p>
            <a:pPr algn="l"/>
            <a:endParaRPr lang="en-US" sz="1800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Rolf Jerving</a:t>
            </a:r>
          </a:p>
          <a:p>
            <a:pPr algn="l"/>
            <a:r>
              <a:rPr lang="en-US" dirty="0" smtClean="0"/>
              <a:t>+</a:t>
            </a:r>
            <a:r>
              <a:rPr lang="en-US"/>
              <a:t>47 22 33 </a:t>
            </a:r>
            <a:r>
              <a:rPr lang="en-US"/>
              <a:t>15 </a:t>
            </a:r>
            <a:r>
              <a:rPr lang="en-US" smtClean="0"/>
              <a:t>70</a:t>
            </a:r>
            <a:endParaRPr lang="en-US" dirty="0" smtClean="0"/>
          </a:p>
          <a:p>
            <a:pPr algn="l"/>
            <a:r>
              <a:rPr lang="en-US" dirty="0" smtClean="0">
                <a:hlinkClick r:id="rId4"/>
              </a:rPr>
              <a:t>rolf@drofus.com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5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product features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COBie</a:t>
            </a:r>
            <a:r>
              <a:rPr lang="en-US" b="1" dirty="0" smtClean="0"/>
              <a:t>/</a:t>
            </a:r>
            <a:r>
              <a:rPr lang="en-US" b="1" dirty="0" err="1" smtClean="0"/>
              <a:t>BPie</a:t>
            </a:r>
            <a:endParaRPr lang="en-US" b="1" dirty="0" smtClean="0"/>
          </a:p>
          <a:p>
            <a:r>
              <a:rPr lang="en-US" dirty="0" err="1" smtClean="0"/>
              <a:t>dRofus</a:t>
            </a:r>
            <a:r>
              <a:rPr lang="en-US" dirty="0" smtClean="0"/>
              <a:t> </a:t>
            </a:r>
            <a:r>
              <a:rPr lang="en-US" dirty="0"/>
              <a:t>can export </a:t>
            </a:r>
            <a:r>
              <a:rPr lang="en-US" dirty="0" err="1"/>
              <a:t>COBie</a:t>
            </a:r>
            <a:r>
              <a:rPr lang="en-US" dirty="0"/>
              <a:t>/</a:t>
            </a:r>
            <a:r>
              <a:rPr lang="en-US" dirty="0" err="1"/>
              <a:t>BPie</a:t>
            </a:r>
            <a:r>
              <a:rPr lang="en-US" dirty="0"/>
              <a:t> compliant </a:t>
            </a:r>
            <a:r>
              <a:rPr lang="en-US" dirty="0" err="1"/>
              <a:t>ifc</a:t>
            </a:r>
            <a:r>
              <a:rPr lang="en-US" dirty="0"/>
              <a:t> files </a:t>
            </a:r>
          </a:p>
          <a:p>
            <a:r>
              <a:rPr lang="en-US" dirty="0" err="1"/>
              <a:t>dRofus</a:t>
            </a:r>
            <a:r>
              <a:rPr lang="en-US" dirty="0"/>
              <a:t> supports import of </a:t>
            </a:r>
            <a:r>
              <a:rPr lang="en-US" dirty="0" err="1"/>
              <a:t>ifc</a:t>
            </a:r>
            <a:r>
              <a:rPr lang="en-US" dirty="0"/>
              <a:t> design files and can  </a:t>
            </a:r>
            <a:r>
              <a:rPr lang="en-US" dirty="0" err="1" smtClean="0"/>
              <a:t>syncronize</a:t>
            </a:r>
            <a:r>
              <a:rPr lang="en-US" dirty="0" smtClean="0"/>
              <a:t>/enhance </a:t>
            </a:r>
            <a:r>
              <a:rPr lang="en-US" dirty="0"/>
              <a:t>design files with </a:t>
            </a:r>
            <a:r>
              <a:rPr lang="en-US" dirty="0" err="1"/>
              <a:t>BPie</a:t>
            </a:r>
            <a:r>
              <a:rPr lang="en-US" dirty="0"/>
              <a:t> data through design </a:t>
            </a:r>
            <a:r>
              <a:rPr lang="en-US" dirty="0" smtClean="0"/>
              <a:t>development</a:t>
            </a:r>
          </a:p>
          <a:p>
            <a:r>
              <a:rPr lang="en-US" dirty="0" smtClean="0"/>
              <a:t>The standard requirements model (</a:t>
            </a:r>
            <a:r>
              <a:rPr lang="en-US" dirty="0" err="1" smtClean="0"/>
              <a:t>BPie</a:t>
            </a:r>
            <a:r>
              <a:rPr lang="en-US" dirty="0" smtClean="0"/>
              <a:t>) enables full scale validation through model checking (against req.).</a:t>
            </a:r>
          </a:p>
          <a:p>
            <a:r>
              <a:rPr lang="en-US" dirty="0" smtClean="0"/>
              <a:t>Result: What you order is what you get (at handover)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dRofus</a:t>
            </a:r>
            <a:r>
              <a:rPr lang="en-US" dirty="0"/>
              <a:t>® </a:t>
            </a:r>
            <a:r>
              <a:rPr lang="en-US" dirty="0" smtClean="0"/>
              <a:t>is built for (client) requirement management throughout the project. The key to enable comparison between program requirement and the design solution (BIM) is either through plug-in access or through </a:t>
            </a:r>
            <a:r>
              <a:rPr lang="en-US" dirty="0" err="1" smtClean="0"/>
              <a:t>OpenBIM</a:t>
            </a:r>
            <a:r>
              <a:rPr lang="en-US" dirty="0" smtClean="0"/>
              <a:t> comparison.</a:t>
            </a:r>
          </a:p>
          <a:p>
            <a:endParaRPr lang="en-US" dirty="0" smtClean="0"/>
          </a:p>
          <a:p>
            <a:r>
              <a:rPr lang="en-US" dirty="0" smtClean="0"/>
              <a:t>Plug-in: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Requirements </a:t>
            </a:r>
            <a:r>
              <a:rPr lang="en-US" dirty="0"/>
              <a:t>and planned FF&amp;E </a:t>
            </a:r>
            <a:r>
              <a:rPr lang="en-US" dirty="0" smtClean="0"/>
              <a:t>available </a:t>
            </a:r>
            <a:r>
              <a:rPr lang="en-US" dirty="0"/>
              <a:t>in design </a:t>
            </a:r>
            <a:r>
              <a:rPr lang="en-US" dirty="0" smtClean="0"/>
              <a:t>interface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Continuously synchronizing data between requirements and design</a:t>
            </a:r>
          </a:p>
          <a:p>
            <a:endParaRPr lang="en-US" dirty="0"/>
          </a:p>
          <a:p>
            <a:r>
              <a:rPr lang="en-US" dirty="0" err="1" smtClean="0"/>
              <a:t>OpenBIM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Upload </a:t>
            </a:r>
            <a:r>
              <a:rPr lang="en-US" dirty="0" err="1" smtClean="0"/>
              <a:t>ifc</a:t>
            </a:r>
            <a:r>
              <a:rPr lang="en-US" dirty="0" smtClean="0"/>
              <a:t> to built in </a:t>
            </a:r>
            <a:r>
              <a:rPr lang="en-US" dirty="0" err="1" smtClean="0"/>
              <a:t>ModelServer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Compare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Update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3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user base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200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Dec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2013)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23622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users</a:t>
            </a:r>
          </a:p>
          <a:p>
            <a:pPr marL="0" indent="0" algn="r">
              <a:buNone/>
            </a:pPr>
            <a:r>
              <a:rPr lang="en-US" sz="2400" dirty="0" smtClean="0"/>
              <a:t> user count:</a:t>
            </a:r>
          </a:p>
          <a:p>
            <a:pPr marL="0" indent="0" algn="r">
              <a:buNone/>
            </a:pPr>
            <a:r>
              <a:rPr lang="en-US" sz="2400" dirty="0" smtClean="0"/>
              <a:t> facility count:</a:t>
            </a:r>
          </a:p>
          <a:p>
            <a:pPr marL="0" indent="0" algn="r">
              <a:buNone/>
            </a:pPr>
            <a:r>
              <a:rPr lang="en-US" sz="2400" dirty="0" smtClean="0"/>
              <a:t>public sector: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 algn="r">
              <a:buNone/>
            </a:pPr>
            <a:r>
              <a:rPr lang="en-US" sz="2400" dirty="0" smtClean="0"/>
              <a:t> private sector: 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customers</a:t>
            </a:r>
          </a:p>
          <a:p>
            <a:pPr marL="0" indent="0" algn="r">
              <a:buNone/>
            </a:pPr>
            <a:r>
              <a:rPr lang="en-US" sz="2400" dirty="0" smtClean="0"/>
              <a:t>name:</a:t>
            </a:r>
          </a:p>
          <a:p>
            <a:pPr marL="0" indent="0" algn="r">
              <a:buNone/>
            </a:pPr>
            <a:r>
              <a:rPr lang="en-US" sz="2400" dirty="0" smtClean="0"/>
              <a:t> name:</a:t>
            </a:r>
          </a:p>
          <a:p>
            <a:pPr marL="0" indent="0" algn="r">
              <a:buNone/>
            </a:pPr>
            <a:r>
              <a:rPr lang="en-US" sz="2400" dirty="0" smtClean="0"/>
              <a:t> name: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05400" y="1295400"/>
            <a:ext cx="2133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1295400"/>
            <a:ext cx="5562600" cy="510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r">
              <a:spcBef>
                <a:spcPct val="20000"/>
              </a:spcBef>
              <a:buFont typeface="Arial" pitchFamily="34" charset="0"/>
              <a:buNone/>
              <a:defRPr sz="24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/>
            <a:endParaRPr lang="en-US" dirty="0" smtClean="0"/>
          </a:p>
          <a:p>
            <a:pPr algn="l"/>
            <a:r>
              <a:rPr lang="en-US" dirty="0" smtClean="0"/>
              <a:t>11000</a:t>
            </a:r>
            <a:r>
              <a:rPr lang="en-US" dirty="0" smtClean="0"/>
              <a:t> </a:t>
            </a:r>
            <a:r>
              <a:rPr lang="en-US" dirty="0" smtClean="0"/>
              <a:t>registered users</a:t>
            </a:r>
            <a:endParaRPr lang="en-US" dirty="0"/>
          </a:p>
          <a:p>
            <a:pPr algn="l"/>
            <a:r>
              <a:rPr lang="en-US" dirty="0" smtClean="0"/>
              <a:t>600</a:t>
            </a:r>
            <a:r>
              <a:rPr lang="en-US" dirty="0" smtClean="0"/>
              <a:t> </a:t>
            </a:r>
            <a:r>
              <a:rPr lang="en-US" dirty="0" smtClean="0"/>
              <a:t>active projects (of 1029 total) </a:t>
            </a:r>
          </a:p>
          <a:p>
            <a:pPr algn="l"/>
            <a:r>
              <a:rPr lang="en-US" dirty="0"/>
              <a:t>50% health, 15% education, 10% office, 10% cultural, 5% Airport, 10% </a:t>
            </a:r>
            <a:r>
              <a:rPr lang="en-US" dirty="0" smtClean="0"/>
              <a:t>other</a:t>
            </a:r>
          </a:p>
          <a:p>
            <a:pPr algn="l"/>
            <a:r>
              <a:rPr lang="en-US" dirty="0" smtClean="0"/>
              <a:t>70</a:t>
            </a:r>
            <a:r>
              <a:rPr lang="en-US" dirty="0"/>
              <a:t>% </a:t>
            </a:r>
            <a:r>
              <a:rPr lang="en-US" dirty="0" smtClean="0"/>
              <a:t>health</a:t>
            </a:r>
            <a:r>
              <a:rPr lang="en-US" dirty="0"/>
              <a:t>, 15% office, 15% other</a:t>
            </a:r>
            <a:r>
              <a:rPr lang="en-US" dirty="0" smtClean="0"/>
              <a:t> </a:t>
            </a:r>
          </a:p>
          <a:p>
            <a:pPr algn="l"/>
            <a:endParaRPr lang="en-US" dirty="0" smtClean="0"/>
          </a:p>
          <a:p>
            <a:pPr algn="l"/>
            <a:r>
              <a:rPr lang="en-US" sz="1600" dirty="0" smtClean="0"/>
              <a:t>  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Statsbygg</a:t>
            </a:r>
            <a:r>
              <a:rPr lang="en-US" dirty="0" smtClean="0"/>
              <a:t> (“GSA of Norway”)</a:t>
            </a:r>
          </a:p>
          <a:p>
            <a:pPr algn="l"/>
            <a:r>
              <a:rPr lang="en-US" dirty="0" smtClean="0"/>
              <a:t>  HOK</a:t>
            </a:r>
          </a:p>
          <a:p>
            <a:pPr algn="l"/>
            <a:r>
              <a:rPr lang="en-US" dirty="0" smtClean="0"/>
              <a:t>  </a:t>
            </a:r>
            <a:r>
              <a:rPr lang="en-US" dirty="0" smtClean="0"/>
              <a:t>Region </a:t>
            </a:r>
            <a:r>
              <a:rPr lang="en-US" dirty="0" err="1" smtClean="0"/>
              <a:t>Midt</a:t>
            </a:r>
            <a:r>
              <a:rPr lang="en-US" dirty="0" smtClean="0"/>
              <a:t> </a:t>
            </a:r>
            <a:r>
              <a:rPr lang="en-US" dirty="0" err="1" smtClean="0"/>
              <a:t>Jylland</a:t>
            </a:r>
            <a:r>
              <a:rPr lang="en-US" dirty="0" smtClean="0"/>
              <a:t>, </a:t>
            </a:r>
            <a:r>
              <a:rPr lang="en-US" dirty="0" smtClean="0"/>
              <a:t>Denmark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5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tested product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2667000" cy="45720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400" dirty="0" smtClean="0"/>
              <a:t> product name: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 algn="r">
              <a:buNone/>
            </a:pPr>
            <a:r>
              <a:rPr lang="en-US" sz="2400" dirty="0" smtClean="0"/>
              <a:t> product version: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 algn="r">
              <a:buNone/>
            </a:pPr>
            <a:r>
              <a:rPr lang="en-US" sz="2400" dirty="0" smtClean="0"/>
              <a:t>PC or Cloud: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 algn="r">
              <a:buNone/>
            </a:pPr>
            <a:r>
              <a:rPr lang="en-US" sz="2400" dirty="0" smtClean="0"/>
              <a:t>website:</a:t>
            </a:r>
          </a:p>
          <a:p>
            <a:pPr marL="0" indent="0" algn="r">
              <a:buNone/>
            </a:pP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1295400"/>
            <a:ext cx="4953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r">
              <a:spcBef>
                <a:spcPct val="20000"/>
              </a:spcBef>
              <a:buFont typeface="Arial" pitchFamily="34" charset="0"/>
              <a:buNone/>
              <a:defRPr sz="24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/>
            <a:r>
              <a:rPr lang="en-US" dirty="0"/>
              <a:t> </a:t>
            </a:r>
            <a:r>
              <a:rPr lang="en-US" dirty="0" err="1" smtClean="0"/>
              <a:t>dRofus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dRofus </a:t>
            </a:r>
            <a:r>
              <a:rPr lang="en-US" dirty="0" smtClean="0"/>
              <a:t>1.6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Cloud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smtClean="0">
                <a:hlinkClick r:id="rId2"/>
              </a:rPr>
              <a:t>www.drofus.com</a:t>
            </a:r>
            <a:endParaRPr lang="en-US" dirty="0" smtClean="0"/>
          </a:p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2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BPie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demo scope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592665"/>
              </p:ext>
            </p:extLst>
          </p:nvPr>
        </p:nvGraphicFramePr>
        <p:xfrm>
          <a:off x="228600" y="1295400"/>
          <a:ext cx="7311325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2811650"/>
                <a:gridCol w="11468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COBie.Sheet</a:t>
                      </a:r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Exported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spaces</a:t>
                      </a:r>
                      <a:endParaRPr lang="en-US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Space,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space properties</a:t>
                      </a:r>
                      <a:endParaRPr lang="en-US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Attribute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24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Zones</a:t>
                      </a:r>
                      <a:endParaRPr lang="en-US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Facility</a:t>
                      </a:r>
                      <a:endParaRPr lang="en-US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Facility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24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Building story</a:t>
                      </a:r>
                      <a:endParaRPr lang="en-US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24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Document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24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943600"/>
            <a:ext cx="3699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and supporting COBie sheets as required per standard.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1527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configuration - import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uppe 7"/>
          <p:cNvGrpSpPr/>
          <p:nvPr/>
        </p:nvGrpSpPr>
        <p:grpSpPr>
          <a:xfrm>
            <a:off x="0" y="1066800"/>
            <a:ext cx="9144000" cy="4578187"/>
            <a:chOff x="0" y="2262870"/>
            <a:chExt cx="9144000" cy="457818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49" r="40299" b="3385"/>
            <a:stretch/>
          </p:blipFill>
          <p:spPr bwMode="auto">
            <a:xfrm>
              <a:off x="0" y="2944488"/>
              <a:ext cx="5223641" cy="3578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Bildeforklaring formet som et rektangel 9"/>
            <p:cNvSpPr/>
            <p:nvPr/>
          </p:nvSpPr>
          <p:spPr>
            <a:xfrm>
              <a:off x="252246" y="2690648"/>
              <a:ext cx="987973" cy="372081"/>
            </a:xfrm>
            <a:prstGeom prst="wedgeRectCallout">
              <a:avLst>
                <a:gd name="adj1" fmla="val -20833"/>
                <a:gd name="adj2" fmla="val 891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100" dirty="0" smtClean="0"/>
                <a:t>Departments</a:t>
              </a:r>
              <a:endParaRPr lang="nb-NO" sz="1100" dirty="0"/>
            </a:p>
          </p:txBody>
        </p:sp>
        <p:sp>
          <p:nvSpPr>
            <p:cNvPr id="11" name="Bildeforklaring formet som et rektangel 10"/>
            <p:cNvSpPr/>
            <p:nvPr/>
          </p:nvSpPr>
          <p:spPr>
            <a:xfrm>
              <a:off x="2853556" y="2758447"/>
              <a:ext cx="987973" cy="372081"/>
            </a:xfrm>
            <a:prstGeom prst="wedgeRectCallout">
              <a:avLst>
                <a:gd name="adj1" fmla="val -12322"/>
                <a:gd name="adj2" fmla="val 10046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100" dirty="0" smtClean="0"/>
                <a:t>Room </a:t>
              </a:r>
              <a:r>
                <a:rPr lang="nb-NO" sz="1100" dirty="0" err="1" smtClean="0"/>
                <a:t>number</a:t>
              </a:r>
              <a:endParaRPr lang="nb-NO" sz="1100" dirty="0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29" r="38471" b="3377"/>
            <a:stretch/>
          </p:blipFill>
          <p:spPr bwMode="auto">
            <a:xfrm>
              <a:off x="4105238" y="2448911"/>
              <a:ext cx="5035517" cy="335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Bildeforklaring formet som et rektangel 12"/>
            <p:cNvSpPr/>
            <p:nvPr/>
          </p:nvSpPr>
          <p:spPr>
            <a:xfrm>
              <a:off x="6358756" y="2262870"/>
              <a:ext cx="987973" cy="372081"/>
            </a:xfrm>
            <a:prstGeom prst="wedgeRectCallout">
              <a:avLst>
                <a:gd name="adj1" fmla="val -12322"/>
                <a:gd name="adj2" fmla="val 10046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100" dirty="0" err="1" smtClean="0"/>
                <a:t>category</a:t>
              </a:r>
              <a:endParaRPr lang="nb-NO" sz="1100" dirty="0"/>
            </a:p>
          </p:txBody>
        </p:sp>
        <p:sp>
          <p:nvSpPr>
            <p:cNvPr id="14" name="Bildeforklaring formet som et rektangel 13"/>
            <p:cNvSpPr/>
            <p:nvPr/>
          </p:nvSpPr>
          <p:spPr>
            <a:xfrm>
              <a:off x="7961583" y="2386366"/>
              <a:ext cx="987973" cy="372081"/>
            </a:xfrm>
            <a:prstGeom prst="wedgeRectCallout">
              <a:avLst>
                <a:gd name="adj1" fmla="val -12322"/>
                <a:gd name="adj2" fmla="val 10046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100" dirty="0" smtClean="0"/>
                <a:t>Room </a:t>
              </a:r>
              <a:r>
                <a:rPr lang="nb-NO" sz="1100" dirty="0" err="1" smtClean="0"/>
                <a:t>name</a:t>
              </a:r>
              <a:endParaRPr lang="nb-NO" sz="1100" dirty="0"/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091" y="4382814"/>
              <a:ext cx="2440506" cy="2328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798" b="17533"/>
            <a:stretch/>
          </p:blipFill>
          <p:spPr bwMode="auto">
            <a:xfrm>
              <a:off x="5463597" y="3635402"/>
              <a:ext cx="2654496" cy="3205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Bildeforklaring formet som et rektangel 16"/>
            <p:cNvSpPr/>
            <p:nvPr/>
          </p:nvSpPr>
          <p:spPr>
            <a:xfrm>
              <a:off x="1445169" y="5704489"/>
              <a:ext cx="1408387" cy="696311"/>
            </a:xfrm>
            <a:prstGeom prst="wedgeRectCallout">
              <a:avLst>
                <a:gd name="adj1" fmla="val 81406"/>
                <a:gd name="adj2" fmla="val -89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Import dialogue</a:t>
              </a:r>
              <a:endParaRPr lang="en-US"/>
            </a:p>
          </p:txBody>
        </p:sp>
        <p:sp>
          <p:nvSpPr>
            <p:cNvPr id="18" name="Bildeforklaring formet som et rektangel 17"/>
            <p:cNvSpPr/>
            <p:nvPr/>
          </p:nvSpPr>
          <p:spPr>
            <a:xfrm>
              <a:off x="8007738" y="6231181"/>
              <a:ext cx="1136262" cy="479673"/>
            </a:xfrm>
            <a:prstGeom prst="wedgeRectCallout">
              <a:avLst>
                <a:gd name="adj1" fmla="val -66565"/>
                <a:gd name="adj2" fmla="val -4890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Roomlist</a:t>
              </a:r>
              <a:endParaRPr lang="en-US" dirty="0"/>
            </a:p>
          </p:txBody>
        </p:sp>
        <p:sp>
          <p:nvSpPr>
            <p:cNvPr id="19" name="Bildeforklaring formet som et rektangel 18"/>
            <p:cNvSpPr/>
            <p:nvPr/>
          </p:nvSpPr>
          <p:spPr>
            <a:xfrm>
              <a:off x="5654583" y="6283146"/>
              <a:ext cx="1136262" cy="479673"/>
            </a:xfrm>
            <a:prstGeom prst="wedgeRectCallout">
              <a:avLst>
                <a:gd name="adj1" fmla="val -29565"/>
                <a:gd name="adj2" fmla="val -24172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Departments</a:t>
              </a:r>
              <a:endParaRPr lang="en-US" sz="1400" dirty="0"/>
            </a:p>
          </p:txBody>
        </p:sp>
      </p:grpSp>
      <p:sp>
        <p:nvSpPr>
          <p:cNvPr id="28" name="Date Placeholder 3"/>
          <p:cNvSpPr txBox="1">
            <a:spLocks/>
          </p:cNvSpPr>
          <p:nvPr/>
        </p:nvSpPr>
        <p:spPr>
          <a:xfrm>
            <a:off x="457200" y="59436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9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configuration – RDS from room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templ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Date Placeholder 3"/>
          <p:cNvSpPr txBox="1">
            <a:spLocks/>
          </p:cNvSpPr>
          <p:nvPr/>
        </p:nvSpPr>
        <p:spPr>
          <a:xfrm>
            <a:off x="457200" y="59436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9" name="Gruppe 28"/>
          <p:cNvGrpSpPr/>
          <p:nvPr/>
        </p:nvGrpSpPr>
        <p:grpSpPr>
          <a:xfrm>
            <a:off x="169916" y="1579672"/>
            <a:ext cx="8849671" cy="4608403"/>
            <a:chOff x="169916" y="2171700"/>
            <a:chExt cx="8849671" cy="4608403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982" b="35884"/>
            <a:stretch/>
          </p:blipFill>
          <p:spPr bwMode="auto">
            <a:xfrm>
              <a:off x="169917" y="3195144"/>
              <a:ext cx="5366873" cy="3584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Bildeforklaring formet som et rektangel 30"/>
            <p:cNvSpPr/>
            <p:nvPr/>
          </p:nvSpPr>
          <p:spPr>
            <a:xfrm>
              <a:off x="169916" y="2171701"/>
              <a:ext cx="1343573" cy="886810"/>
            </a:xfrm>
            <a:prstGeom prst="wedgeRectCallout">
              <a:avLst>
                <a:gd name="adj1" fmla="val -20344"/>
                <a:gd name="adj2" fmla="val 138659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Room Templates</a:t>
              </a:r>
            </a:p>
            <a:p>
              <a:pPr algn="ctr"/>
              <a:r>
                <a:rPr lang="en-US" sz="1400" dirty="0" smtClean="0"/>
                <a:t>(client or project specific)</a:t>
              </a:r>
              <a:endParaRPr lang="en-US" sz="1400" dirty="0"/>
            </a:p>
          </p:txBody>
        </p:sp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243" y="2171700"/>
              <a:ext cx="6713344" cy="3794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Bildeforklaring formet som et rektangel 32"/>
            <p:cNvSpPr/>
            <p:nvPr/>
          </p:nvSpPr>
          <p:spPr>
            <a:xfrm>
              <a:off x="6943834" y="4188373"/>
              <a:ext cx="1234965" cy="536027"/>
            </a:xfrm>
            <a:prstGeom prst="wedgeRectCallout">
              <a:avLst>
                <a:gd name="adj1" fmla="val -146179"/>
                <a:gd name="adj2" fmla="val -2328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Detailed RDS requirements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59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configuration – attach RDS 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BPie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1524000" y="14478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series of screen shots showing  the generic steps needed to import and view COBie data</a:t>
            </a:r>
            <a:endParaRPr lang="en-US" dirty="0"/>
          </a:p>
        </p:txBody>
      </p:sp>
      <p:sp>
        <p:nvSpPr>
          <p:cNvPr id="28" name="Date Placeholder 3"/>
          <p:cNvSpPr txBox="1">
            <a:spLocks/>
          </p:cNvSpPr>
          <p:nvPr/>
        </p:nvSpPr>
        <p:spPr>
          <a:xfrm>
            <a:off x="457200" y="59436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4" name="Gruppe 33"/>
          <p:cNvGrpSpPr/>
          <p:nvPr/>
        </p:nvGrpSpPr>
        <p:grpSpPr>
          <a:xfrm>
            <a:off x="482604" y="1435100"/>
            <a:ext cx="8661396" cy="4889500"/>
            <a:chOff x="482604" y="1968500"/>
            <a:chExt cx="8661396" cy="4889500"/>
          </a:xfrm>
          <a:effectLst/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45" t="2942" r="4896" b="38733"/>
            <a:stretch/>
          </p:blipFill>
          <p:spPr bwMode="auto">
            <a:xfrm>
              <a:off x="482604" y="1968500"/>
              <a:ext cx="8661396" cy="3773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013" y="3926544"/>
              <a:ext cx="2736026" cy="2931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Gruppe 39"/>
          <p:cNvGrpSpPr/>
          <p:nvPr/>
        </p:nvGrpSpPr>
        <p:grpSpPr>
          <a:xfrm>
            <a:off x="2024979" y="1435100"/>
            <a:ext cx="5094041" cy="2943909"/>
            <a:chOff x="2525959" y="2113073"/>
            <a:chExt cx="5094041" cy="2943909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959" y="2113073"/>
              <a:ext cx="5094041" cy="2943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Bildeforklaring formet som et rektangel 41"/>
            <p:cNvSpPr/>
            <p:nvPr/>
          </p:nvSpPr>
          <p:spPr>
            <a:xfrm>
              <a:off x="4344329" y="3657600"/>
              <a:ext cx="2361271" cy="383267"/>
            </a:xfrm>
            <a:prstGeom prst="wedgeRectCallout">
              <a:avLst>
                <a:gd name="adj1" fmla="val -82374"/>
                <a:gd name="adj2" fmla="val -520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 smtClean="0"/>
                <a:t>Connect to </a:t>
              </a:r>
              <a:r>
                <a:rPr lang="nb-NO" sz="1400" dirty="0" err="1" smtClean="0"/>
                <a:t>empty</a:t>
              </a:r>
              <a:r>
                <a:rPr lang="nb-NO" sz="1400" dirty="0" smtClean="0"/>
                <a:t> </a:t>
              </a:r>
              <a:r>
                <a:rPr lang="nb-NO" sz="1400" dirty="0" err="1" smtClean="0"/>
                <a:t>model</a:t>
              </a:r>
              <a:endParaRPr lang="nb-NO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593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1036</Words>
  <Application>Microsoft Office PowerPoint</Application>
  <PresentationFormat>Skjermfremvisning (4:3)</PresentationFormat>
  <Paragraphs>280</Paragraphs>
  <Slides>20</Slides>
  <Notes>0</Notes>
  <HiddenSlides>6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0</vt:i4>
      </vt:variant>
      <vt:variant>
        <vt:lpstr>Lysbildetitler</vt:lpstr>
      </vt:variant>
      <vt:variant>
        <vt:i4>20</vt:i4>
      </vt:variant>
    </vt:vector>
  </HeadingPairs>
  <TitlesOfParts>
    <vt:vector size="21" baseType="lpstr">
      <vt:lpstr>Office Theme</vt:lpstr>
      <vt:lpstr>dRofus Inc dRofus</vt:lpstr>
      <vt:lpstr> product description</vt:lpstr>
      <vt:lpstr> product features</vt:lpstr>
      <vt:lpstr> user base (1st Dec. 2013)</vt:lpstr>
      <vt:lpstr> tested product</vt:lpstr>
      <vt:lpstr> BPie demo scope</vt:lpstr>
      <vt:lpstr> configuration - import</vt:lpstr>
      <vt:lpstr> configuration – RDS from room templ.</vt:lpstr>
      <vt:lpstr> configuration – attach RDS (BPie)</vt:lpstr>
      <vt:lpstr> configuration</vt:lpstr>
      <vt:lpstr> configuration</vt:lpstr>
      <vt:lpstr> process – through design development</vt:lpstr>
      <vt:lpstr> process – through design development</vt:lpstr>
      <vt:lpstr> process – through design development</vt:lpstr>
      <vt:lpstr> process – through design development</vt:lpstr>
      <vt:lpstr> process – through design development</vt:lpstr>
      <vt:lpstr> process – through design development</vt:lpstr>
      <vt:lpstr> BPie savings – single project</vt:lpstr>
      <vt:lpstr> BPie savings – facility portfolio</vt:lpstr>
      <vt:lpstr> 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2012-11-21T17:25:04Z</dcterms:created>
  <dcterms:modified xsi:type="dcterms:W3CDTF">2013-12-01T21:09:24Z</dcterms:modified>
</cp:coreProperties>
</file>