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2" r:id="rId4"/>
    <p:sldId id="260" r:id="rId5"/>
    <p:sldId id="270" r:id="rId6"/>
    <p:sldId id="268" r:id="rId7"/>
    <p:sldId id="274" r:id="rId8"/>
    <p:sldId id="275" r:id="rId9"/>
    <p:sldId id="276" r:id="rId10"/>
    <p:sldId id="273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150"/>
      </p:cViewPr>
      <p:guideLst>
        <p:guide orient="horz" pos="23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8BCC-9A16-4946-960D-6BC39A2EF057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2FC38-5220-4E3B-A0C8-960FB807F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1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13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5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1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1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34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1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30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AssetWorks</a:t>
            </a:r>
            <a:br>
              <a:rPr lang="en-US" dirty="0" smtClean="0"/>
            </a:br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14617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Kline, Senior Project Manager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Challenge for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Facility Managers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t3.gstatic.com/images?q=tbn:ANd9GcQA7iueBEvtJzIm0X5SdKQV0ep_8ZFUvv6iIdN1cW5EA35-7AY-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29" y="5571527"/>
            <a:ext cx="2373551" cy="607515"/>
          </a:xfrm>
          <a:prstGeom prst="rect">
            <a:avLst/>
          </a:prstGeom>
          <a:noFill/>
        </p:spPr>
      </p:pic>
      <p:pic>
        <p:nvPicPr>
          <p:cNvPr id="12292" name="Picture 4" descr="http://t2.gstatic.com/images?q=tbn:ANd9GcTFnHkVFhz4rPkbzMhcOC0pgkLWLhNvTMxiFLgkQtKzahycQ6aj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524993"/>
            <a:ext cx="1905000" cy="762000"/>
          </a:xfrm>
          <a:prstGeom prst="rect">
            <a:avLst/>
          </a:prstGeom>
          <a:noFill/>
        </p:spPr>
      </p:pic>
      <p:sp>
        <p:nvSpPr>
          <p:cNvPr id="12294" name="AutoShape 6" descr="data:image/jpeg;base64,/9j/4AAQSkZJRgABAQAAAQABAAD/2wCEAAkGBhQQERIQEBMWEhUUExIVGBEVFBUXGhYaFxcWFRYSFRMYHCYeFxojGRUaIS8iJScrOC4tGx4yNTAqNSYrLCkBCQoKDgwOGg8PGiwkHyQ1LC0sKiw0LDUpLDU1LSwpLCwpLCwtLywsLC8xLC0sLCwsKiwsLCkqLCwsLCwsLCwsLP/AABEIAMgAyAMBIgACEQEDEQH/xAAbAAEAAgMBAQAAAAAAAAAAAAAABgcDBAUIAv/EAEkQAAEDAgEHBBADBQcFAAAAAAEAAgMEERIFBgcTITFBIlFyshQXIzIzNDVUYXFzkZKhsdJ0gcFCU4KT0RUkQ1Jig8IlRGSis//EABoBAQACAwEAAAAAAAAAAAAAAAADBAECBQb/xAAyEQACAQMABggFBQEAAAAAAAAAAQIDBBEFEhMhUXEUMTIzQWGh0TSBscHwFSIjkeEk/9oADAMBAAIRAxEAPwC8UREAREQBERAEREAREQBERAEREAREQBERAEREAREQBERAEREAREQBERAEREAREQBERAEREAREQBERAEREAREQBERAEREAREQBERAEREAREQBERAEREAREQBERAEREAREQBERAEREAREQBERAEUVzxz3dQSwQspzUOmZM8ASBlhEA529pvybn8lxpdL7AwyNp3Ob2GKoXkaDtkERjIsbWN9vyQzhlhoq+ZpaBeGdjHbLQR31o/7theHWwfs2tbitnOnSX2DUywdiulbDFHM+RsrWkMe4MuGFu0guGy/HggwThFW2V9MzYDPalc8RTthvrQ0uxMfIHWwG2xm70rayhpXDHOihpjNIal8EbBKGiRrIo5nS48Jw7JW7LH1pkarJ+ijmT894pcmnKeFzWCN73R3BILCQWA7jciwPp4KMHTJghmklo3MfG2nkEeuaQ+OcgNfjDNhsQbW470GCykVe9tdxtGKJ+vNUaUwGZgs7CHgiTDYg7eZfGVNLL6WSRk9C8CEQ64tnY7V63vRbCMR9RWMjVZYqKIVGkJrcqDJYhLiQLS4xbEYzIG4cOzda91zBpSlDax76AsFELS/wB4YbOJAawWZtvzjmWRgsJFWztMzA6pYaYgwQiXwo5d9WSwcjZsk3/6fStuLSuHVbacUztS6pFL2TrG+FIvYRYblvpxbttuCDDJ8iiOdmkJuT6qmpXQl+vLO6Yw0MDpBHcjCb238FzqfS0xxrx2O4CjbI6+sHdA2XVC128m5seKDBP0VcT6ZGspaaqNM600s8bmawXj1RaCTyNux1+C3Ms6U2U1M+oMBdhrZaUMEgGLVgky3w7BYbrcd6DBO0Vf5d0sinLNVSumHYsNVI7WtZq45MNrXacZ5Q5t6zx6SXySVQho3SRUrcck2ua3kmEzNOrLb3IFrXNkGCcoq1dpnb2NDUClcTJNJFq9b3uAMdjLsG46wcFsu0pSYKyZtEXRUkksb5NewXcxwaBgwX23B4oMFgoq+pdKxmYx0FIZHGlkqSzXNbhEcro3tuWbSA3F8lsZI0lOnbTSOpDG2pfLhOua7ucLC+SbCG3NiLYeN0GGTlFBs0NJvZ9Q2A0xhEkT5Yn61ry5rXFhxsDRgOw8Tu/NEMHF0w0BkqKIuimkY2KrxahkjnAlrQwXYNgLrA+i6h2U8lTxQRCWnlD58lsgaGREjWNnBDHho5JwAfmQeJU90nZzVNLPCynlMYdEXEANNziIvtB4KG9sGv8AOXfCz7VWnXjF4Z1aOjqlWCmmt/P2PipyTPDI4ugmIjqcik4YZHXEMMmsLbDlWIts9HOt3PiV9VU1UkFNUuFVRQxR/wB3lBxCZjiH3HI2MO/0c6281c/qp1ZAyecvje8Mc0hg77ktNwP8xCuRSU6iqLKKtzbyt5KMvHgUQc2JpauWF8Mga+vDS4xvw2NLUMx4rWLQ4jbfmXJocn1UcdPUyx1ERZV1AMrYZHPYXU1MyN7WEXO2Ii+7euvNpArg5wFS7ef2Wc/RSHSBXFzQal28fss5+ioekx8y+9F1nvyvX2Jhk6Oqqs3pmzCR9Q+OcYXswvNnEgYLDgNmzaq+r8nzVNPUyxU8xa2myZBYwyAl8RYHhrbXcBhO0ejnVjaUM5KikfTinlMYc2QusGm9i228HnUH7YNf5y74Wfat514xlhkNDR1StTU01v58uB288cy4qQUfJqapslY6WpeA+SVw1YaT3Nots5gFHc4sgl76qopIKgCJuTzA10UpNu9cHRvBxkbNhva/pWfthV/nLvhZ9qdsGv8AOXfCz7Vp0mPBk36VW4r19jfOT6h2VmV+qcYzlXABqpMQaIms1p2WEdjsJ43W7lPJspizlAikJklhLAI390sdpZs5f5XXD7YVf5y74WfarBzjy9PFkiCpjkLZXCnvJYXOK2LYRbat414yTfAgq6PqU5Ri2v3PH5uKvy9m3PqZpmQTFxqGxECKQkxvpIjfCBtAfHa/OV1cmdl0+UTEzshmPKbHSMbCTE6J2HujnlpseG/cTt2LD2wq/wA5d8LPtTtg1/nLvhZ9q06THgyf9KrcV6+xIdLGSJZqyN8cb34KKd4c1j3DGx4cG3aO+PAKLMyFUtbURiGTHUwZPbiMT7F8szJJL8nhtLhwsbqW6Pc9KmesbDUSmRr2PsCGizgMQOwDgCrUU8Jqayjn3FCVvLUlzKIpc3pntNHLE4mOoyuA4RPDCXQMcxzLt2NMjTb5LUhyVVVNJTw6p4fjynO8SQy2uIow24tsc7lht+JUhzvz6q462ojgnLGMfhDQGHcBfaQeN1x+2DX+cu+Fn2qF3EU8F6GjKs4qWVv5+xq1b6uHUTRtqYpXZMhiZq4HOLnRvwOikaWnCMLb7r97zrpQUIdU5SkqaepM8sJMMjYZsBc6kOMOwjD3xtt47Fr9sGv85d8LPtUsy1nVUx5KoahkxEsr3B77N5QtJwtb9kLKrxeTWejqkHFNre8ePm+BBJs25wJG6mTCyCklYBG/v5xSMkFrb7Rm4G6xutmbJLRHlfHT1XZL5qowuEM+rLDJc7QMJJsbflZZu2DX+cu+Fn2p2wa/zl3ws+1a9JjwZJ+k1eK9fY3838izQ5Qr2auTViiqhG7VuDTrWtlwNNrE4nkWHMpro6ppI8jQjVEStjnwxyNLTixPIaWmxAJsq77YNf5y74WfanbCr/OXfCz7U6THgw9E1uK9fY6+ihszK94ZDJDFJC908ToXsZDMHEBsbn7bYbceNuARbmj/ADuq6muZFPMXsLJCWkNG0C43BFPTmprKOfc28qE9WXoYtMfjMHsT1yq/VgaY/GYPYnrlV+udW7bPT2Hw8PzxPqOQtIc3YQQQeYjaD716OyVXieCKYbpGMd7wCR+RXm9XRoqyjrKERk7YZHMt6Dy29b5Ka1liTRS0vTzTjPg/qU3P3zukfqkHfN6Q+qT987pH6pB3zekPqqp2PAsPTN4Sl6E3WYq4Vj6ZvCUvQm6zFXClr94ylo74aPz+rMsFK998DHPtvwtc63rsNiy/2VN+5l/lP/op9oZ8JVdCL6vVpqSnbqcdbJVutJOhVdNRzj2PN39lTfuZf5T/AOisvPBhGQqcEEEClBBFiN2whWMobpY8nu9rD1lLsdnGTz4FPpzua1NNYw0UsiLYp6QvZK8f4bWuPqL2s/5Kiejbx1nRzOq9VXUr727qxp9T+R/yXoFzrC54LzPFIWkOG9pBHrBuFf2X8pgZPmnadhp3OB6beT1grltLEWcHS1LWqQa8d35/ZQ+UarWyyy/vJHv+Jxd+q10WzXUmrLAd7oo3/GL/AEVPr3ndWI4iaynGcXkTJvtHfSVQdXxo+aDk2lvt5Duu5T0I6za8jn6Qq7FQnjOH9mUOi9Maocw9wXnrObxyq/ETdcrFWjs1nJmzvukya1cY8/8ADmIivzMiMHJ9LcDwTeHrWtKntHjJLeXXRoqWM5Kw0Wj/AKjH7ObqorsEYG4D3IuhSp7NYPM3dz0ievjHgVNpj8Zg9ieuVX6sDTH4zB7E9cqv1z63bZ6aw+Hh+eJtz0BbDDNwkdK384y2/wAnBTPRBlHDUywE7JI8QH+ph+1x9y1osm63IJkAuYap77+g2a75H5LgZq5R7HrKeW9gJGh3RdyXfIraP7JxfI0qfz0akPFNr+t6ObP3zukfqkHfN6Q+qT987pO+pSDvm9IfVQl7wLD0zeEpehN1mKuFY+mbwlL0JusxVwpa/eMpaO+Gj8/qzqZCzlnoi91O4NLwA67Q69rkb928rsdtCv8A3rP5TP6KM09G+S4jY+S28MY51vXhBss/9i1Hm838mT7VqpTS3Nk06VCUszSz54JDFpOry4Ayt2kf4TOf1Kd6V/JzvaxdZVNBkWfE3uE28f4MnP0VbOlfyc72sXWVim5OEtY5lxTpwuKOzSW/w+RSykOaVHrmV7P/AAnu/Nkkbx1VHlOdEcQdVTtO51M8H1F7AVXpLMkjpXctSjKXD3IMrOyxle+b8O25fq4T/A43HuYq2q6cxvfGd7HOaf4SR+i6dTlfFQQUt9sc877cwIbh+bnrMJaueRrcUtq6bXg0zkAX2BSLP+l1VYYh+xBTM+GNo/RaOatHrq2mjIuDMwkehpxH5NXX0oeUpehD1AsJfsb8zMp/9EYeTfqiJq+dHvk2l6Duu5UMr50e+TaXoO67lNa9plHS/dR5/ZkiXnfOfxyq/ETdcr0QvO+c/jlV+Im65Ut11Iq6H7cuRzFf2Y3k+l9k39VQKv7MbyfS+yb+qjte0yzpfuo8/sd1ERXzzZUmmPxmD2J65VfqwNMfjMHsT1yq/XKrdtnsbD4eH54lu6OaET5JlhdukfO33gC/vVSSRlpLXCxaSCOYg2I96uXRL5P/AN6X9FXmkLJuoyhOOEhEo/j2n/2upasf44sp2dTF1VhxeSOEr7g75vSH1WNZIO+b0h9VVOu+osPTN4Sl6E3WYq4Vj6ZvCUvQm6zFXCmr94ylo74aPz+rLI0M+EquhF9Xq01VmhnwlV0Ivq9Wmrtv3aOBpL4mXy+iChuljye72sPWUyUN0seT3e1h6y3q9hkNn38OaKWU70PeOS/h3f8A0jUEU70PeOS/h3deNc6j20envvh58jh5+UmqyhUt534x/GA76krgKd6X6TDVxycHwj3tcQfkQoIsVVibRvaT16EH5f4TDRVR468O/dxyP99mDrLHpQ8pS9CHqBSHQzR+NTezjHzc7b+bVHtKHlKXoQ9QKVrFFcynCetfyXBY+jImr50e+TaXoO67lQyvnR75Npeg7ruWbXtM00v3Uef2ZIl53zn8cqvxE3XK9ELzvnP45VfiJuuVLddSKuh+3LkcxX9mN5PpfZN/VUCr+zG8n0vsm/qo7XtMs6X7qPP7HdREV882VJpj8Zg9ieuVX6uPPfKVKyfBU0rZ3ClfI17nlu5zrRbja9nG/wAlrZRGSoWykUoe6OxLAyQXGMRuLXkWIDjYlUKlPWk3lHpLW7dOlCOo3yx7m7ol8n/70v6Lj6ZMmbKepA3YonH18tn0d71Isj5wUlO3UsaIQZpGhjQ9wHddUHyHD3PE6w27jsuvuuzioaqNzJbysBYcBik5Vy4NcwWu4Xa7aOYqdpOnqZOdGpOFy6yi8Z+pRayQd83pD6q2m0WT3MqpI6Nj208McrXXI1gfG54FiOT3tuKw5Pbk4xsknpYYy4jCIpDOAORte5jRqyC8CxVXYeaOv+oJrsP058TnaZvCUvQm6zFXCuvLeUqGpc0PjbO5krYhrMbBZ8mrc5jsNngPbbZxG8LhU1Rk9wiLqBo1hhFmue/DrI5H8qzeGC3pBJsLWW9WnrTzlEFpdOlRUHB7uXMw6GfCVXQi+r1aahuQ8s5Ppmh7Gsp3Pia9+HG5uxpkDNZYAuw7bWB9C6WVs8GRUb6yJjpQ14Zq3YozcuDSDdpI38ys08QhhvqOXdKdes5Ri1nCWf65EgUN0seT3e1h6y2aPP2N8szCwhkbIXB7bvLzIAcIja2+y++53FfddnFQVQbBMdYx+Bwux+G5aZGXcBYEta4gegrMpRlFpM0o06lKrGTi92H9yilO9D3jkv4d3XjUjw5Hw4zABynAtMUuIYWCQkstcNDXA39IW9Q5QyZSPe+FojcG2Lmsfyhdl2tNuUQXNuBuuq1OlqyTyjrXN7tabgoSy/I5emSkvBTy/wCSVzfye2/1YFU6vKuzloKqMxz3e0EO1b4pAXOD9XZotdzg/k2HFcssyPswwtcXNaRaOU981zmtJtYOOBwseIKzVpqcspo0tLqVClqShLd5G5oppMGTw63hJJH+vcwfJqgOlDylL0IeoFYsOc0VPk2KqihwRnCGxF2EMxOIu5xB5N+IB3rBnJSwOpv7QkoWyvwMc9kjyxzW4dxNjcjYLWW84p01FPq3kFCtKFzKrKPabXh15W7rKVV86PfJtL0Hddy4kdLkxpDKmmjhkDcTmjG9rbtc8AygAXLGk2XQgzxpacRRRMLIcEpJwPBiwFhs6ItxAESB1+a3OtaMFTeW0SXtd3MFCEH159H1EtXnfOfxyq/ETdcq7HZ50oc9uM3ZcHkP2kPEZazZyzjIFhzhR2SXJsk0hfTNcHNbJrLPL3vke9pj1Vr4g5p/ot60VNJJkFhUlbycpRe8qJX9mN5PpfZN/VcB7MjC3cmEFrXBwjkI5THSAYhsvgY429CleRKqB0ZjpbYIsLLAEBt2teGi+/kvHvWtCnqPrRJf3W3gkotY37zooiK2cYjucmZjK0vc95aXRMjFmg4cMhkxi/HbZak2j9rzOTO861r23LWlzcUrZhd37Vi2wB4WHBS1Fo4Re/BPG4qRSSfURQ5hNL8evdypC6UBre6DXdkBo/yWfxHDYvh+j1uBrBM4YWMZ3rSHBskknLZucDrNx5gVLkTZx4Gek1eJHKLM1sUM8OscddBFCXYRyRGxzA4DiTiuvjKeZDZmwMbIY2xMw4QxpDiMBEljsa/kb+YkbFJkTUjjBrt6mc5/MYIwzMm1m9kPMbJmSsiwtsy0hlI/1EkkYjuGxYqfMFsbWBszrsNOQSxp8EySPaPSJT6tiliJs4mekVOrJD4NHTGEETHwYYe5RFxIj1QcHuBIbY3LNxK34Mz2ilFK6QuGuZMThAAwyNk1bGbmM5NrcLqQompFB3FR9bIe3RyxrMEczmizBtY1wcGyPks9pNnCzrWOzYPUvuHR81jGsE8gwuicHAAOGrikiFiNxtJe/oUtRNnHgZ6TV4lf5SzAljjw0zsbnmUOddkQAkhZCbtwuxA4ASdhvfbt2dFmjxgLjrbYix2yKO4cHRvcdZbE4Es2A7sR3qXosbOJs7qq0lkidRo+Y/fKbjWFt2NcLvqOyBiadjmg8kg7wstLmMyMtIlccLqZ3esAJhEo3NAAvrTu3WCk6LOzjwNHc1WsZIzNmUHUkFLrj3Akte6NjgQWuZhdGdh5Lzt57FZqbNBrKGSgEji14eNYWjFyje54OPpUgRNSJh16j3Z8c/MjFdmJHNM+VzzZ8YY5uBl7iMxgtkIxNFjcgbyB6l8TZjGRtpal73amaLFhaABJgAwtGxoaIxs4kkqVImpEyriosb+oi1RmG11yJnNOKV7ThacLnztqAbcQHNtbiF8NzBDSJGzuEgwOEhYw8tsj5C8s3EEyHk/NSxE1IjpFTGMkDbmTLDPEIeVBFheWukb3RzIJIuU3DdpdjtvIA4c0hzOyGaOkjhfbHdznWNxdxva/GwsPyXbRIwUXlGalxOpHVl5ff3CIi3K4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data:image/jpeg;base64,/9j/4AAQSkZJRgABAQAAAQABAAD/2wCEAAkGBhQQERIQEBMWEhUUExIVGBEVFBUXGhYaFxcWFRYSFRMYHCYeFxojGRUaIS8iJScrOC4tGx4yNTAqNSYrLCkBCQoKDgwOGg8PGiwkHyQ1LC0sKiw0LDUpLDU1LSwpLCwpLCwtLywsLC8xLC0sLCwsKiwsLCkqLCwsLCwsLCwsLP/AABEIAMgAyAMBIgACEQEDEQH/xAAbAAEAAgMBAQAAAAAAAAAAAAAABgcDBAUIAv/EAEkQAAEDAgEHBBADBQcFAAAAAAEAAgMEERIFBgcTITFBIlFyshQXIzIzNDVUYXFzkZKhsdJ0gcFCU4KT0RUkQ1Jig8IlRGSis//EABoBAQACAwEAAAAAAAAAAAAAAAADBAECBQb/xAAyEQACAQMABggFBQEAAAAAAAAAAQIDBBEFEhMhUXEUMTIzQWGh0TSBscHwFSIjkeEk/9oADAMBAAIRAxEAPwC8UREAREQBERAEREAREQBERAEREAREQBERAEREAREQBERAEREAREQBERAEREAREQBERAEREAREQBERAEREAREQBERAEREAREQBERAEREAREQBERAEREAREQBERAEREAREQBERAEREAREQBERAEUVzxz3dQSwQspzUOmZM8ASBlhEA529pvybn8lxpdL7AwyNp3Ob2GKoXkaDtkERjIsbWN9vyQzhlhoq+ZpaBeGdjHbLQR31o/7theHWwfs2tbitnOnSX2DUywdiulbDFHM+RsrWkMe4MuGFu0guGy/HggwThFW2V9MzYDPalc8RTthvrQ0uxMfIHWwG2xm70rayhpXDHOihpjNIal8EbBKGiRrIo5nS48Jw7JW7LH1pkarJ+ijmT894pcmnKeFzWCN73R3BILCQWA7jciwPp4KMHTJghmklo3MfG2nkEeuaQ+OcgNfjDNhsQbW470GCykVe9tdxtGKJ+vNUaUwGZgs7CHgiTDYg7eZfGVNLL6WSRk9C8CEQ64tnY7V63vRbCMR9RWMjVZYqKIVGkJrcqDJYhLiQLS4xbEYzIG4cOzda91zBpSlDax76AsFELS/wB4YbOJAawWZtvzjmWRgsJFWztMzA6pYaYgwQiXwo5d9WSwcjZsk3/6fStuLSuHVbacUztS6pFL2TrG+FIvYRYblvpxbttuCDDJ8iiOdmkJuT6qmpXQl+vLO6Yw0MDpBHcjCb238FzqfS0xxrx2O4CjbI6+sHdA2XVC128m5seKDBP0VcT6ZGspaaqNM600s8bmawXj1RaCTyNux1+C3Ms6U2U1M+oMBdhrZaUMEgGLVgky3w7BYbrcd6DBO0Vf5d0sinLNVSumHYsNVI7WtZq45MNrXacZ5Q5t6zx6SXySVQho3SRUrcck2ua3kmEzNOrLb3IFrXNkGCcoq1dpnb2NDUClcTJNJFq9b3uAMdjLsG46wcFsu0pSYKyZtEXRUkksb5NewXcxwaBgwX23B4oMFgoq+pdKxmYx0FIZHGlkqSzXNbhEcro3tuWbSA3F8lsZI0lOnbTSOpDG2pfLhOua7ucLC+SbCG3NiLYeN0GGTlFBs0NJvZ9Q2A0xhEkT5Yn61ry5rXFhxsDRgOw8Tu/NEMHF0w0BkqKIuimkY2KrxahkjnAlrQwXYNgLrA+i6h2U8lTxQRCWnlD58lsgaGREjWNnBDHho5JwAfmQeJU90nZzVNLPCynlMYdEXEANNziIvtB4KG9sGv8AOXfCz7VWnXjF4Z1aOjqlWCmmt/P2PipyTPDI4ugmIjqcik4YZHXEMMmsLbDlWIts9HOt3PiV9VU1UkFNUuFVRQxR/wB3lBxCZjiH3HI2MO/0c6281c/qp1ZAyecvje8Mc0hg77ktNwP8xCuRSU6iqLKKtzbyt5KMvHgUQc2JpauWF8Mga+vDS4xvw2NLUMx4rWLQ4jbfmXJocn1UcdPUyx1ERZV1AMrYZHPYXU1MyN7WEXO2Ii+7euvNpArg5wFS7ef2Wc/RSHSBXFzQal28fss5+ioekx8y+9F1nvyvX2Jhk6Oqqs3pmzCR9Q+OcYXswvNnEgYLDgNmzaq+r8nzVNPUyxU8xa2myZBYwyAl8RYHhrbXcBhO0ejnVjaUM5KikfTinlMYc2QusGm9i228HnUH7YNf5y74Wfat514xlhkNDR1StTU01v58uB288cy4qQUfJqapslY6WpeA+SVw1YaT3Nots5gFHc4sgl76qopIKgCJuTzA10UpNu9cHRvBxkbNhva/pWfthV/nLvhZ9qdsGv8AOXfCz7Vp0mPBk36VW4r19jfOT6h2VmV+qcYzlXABqpMQaIms1p2WEdjsJ43W7lPJspizlAikJklhLAI390sdpZs5f5XXD7YVf5y74WfarBzjy9PFkiCpjkLZXCnvJYXOK2LYRbat414yTfAgq6PqU5Ri2v3PH5uKvy9m3PqZpmQTFxqGxECKQkxvpIjfCBtAfHa/OV1cmdl0+UTEzshmPKbHSMbCTE6J2HujnlpseG/cTt2LD2wq/wA5d8LPtTtg1/nLvhZ9q06THgyf9KrcV6+xIdLGSJZqyN8cb34KKd4c1j3DGx4cG3aO+PAKLMyFUtbURiGTHUwZPbiMT7F8szJJL8nhtLhwsbqW6Pc9KmesbDUSmRr2PsCGizgMQOwDgCrUU8Jqayjn3FCVvLUlzKIpc3pntNHLE4mOoyuA4RPDCXQMcxzLt2NMjTb5LUhyVVVNJTw6p4fjynO8SQy2uIow24tsc7lht+JUhzvz6q462ojgnLGMfhDQGHcBfaQeN1x+2DX+cu+Fn2qF3EU8F6GjKs4qWVv5+xq1b6uHUTRtqYpXZMhiZq4HOLnRvwOikaWnCMLb7r97zrpQUIdU5SkqaepM8sJMMjYZsBc6kOMOwjD3xtt47Fr9sGv85d8LPtUsy1nVUx5KoahkxEsr3B77N5QtJwtb9kLKrxeTWejqkHFNre8ePm+BBJs25wJG6mTCyCklYBG/v5xSMkFrb7Rm4G6xutmbJLRHlfHT1XZL5qowuEM+rLDJc7QMJJsbflZZu2DX+cu+Fn2p2wa/zl3ws+1a9JjwZJ+k1eK9fY3838izQ5Qr2auTViiqhG7VuDTrWtlwNNrE4nkWHMpro6ppI8jQjVEStjnwxyNLTixPIaWmxAJsq77YNf5y74WfanbCr/OXfCz7U6THgw9E1uK9fY6+ihszK94ZDJDFJC908ToXsZDMHEBsbn7bYbceNuARbmj/ADuq6muZFPMXsLJCWkNG0C43BFPTmprKOfc28qE9WXoYtMfjMHsT1yq/VgaY/GYPYnrlV+udW7bPT2Hw8PzxPqOQtIc3YQQQeYjaD716OyVXieCKYbpGMd7wCR+RXm9XRoqyjrKERk7YZHMt6Dy29b5Ka1liTRS0vTzTjPg/qU3P3zukfqkHfN6Q+qT987pH6pB3zekPqqp2PAsPTN4Sl6E3WYq4Vj6ZvCUvQm6zFXClr94ylo74aPz+rMsFK998DHPtvwtc63rsNiy/2VN+5l/lP/op9oZ8JVdCL6vVpqSnbqcdbJVutJOhVdNRzj2PN39lTfuZf5T/AOisvPBhGQqcEEEClBBFiN2whWMobpY8nu9rD1lLsdnGTz4FPpzua1NNYw0UsiLYp6QvZK8f4bWuPqL2s/5Kiejbx1nRzOq9VXUr727qxp9T+R/yXoFzrC54LzPFIWkOG9pBHrBuFf2X8pgZPmnadhp3OB6beT1grltLEWcHS1LWqQa8d35/ZQ+UarWyyy/vJHv+Jxd+q10WzXUmrLAd7oo3/GL/AEVPr3ndWI4iaynGcXkTJvtHfSVQdXxo+aDk2lvt5Duu5T0I6za8jn6Qq7FQnjOH9mUOi9Maocw9wXnrObxyq/ETdcrFWjs1nJmzvukya1cY8/8ADmIivzMiMHJ9LcDwTeHrWtKntHjJLeXXRoqWM5Kw0Wj/AKjH7ObqorsEYG4D3IuhSp7NYPM3dz0ievjHgVNpj8Zg9ieuVX6sDTH4zB7E9cqv1z63bZ6aw+Hh+eJtz0BbDDNwkdK384y2/wAnBTPRBlHDUywE7JI8QH+ph+1x9y1osm63IJkAuYap77+g2a75H5LgZq5R7HrKeW9gJGh3RdyXfIraP7JxfI0qfz0akPFNr+t6ObP3zukfqkHfN6Q+qT987pO+pSDvm9IfVQl7wLD0zeEpehN1mKuFY+mbwlL0JusxVwpa/eMpaO+Gj8/qzqZCzlnoi91O4NLwA67Q69rkb928rsdtCv8A3rP5TP6KM09G+S4jY+S28MY51vXhBss/9i1Hm838mT7VqpTS3Nk06VCUszSz54JDFpOry4Ayt2kf4TOf1Kd6V/JzvaxdZVNBkWfE3uE28f4MnP0VbOlfyc72sXWVim5OEtY5lxTpwuKOzSW/w+RSykOaVHrmV7P/AAnu/Nkkbx1VHlOdEcQdVTtO51M8H1F7AVXpLMkjpXctSjKXD3IMrOyxle+b8O25fq4T/A43HuYq2q6cxvfGd7HOaf4SR+i6dTlfFQQUt9sc877cwIbh+bnrMJaueRrcUtq6bXg0zkAX2BSLP+l1VYYh+xBTM+GNo/RaOatHrq2mjIuDMwkehpxH5NXX0oeUpehD1AsJfsb8zMp/9EYeTfqiJq+dHvk2l6Duu5UMr50e+TaXoO67lNa9plHS/dR5/ZkiXnfOfxyq/ETdcr0QvO+c/jlV+Im65Ut11Iq6H7cuRzFf2Y3k+l9k39VQKv7MbyfS+yb+qjte0yzpfuo8/sd1ERXzzZUmmPxmD2J65VfqwNMfjMHsT1yq/XKrdtnsbD4eH54lu6OaET5JlhdukfO33gC/vVSSRlpLXCxaSCOYg2I96uXRL5P/AN6X9FXmkLJuoyhOOEhEo/j2n/2upasf44sp2dTF1VhxeSOEr7g75vSH1WNZIO+b0h9VVOu+osPTN4Sl6E3WYq4Vj6ZvCUvQm6zFXCmr94ylo74aPz+rLI0M+EquhF9Xq01VmhnwlV0Ivq9Wmrtv3aOBpL4mXy+iChuljye72sPWUyUN0seT3e1h6y3q9hkNn38OaKWU70PeOS/h3f8A0jUEU70PeOS/h3deNc6j20envvh58jh5+UmqyhUt534x/GA76krgKd6X6TDVxycHwj3tcQfkQoIsVVibRvaT16EH5f4TDRVR468O/dxyP99mDrLHpQ8pS9CHqBSHQzR+NTezjHzc7b+bVHtKHlKXoQ9QKVrFFcynCetfyXBY+jImr50e+TaXoO67lQyvnR75Npeg7ruWbXtM00v3Uef2ZIl53zn8cqvxE3XK9ELzvnP45VfiJuuVLddSKuh+3LkcxX9mN5PpfZN/VUCr+zG8n0vsm/qo7XtMs6X7qPP7HdREV882VJpj8Zg9ieuVX6uPPfKVKyfBU0rZ3ClfI17nlu5zrRbja9nG/wAlrZRGSoWykUoe6OxLAyQXGMRuLXkWIDjYlUKlPWk3lHpLW7dOlCOo3yx7m7ol8n/70v6Lj6ZMmbKepA3YonH18tn0d71Isj5wUlO3UsaIQZpGhjQ9wHddUHyHD3PE6w27jsuvuuzioaqNzJbysBYcBik5Vy4NcwWu4Xa7aOYqdpOnqZOdGpOFy6yi8Z+pRayQd83pD6q2m0WT3MqpI6Nj208McrXXI1gfG54FiOT3tuKw5Pbk4xsknpYYy4jCIpDOAORte5jRqyC8CxVXYeaOv+oJrsP058TnaZvCUvQm6zFXCuvLeUqGpc0PjbO5krYhrMbBZ8mrc5jsNngPbbZxG8LhU1Rk9wiLqBo1hhFmue/DrI5H8qzeGC3pBJsLWW9WnrTzlEFpdOlRUHB7uXMw6GfCVXQi+r1aahuQ8s5Ppmh7Gsp3Pia9+HG5uxpkDNZYAuw7bWB9C6WVs8GRUb6yJjpQ14Zq3YozcuDSDdpI38ys08QhhvqOXdKdes5Ri1nCWf65EgUN0seT3e1h6y2aPP2N8szCwhkbIXB7bvLzIAcIja2+y++53FfddnFQVQbBMdYx+Bwux+G5aZGXcBYEta4gegrMpRlFpM0o06lKrGTi92H9yilO9D3jkv4d3XjUjw5Hw4zABynAtMUuIYWCQkstcNDXA39IW9Q5QyZSPe+FojcG2Lmsfyhdl2tNuUQXNuBuuq1OlqyTyjrXN7tabgoSy/I5emSkvBTy/wCSVzfye2/1YFU6vKuzloKqMxz3e0EO1b4pAXOD9XZotdzg/k2HFcssyPswwtcXNaRaOU981zmtJtYOOBwseIKzVpqcspo0tLqVClqShLd5G5oppMGTw63hJJH+vcwfJqgOlDylL0IeoFYsOc0VPk2KqihwRnCGxF2EMxOIu5xB5N+IB3rBnJSwOpv7QkoWyvwMc9kjyxzW4dxNjcjYLWW84p01FPq3kFCtKFzKrKPabXh15W7rKVV86PfJtL0Hddy4kdLkxpDKmmjhkDcTmjG9rbtc8AygAXLGk2XQgzxpacRRRMLIcEpJwPBiwFhs6ItxAESB1+a3OtaMFTeW0SXtd3MFCEH159H1EtXnfOfxyq/ETdcq7HZ50oc9uM3ZcHkP2kPEZazZyzjIFhzhR2SXJsk0hfTNcHNbJrLPL3vke9pj1Vr4g5p/ot60VNJJkFhUlbycpRe8qJX9mN5PpfZN/VcB7MjC3cmEFrXBwjkI5THSAYhsvgY429CleRKqB0ZjpbYIsLLAEBt2teGi+/kvHvWtCnqPrRJf3W3gkotY37zooiK2cYjucmZjK0vc95aXRMjFmg4cMhkxi/HbZak2j9rzOTO861r23LWlzcUrZhd37Vi2wB4WHBS1Fo4Re/BPG4qRSSfURQ5hNL8evdypC6UBre6DXdkBo/yWfxHDYvh+j1uBrBM4YWMZ3rSHBskknLZucDrNx5gVLkTZx4Gek1eJHKLM1sUM8OscddBFCXYRyRGxzA4DiTiuvjKeZDZmwMbIY2xMw4QxpDiMBEljsa/kb+YkbFJkTUjjBrt6mc5/MYIwzMm1m9kPMbJmSsiwtsy0hlI/1EkkYjuGxYqfMFsbWBszrsNOQSxp8EySPaPSJT6tiliJs4mekVOrJD4NHTGEETHwYYe5RFxIj1QcHuBIbY3LNxK34Mz2ilFK6QuGuZMThAAwyNk1bGbmM5NrcLqQompFB3FR9bIe3RyxrMEczmizBtY1wcGyPks9pNnCzrWOzYPUvuHR81jGsE8gwuicHAAOGrikiFiNxtJe/oUtRNnHgZ6TV4lf5SzAljjw0zsbnmUOddkQAkhZCbtwuxA4ASdhvfbt2dFmjxgLjrbYix2yKO4cHRvcdZbE4Es2A7sR3qXosbOJs7qq0lkidRo+Y/fKbjWFt2NcLvqOyBiadjmg8kg7wstLmMyMtIlccLqZ3esAJhEo3NAAvrTu3WCk6LOzjwNHc1WsZIzNmUHUkFLrj3Akte6NjgQWuZhdGdh5Lzt57FZqbNBrKGSgEji14eNYWjFyje54OPpUgRNSJh16j3Z8c/MjFdmJHNM+VzzZ8YY5uBl7iMxgtkIxNFjcgbyB6l8TZjGRtpal73amaLFhaABJgAwtGxoaIxs4kkqVImpEyriosb+oi1RmG11yJnNOKV7ThacLnztqAbcQHNtbiF8NzBDSJGzuEgwOEhYw8tsj5C8s3EEyHk/NSxE1IjpFTGMkDbmTLDPEIeVBFheWukb3RzIJIuU3DdpdjtvIA4c0hzOyGaOkjhfbHdznWNxdxva/GwsPyXbRIwUXlGalxOpHVl5ff3CIi3K4REQBERAEREAREQBERA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12-Mar-2013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NFMT201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630400"/>
            <a:ext cx="2133600" cy="651480"/>
          </a:xfrm>
          <a:prstGeom prst="rect">
            <a:avLst/>
          </a:prstGeom>
        </p:spPr>
      </p:pic>
      <p:pic>
        <p:nvPicPr>
          <p:cNvPr id="1026" name="Picture 2" descr="Y:\Business Development\Marketing\External Marketing\Marketing Strategy &amp; Collateral\FEA Logos\FEA Spelled Color\FEA LOGO_C_rgb w_word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5562600"/>
            <a:ext cx="2062163" cy="63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_AssetWorks_withouttaglin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5224" y="3928872"/>
            <a:ext cx="3236976" cy="41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55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alue proposition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err="1" smtClean="0"/>
              <a:t>COBie</a:t>
            </a:r>
            <a:r>
              <a:rPr lang="en-US" dirty="0" smtClean="0"/>
              <a:t> and AiM</a:t>
            </a:r>
            <a:r>
              <a:rPr lang="en-US" dirty="0"/>
              <a:t>™ </a:t>
            </a:r>
            <a:r>
              <a:rPr lang="en-US" dirty="0" smtClean="0"/>
              <a:t>enable facilities owners to more effectively manage space and asset data by eliminating costly and error-prone processes, improve operational efficiencies, and drive </a:t>
            </a:r>
            <a:br>
              <a:rPr lang="en-US" dirty="0" smtClean="0"/>
            </a:br>
            <a:r>
              <a:rPr lang="en-US" dirty="0" smtClean="0"/>
              <a:t>measurable and substantial ROI from their technology investment.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Challenge for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Facility Managers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12-Mar-2013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contacts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236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COBie support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 phone:</a:t>
            </a:r>
          </a:p>
          <a:p>
            <a:pPr marL="0" indent="0" algn="r">
              <a:buNone/>
            </a:pPr>
            <a:r>
              <a:rPr lang="en-US" sz="2400" dirty="0" smtClean="0"/>
              <a:t> email:</a:t>
            </a:r>
          </a:p>
          <a:p>
            <a:pPr marL="0" indent="0" algn="r">
              <a:buNone/>
            </a:pPr>
            <a:r>
              <a:rPr lang="en-US" sz="2400" dirty="0"/>
              <a:t> </a:t>
            </a:r>
            <a:r>
              <a:rPr lang="en-US" sz="2400" dirty="0" smtClean="0"/>
              <a:t>web: 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/>
              <a:t>M</a:t>
            </a:r>
            <a:r>
              <a:rPr lang="en-US" sz="2400" b="1" dirty="0" smtClean="0"/>
              <a:t>arketing POC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 phone:</a:t>
            </a:r>
          </a:p>
          <a:p>
            <a:pPr marL="0" indent="0" algn="r">
              <a:buNone/>
            </a:pPr>
            <a:r>
              <a:rPr lang="en-US" sz="2400" dirty="0" smtClean="0"/>
              <a:t> email: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1295400"/>
            <a:ext cx="213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066800"/>
            <a:ext cx="4953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endParaRPr lang="en-US" dirty="0" smtClean="0"/>
          </a:p>
          <a:p>
            <a:pPr algn="l"/>
            <a:r>
              <a:rPr lang="en-US" dirty="0" smtClean="0"/>
              <a:t> Will Kline</a:t>
            </a:r>
            <a:endParaRPr lang="en-US" dirty="0"/>
          </a:p>
          <a:p>
            <a:pPr algn="l"/>
            <a:r>
              <a:rPr lang="en-US" dirty="0" smtClean="0"/>
              <a:t> </a:t>
            </a:r>
            <a:r>
              <a:rPr lang="en-US" dirty="0"/>
              <a:t>800-659-9001</a:t>
            </a:r>
          </a:p>
          <a:p>
            <a:pPr algn="l"/>
            <a:r>
              <a:rPr lang="en-US" dirty="0" smtClean="0"/>
              <a:t> will.kline@assetworks.com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www.assetworks.com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 Shawn </a:t>
            </a:r>
            <a:r>
              <a:rPr lang="en-US" dirty="0" err="1" smtClean="0"/>
              <a:t>Sande</a:t>
            </a:r>
            <a:endParaRPr lang="en-US" dirty="0" smtClean="0"/>
          </a:p>
          <a:p>
            <a:pPr algn="l"/>
            <a:r>
              <a:rPr lang="en-US" dirty="0" smtClean="0"/>
              <a:t> 800-659-9001</a:t>
            </a:r>
          </a:p>
          <a:p>
            <a:pPr algn="l"/>
            <a:r>
              <a:rPr lang="en-US" dirty="0" smtClean="0"/>
              <a:t> shawn.sande@assetworks.com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Challenge for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Facility Managers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12-Mar-2013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91000" cy="11620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0" dirty="0" smtClean="0">
                <a:solidFill>
                  <a:schemeClr val="accent1">
                    <a:lumMod val="75000"/>
                  </a:schemeClr>
                </a:solidFill>
              </a:rPr>
              <a:t>product description</a:t>
            </a:r>
            <a:endParaRPr lang="en-US" sz="40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err="1" smtClean="0"/>
              <a:t>AiM</a:t>
            </a:r>
            <a:r>
              <a:rPr lang="en-US" sz="2000" dirty="0"/>
              <a:t>™ from </a:t>
            </a:r>
            <a:r>
              <a:rPr lang="en-US" sz="2000" dirty="0" err="1"/>
              <a:t>AssetWorks</a:t>
            </a:r>
            <a:r>
              <a:rPr lang="en-US" sz="2000" dirty="0"/>
              <a:t> </a:t>
            </a:r>
            <a:r>
              <a:rPr lang="en-US" sz="2000" dirty="0" smtClean="0"/>
              <a:t>is an Integrated Workplace Management System (IWMS) that helps </a:t>
            </a:r>
            <a:r>
              <a:rPr lang="en-US" sz="2000" dirty="0"/>
              <a:t>organizations control costs and manage risk by: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Promoting better oversight and utilization of facilities and real estate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Eliminating management redundancies and promoting proactive workplace management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Ensuring regulatory and fiscal compliance by providing auditable data and complete transparency to enterprise assets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Helping to achieve sustainability and business continuity </a:t>
            </a:r>
            <a:r>
              <a:rPr lang="en-US" sz="1800" dirty="0" smtClean="0"/>
              <a:t>goals</a:t>
            </a: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Challenge for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Facility Managers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12-Mar-2013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00400" cy="10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0" dirty="0" smtClean="0">
                <a:solidFill>
                  <a:schemeClr val="accent1">
                    <a:lumMod val="75000"/>
                  </a:schemeClr>
                </a:solidFill>
              </a:rPr>
              <a:t>product features</a:t>
            </a:r>
            <a:endParaRPr lang="en-US" sz="40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6877"/>
            <a:ext cx="7772400" cy="4011923"/>
          </a:xfrm>
        </p:spPr>
      </p:pic>
      <p:sp>
        <p:nvSpPr>
          <p:cNvPr id="16" name="Rectangle 15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Challenge for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Facility Managers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12-Mar-2013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3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user base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8418"/>
            <a:ext cx="2362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users</a:t>
            </a:r>
          </a:p>
          <a:p>
            <a:pPr marL="0" indent="0" algn="r">
              <a:buNone/>
            </a:pPr>
            <a:r>
              <a:rPr lang="en-US" sz="2400" dirty="0" smtClean="0"/>
              <a:t> user count:</a:t>
            </a:r>
          </a:p>
          <a:p>
            <a:pPr marL="0" indent="0" algn="r">
              <a:buNone/>
            </a:pPr>
            <a:r>
              <a:rPr lang="en-US" sz="2400" dirty="0" smtClean="0"/>
              <a:t> facility count:</a:t>
            </a:r>
          </a:p>
          <a:p>
            <a:pPr marL="0" indent="0" algn="r">
              <a:buNone/>
            </a:pPr>
            <a:r>
              <a:rPr lang="en-US" sz="2400" dirty="0" smtClean="0"/>
              <a:t>public sector:</a:t>
            </a:r>
          </a:p>
          <a:p>
            <a:pPr marL="0" indent="0" algn="r">
              <a:buNone/>
            </a:pPr>
            <a:r>
              <a:rPr lang="en-US" sz="2400" dirty="0" smtClean="0"/>
              <a:t> private sector: 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customers</a:t>
            </a:r>
          </a:p>
          <a:p>
            <a:pPr marL="0" indent="0" algn="r">
              <a:buNone/>
            </a:pPr>
            <a:r>
              <a:rPr lang="en-US" sz="2400" dirty="0" smtClean="0"/>
              <a:t>name:</a:t>
            </a:r>
          </a:p>
          <a:p>
            <a:pPr marL="0" indent="0" algn="r">
              <a:buNone/>
            </a:pPr>
            <a:r>
              <a:rPr lang="en-US" sz="2400" dirty="0" smtClean="0"/>
              <a:t> name:</a:t>
            </a:r>
          </a:p>
          <a:p>
            <a:pPr marL="0" indent="0" algn="r">
              <a:buNone/>
            </a:pPr>
            <a:r>
              <a:rPr lang="en-US" sz="2400" dirty="0" smtClean="0"/>
              <a:t> name: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1295400"/>
            <a:ext cx="213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1295400"/>
            <a:ext cx="5562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l"/>
            <a:endParaRPr lang="en-US" dirty="0" smtClean="0"/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142 Accounts</a:t>
            </a:r>
            <a:endParaRPr lang="en-US" dirty="0"/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~ 4,500</a:t>
            </a:r>
            <a:endParaRPr lang="en-US" dirty="0"/>
          </a:p>
          <a:p>
            <a:pPr algn="l"/>
            <a:r>
              <a:rPr lang="en-US" dirty="0" smtClean="0"/>
              <a:t>96% (Higher </a:t>
            </a:r>
            <a:r>
              <a:rPr lang="en-US" dirty="0" smtClean="0"/>
              <a:t>E</a:t>
            </a:r>
            <a:r>
              <a:rPr lang="en-US" dirty="0" smtClean="0"/>
              <a:t>d, K-12, State/Federal Gov’t)</a:t>
            </a:r>
            <a:endParaRPr lang="en-US" dirty="0" smtClean="0"/>
          </a:p>
          <a:p>
            <a:pPr algn="l"/>
            <a:r>
              <a:rPr lang="en-US" dirty="0" smtClean="0"/>
              <a:t>  4% (Research, Oilfield, Transportation,</a:t>
            </a:r>
          </a:p>
          <a:p>
            <a:pPr algn="l"/>
            <a:r>
              <a:rPr lang="en-US" dirty="0" smtClean="0"/>
              <a:t>         Commercial)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Texas A&amp;M Health Science Center</a:t>
            </a:r>
            <a:endParaRPr lang="en-US" dirty="0" smtClean="0"/>
          </a:p>
          <a:p>
            <a:pPr algn="l"/>
            <a:r>
              <a:rPr lang="en-US" dirty="0" smtClean="0"/>
              <a:t>Georgia Tech</a:t>
            </a:r>
            <a:endParaRPr lang="en-US" dirty="0" smtClean="0"/>
          </a:p>
          <a:p>
            <a:pPr algn="l"/>
            <a:r>
              <a:rPr lang="en-US" dirty="0" smtClean="0"/>
              <a:t>Wyoming School Facilities Department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Challenge for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Facility Managers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12-Mar-2013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3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tested product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2667000" cy="4572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dirty="0" smtClean="0"/>
              <a:t> product name: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 product version: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PC or Cloud: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Core offering: </a:t>
            </a:r>
          </a:p>
          <a:p>
            <a:pPr marL="0" indent="0" algn="r">
              <a:buNone/>
            </a:pPr>
            <a:endParaRPr lang="en-US" sz="2400" dirty="0" smtClean="0"/>
          </a:p>
          <a:p>
            <a:pPr marL="0" indent="0" algn="r">
              <a:buNone/>
            </a:pPr>
            <a:r>
              <a:rPr lang="en-US" sz="2400" dirty="0" smtClean="0"/>
              <a:t>website:</a:t>
            </a:r>
          </a:p>
          <a:p>
            <a:pPr marL="0" indent="0" algn="r">
              <a:buNone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Challenge for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Facility Managers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12-Mar-2013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1295400"/>
            <a:ext cx="4953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 AiM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6.3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Cloud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IWMS 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www.assetworks.com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0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challenge scope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148000"/>
              </p:ext>
            </p:extLst>
          </p:nvPr>
        </p:nvGraphicFramePr>
        <p:xfrm>
          <a:off x="533400" y="1295400"/>
          <a:ext cx="81534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29718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COBie.Sheet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alibri" pitchFamily="34" charset="0"/>
                        </a:rPr>
                        <a:t>spaces and equipment 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Space,</a:t>
                      </a:r>
                      <a:r>
                        <a:rPr lang="en-US" baseline="0" dirty="0" smtClean="0"/>
                        <a:t> Type, Component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PM schedules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safety</a:t>
                      </a:r>
                      <a:r>
                        <a:rPr lang="en-US" b="0" baseline="0" dirty="0" smtClean="0">
                          <a:latin typeface="+mn-lt"/>
                        </a:rPr>
                        <a:t> procedures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systems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materials,</a:t>
                      </a:r>
                      <a:r>
                        <a:rPr lang="en-US" b="0" baseline="0" dirty="0" smtClean="0">
                          <a:latin typeface="+mn-lt"/>
                        </a:rPr>
                        <a:t> tools, training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associated documents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replacement parts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space and equipment properties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n-lt"/>
                        </a:rPr>
                        <a:t>space zones</a:t>
                      </a:r>
                      <a:endParaRPr lang="en-US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39933"/>
                          </a:solidFill>
                          <a:sym typeface="Wingdings 2"/>
                        </a:rPr>
                        <a:t></a:t>
                      </a:r>
                      <a:r>
                        <a:rPr lang="en-US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 2"/>
                        </a:rPr>
                        <a:t></a:t>
                      </a:r>
                      <a:endParaRPr lang="en-US" sz="2400" b="1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Challenge for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Facility Managers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12-Mar-2013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8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configuration: import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Spreadsheet XML file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Saved </a:t>
            </a:r>
            <a:r>
              <a:rPr lang="en-US" dirty="0"/>
              <a:t>in Content </a:t>
            </a:r>
            <a:r>
              <a:rPr lang="en-US" dirty="0" smtClean="0"/>
              <a:t>Store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Challenge for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Facility Managers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12-Mar-2013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14600"/>
            <a:ext cx="7315200" cy="33723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6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configuration: review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Challenge for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Facility Managers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12-Mar-2013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75656"/>
            <a:ext cx="7315200" cy="50671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3733800"/>
            <a:ext cx="5050971" cy="1889126"/>
          </a:xfrm>
          <a:noFill/>
        </p:spPr>
        <p:txBody>
          <a:bodyPr/>
          <a:lstStyle/>
          <a:p>
            <a:r>
              <a:rPr lang="en-US" dirty="0"/>
              <a:t>View </a:t>
            </a:r>
            <a:r>
              <a:rPr lang="en-US" dirty="0" err="1"/>
              <a:t>COBie</a:t>
            </a:r>
            <a:r>
              <a:rPr lang="en-US" dirty="0"/>
              <a:t> File Content</a:t>
            </a:r>
          </a:p>
          <a:p>
            <a:r>
              <a:rPr lang="en-US" dirty="0" smtClean="0"/>
              <a:t>Assign Property Number</a:t>
            </a:r>
          </a:p>
          <a:p>
            <a:r>
              <a:rPr lang="en-US" dirty="0" smtClean="0"/>
              <a:t>Identify Values to Load</a:t>
            </a:r>
          </a:p>
        </p:txBody>
      </p:sp>
    </p:spTree>
    <p:extLst>
      <p:ext uri="{BB962C8B-B14F-4D97-AF65-F5344CB8AC3E}">
        <p14:creationId xmlns:p14="http://schemas.microsoft.com/office/powerpoint/2010/main" val="26786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configuration: approve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records in AiM</a:t>
            </a:r>
          </a:p>
          <a:p>
            <a:pPr lvl="1"/>
            <a:r>
              <a:rPr lang="en-US" dirty="0" smtClean="0"/>
              <a:t>Property</a:t>
            </a:r>
          </a:p>
          <a:p>
            <a:pPr lvl="1"/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Asset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398812"/>
            <a:ext cx="9144000" cy="459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553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0DE69-01BE-4B7E-809C-7A0281737A6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124200" y="6477000"/>
            <a:ext cx="2895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COBie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Challenge for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Facility Managers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457200" y="6477000"/>
            <a:ext cx="2133600" cy="2444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12-Mar-2013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191000"/>
            <a:ext cx="7315200" cy="12569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6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421</Words>
  <Application>Microsoft Office PowerPoint</Application>
  <PresentationFormat>On-screen Show (4:3)</PresentationFormat>
  <Paragraphs>153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AssetWorks AiM</vt:lpstr>
      <vt:lpstr> product description</vt:lpstr>
      <vt:lpstr> product features</vt:lpstr>
      <vt:lpstr> user base</vt:lpstr>
      <vt:lpstr> tested product</vt:lpstr>
      <vt:lpstr> challenge scope</vt:lpstr>
      <vt:lpstr> configuration: import</vt:lpstr>
      <vt:lpstr> configuration: review</vt:lpstr>
      <vt:lpstr> configuration: approve</vt:lpstr>
      <vt:lpstr>value proposition </vt:lpstr>
      <vt:lpstr> contacts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Bill East</dc:creator>
  <cp:lastModifiedBy>Will Kline</cp:lastModifiedBy>
  <cp:revision>45</cp:revision>
  <dcterms:created xsi:type="dcterms:W3CDTF">2011-09-21T17:31:46Z</dcterms:created>
  <dcterms:modified xsi:type="dcterms:W3CDTF">2013-03-08T22:48:22Z</dcterms:modified>
</cp:coreProperties>
</file>