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404" r:id="rId2"/>
    <p:sldId id="380" r:id="rId3"/>
    <p:sldId id="307" r:id="rId4"/>
    <p:sldId id="308" r:id="rId5"/>
    <p:sldId id="310" r:id="rId6"/>
    <p:sldId id="348" r:id="rId7"/>
    <p:sldId id="344" r:id="rId8"/>
    <p:sldId id="349" r:id="rId9"/>
    <p:sldId id="375" r:id="rId10"/>
    <p:sldId id="393" r:id="rId11"/>
    <p:sldId id="394" r:id="rId12"/>
    <p:sldId id="381" r:id="rId13"/>
    <p:sldId id="340" r:id="rId14"/>
    <p:sldId id="316" r:id="rId15"/>
    <p:sldId id="402" r:id="rId16"/>
    <p:sldId id="321" r:id="rId17"/>
    <p:sldId id="384" r:id="rId18"/>
    <p:sldId id="405" r:id="rId19"/>
    <p:sldId id="289" r:id="rId20"/>
    <p:sldId id="415" r:id="rId21"/>
    <p:sldId id="268" r:id="rId22"/>
    <p:sldId id="293" r:id="rId23"/>
    <p:sldId id="408" r:id="rId24"/>
    <p:sldId id="281" r:id="rId25"/>
    <p:sldId id="416" r:id="rId26"/>
    <p:sldId id="409" r:id="rId27"/>
    <p:sldId id="395" r:id="rId28"/>
    <p:sldId id="396" r:id="rId29"/>
    <p:sldId id="397" r:id="rId30"/>
    <p:sldId id="398" r:id="rId31"/>
    <p:sldId id="399" r:id="rId32"/>
    <p:sldId id="400" r:id="rId33"/>
    <p:sldId id="417" r:id="rId34"/>
    <p:sldId id="387" r:id="rId35"/>
    <p:sldId id="388" r:id="rId36"/>
    <p:sldId id="411" r:id="rId37"/>
    <p:sldId id="403" r:id="rId3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5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5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5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5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5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5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5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5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5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3399FF"/>
    <a:srgbClr val="B2B2B2"/>
    <a:srgbClr val="DDDDDD"/>
    <a:srgbClr val="FFFF00"/>
    <a:srgbClr val="FFFF66"/>
    <a:srgbClr val="FF0000"/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75" autoAdjust="0"/>
    <p:restoredTop sz="95841" autoAdjust="0"/>
  </p:normalViewPr>
  <p:slideViewPr>
    <p:cSldViewPr snapToGrid="0">
      <p:cViewPr>
        <p:scale>
          <a:sx n="68" d="100"/>
          <a:sy n="68" d="100"/>
        </p:scale>
        <p:origin x="-2796" y="-1332"/>
      </p:cViewPr>
      <p:guideLst>
        <p:guide orient="horz" pos="2160"/>
        <p:guide pos="28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788" y="-84"/>
      </p:cViewPr>
      <p:guideLst>
        <p:guide orient="horz" pos="2880"/>
        <p:guide pos="2160"/>
      </p:guideLst>
    </p:cSldViewPr>
  </p:notesViewPr>
  <p:gridSpacing cx="93633925" cy="936339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536DD919-6523-4F00-99F6-F457916E7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2B070-CCE3-4AB1-909B-9A3DF75FED0C}" type="slidenum">
              <a:rPr lang="en-US"/>
              <a:pPr/>
              <a:t>4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12C139-CE60-44E0-9FB9-27F62B147D8C}" type="slidenum">
              <a:rPr lang="en-US"/>
              <a:pPr/>
              <a:t>13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66CC9-5D47-40DC-9046-3596964EB019}" type="slidenum">
              <a:rPr lang="en-US"/>
              <a:pPr/>
              <a:t>14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14DA6-218D-41F2-B0EB-43A793E22F11}" type="slidenum">
              <a:rPr lang="en-US"/>
              <a:pPr/>
              <a:t>18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E0635E-D86F-48A2-9E90-B9F56A965185}" type="slidenum">
              <a:rPr lang="en-US"/>
              <a:pPr/>
              <a:t>19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What is buildingSMART, and why is it important?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The term grew out of a need to explain new ways of designing and constructing buildings in our modern age.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In China today, people are migrating to cities from the countryside.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How will we build modern, safe, healthy cities for these people?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buildingSMART is the answer.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buildingSMART has three parts:</a:t>
            </a:r>
          </a:p>
          <a:p>
            <a:pPr marL="685800" lvl="1" indent="-228600" eaLnBrk="1" hangingPunct="1">
              <a:buFontTx/>
              <a:buAutoNum type="alphaLcPeriod"/>
            </a:pPr>
            <a:r>
              <a:rPr lang="en-US" sz="1400" smtClean="0"/>
              <a:t>Organization - how we organize teams.</a:t>
            </a:r>
          </a:p>
          <a:p>
            <a:pPr marL="685800" lvl="1" indent="-228600" eaLnBrk="1" hangingPunct="1">
              <a:buFontTx/>
              <a:buAutoNum type="alphaLcPeriod"/>
            </a:pPr>
            <a:r>
              <a:rPr lang="en-US" sz="1400" smtClean="0"/>
              <a:t>Design – how design can be improved to serve the needs of modern society.</a:t>
            </a:r>
          </a:p>
          <a:p>
            <a:pPr marL="685800" lvl="1" indent="-228600" eaLnBrk="1" hangingPunct="1">
              <a:buFontTx/>
              <a:buAutoNum type="alphaLcPeriod"/>
            </a:pPr>
            <a:r>
              <a:rPr lang="en-US" sz="1400" smtClean="0"/>
              <a:t>Information Exchange – how the information created during design can be shared fully by the architect, contractor and owner.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Let us begin with the traditional building team organization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0A5796-FA69-44F3-8715-04276576116C}" type="slidenum">
              <a:rPr lang="en-US"/>
              <a:pPr/>
              <a:t>20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What is buildingSMART, and why is it important?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The term grew out of a need to explain new ways of designing and constructing buildings in our modern age.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In China today, people are migrating to cities from the countryside.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How will we build modern, safe, healthy cities for these people?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buildingSMART is the answer.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buildingSMART has three parts:</a:t>
            </a:r>
          </a:p>
          <a:p>
            <a:pPr marL="685800" lvl="1" indent="-228600" eaLnBrk="1" hangingPunct="1">
              <a:buFontTx/>
              <a:buAutoNum type="alphaLcPeriod"/>
            </a:pPr>
            <a:r>
              <a:rPr lang="en-US" sz="1400" smtClean="0"/>
              <a:t>Organization - how we organize teams.</a:t>
            </a:r>
          </a:p>
          <a:p>
            <a:pPr marL="685800" lvl="1" indent="-228600" eaLnBrk="1" hangingPunct="1">
              <a:buFontTx/>
              <a:buAutoNum type="alphaLcPeriod"/>
            </a:pPr>
            <a:r>
              <a:rPr lang="en-US" sz="1400" smtClean="0"/>
              <a:t>Design – how design can be improved to serve the needs of modern society.</a:t>
            </a:r>
          </a:p>
          <a:p>
            <a:pPr marL="685800" lvl="1" indent="-228600" eaLnBrk="1" hangingPunct="1">
              <a:buFontTx/>
              <a:buAutoNum type="alphaLcPeriod"/>
            </a:pPr>
            <a:r>
              <a:rPr lang="en-US" sz="1400" smtClean="0"/>
              <a:t>Information Exchange – how the information created during design can be shared fully by the architect, contractor and owner.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Let us begin with the traditional building team organization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EA7CB-7FBF-43F4-A6D8-5AF85304833A}" type="slidenum">
              <a:rPr lang="en-US"/>
              <a:pPr/>
              <a:t>21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AutoNum type="arabicPeriod"/>
            </a:pPr>
            <a:r>
              <a:rPr lang="en-US" sz="1400" smtClean="0"/>
              <a:t>The traditional team is organized by the building owner.</a:t>
            </a:r>
          </a:p>
          <a:p>
            <a:pPr eaLnBrk="1" hangingPunct="1">
              <a:buFontTx/>
              <a:buAutoNum type="arabicPeriod"/>
            </a:pPr>
            <a:r>
              <a:rPr lang="en-US" sz="1400" smtClean="0"/>
              <a:t>The owner hires an architect and contractor separately.</a:t>
            </a:r>
          </a:p>
          <a:p>
            <a:pPr eaLnBrk="1" hangingPunct="1">
              <a:buFontTx/>
              <a:buAutoNum type="arabicPeriod"/>
            </a:pPr>
            <a:r>
              <a:rPr lang="en-US" sz="1400" smtClean="0"/>
              <a:t>The architect and contractor are required to exchange information necessary to build the building.</a:t>
            </a:r>
          </a:p>
          <a:p>
            <a:pPr eaLnBrk="1" hangingPunct="1">
              <a:buFontTx/>
              <a:buAutoNum type="arabicPeriod"/>
            </a:pPr>
            <a:r>
              <a:rPr lang="en-US" sz="1400" smtClean="0"/>
              <a:t>Information exchange is traditionally by drawings and specifications.</a:t>
            </a:r>
          </a:p>
          <a:p>
            <a:pPr eaLnBrk="1" hangingPunct="1">
              <a:buFontTx/>
              <a:buAutoNum type="arabicPeriod"/>
            </a:pPr>
            <a:r>
              <a:rPr lang="en-US" sz="1400" smtClean="0"/>
              <a:t>Some information is always missing, creating problems.</a:t>
            </a:r>
          </a:p>
          <a:p>
            <a:pPr eaLnBrk="1" hangingPunct="1">
              <a:buFontTx/>
              <a:buAutoNum type="arabicPeriod"/>
            </a:pPr>
            <a:r>
              <a:rPr lang="en-US" sz="1400" smtClean="0"/>
              <a:t>In the USA, this missing information causes problems that waste time and money.</a:t>
            </a:r>
          </a:p>
          <a:p>
            <a:pPr eaLnBrk="1" hangingPunct="1">
              <a:buFontTx/>
              <a:buAutoNum type="arabicPeriod"/>
            </a:pPr>
            <a:r>
              <a:rPr lang="en-US" sz="1400" smtClean="0"/>
              <a:t>Construction managers, insurance companies, and lawyers are happy to take this money!</a:t>
            </a:r>
          </a:p>
          <a:p>
            <a:pPr eaLnBrk="1" hangingPunct="1">
              <a:buFontTx/>
              <a:buAutoNum type="arabicPeriod"/>
            </a:pPr>
            <a:r>
              <a:rPr lang="en-US" sz="1400" smtClean="0"/>
              <a:t>So the traditional organization needs to be replaced.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F7483F-E786-44C5-A9AA-BBF02809342A}" type="slidenum">
              <a:rPr lang="en-US"/>
              <a:pPr/>
              <a:t>22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AutoNum type="arabicPeriod"/>
            </a:pPr>
            <a:r>
              <a:rPr lang="en-US" sz="1400" smtClean="0"/>
              <a:t>buildingSMART organization is a good answer.</a:t>
            </a:r>
          </a:p>
          <a:p>
            <a:pPr eaLnBrk="1" hangingPunct="1">
              <a:buFontTx/>
              <a:buAutoNum type="arabicPeriod"/>
            </a:pPr>
            <a:r>
              <a:rPr lang="en-US" sz="1400" smtClean="0"/>
              <a:t>In this model, all parties share an information model.</a:t>
            </a:r>
          </a:p>
          <a:p>
            <a:pPr eaLnBrk="1" hangingPunct="1">
              <a:buFontTx/>
              <a:buAutoNum type="arabicPeriod"/>
            </a:pPr>
            <a:r>
              <a:rPr lang="en-US" sz="1400" smtClean="0"/>
              <a:t>All parties also share the risk – and reward – at the end of construction.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E31666-36BA-4376-A15B-5BB1F512C9BA}" type="slidenum">
              <a:rPr lang="en-US"/>
              <a:pPr/>
              <a:t>23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What is buildingSMART, and why is it important?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The term grew out of a need to explain new ways of designing and constructing buildings in our modern age.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In China today, people are migrating to cities from the countryside.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How will we build modern, safe, healthy cities for these people?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buildingSMART is the answer.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buildingSMART has three parts:</a:t>
            </a:r>
          </a:p>
          <a:p>
            <a:pPr marL="685800" lvl="1" indent="-228600" eaLnBrk="1" hangingPunct="1">
              <a:buFontTx/>
              <a:buAutoNum type="alphaLcPeriod"/>
            </a:pPr>
            <a:r>
              <a:rPr lang="en-US" sz="1400" smtClean="0"/>
              <a:t>Organization - how we organize teams.</a:t>
            </a:r>
          </a:p>
          <a:p>
            <a:pPr marL="685800" lvl="1" indent="-228600" eaLnBrk="1" hangingPunct="1">
              <a:buFontTx/>
              <a:buAutoNum type="alphaLcPeriod"/>
            </a:pPr>
            <a:r>
              <a:rPr lang="en-US" sz="1400" smtClean="0"/>
              <a:t>Design – how design can be improved to serve the needs of modern society.</a:t>
            </a:r>
          </a:p>
          <a:p>
            <a:pPr marL="685800" lvl="1" indent="-228600" eaLnBrk="1" hangingPunct="1">
              <a:buFontTx/>
              <a:buAutoNum type="alphaLcPeriod"/>
            </a:pPr>
            <a:r>
              <a:rPr lang="en-US" sz="1400" smtClean="0"/>
              <a:t>Information Exchange – how the information created during design can be shared fully by the architect, contractor and owner.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Let us begin with the traditional building team organization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B967FF-F808-4930-A3A3-6DD9ED827BC1}" type="slidenum">
              <a:rPr lang="en-US"/>
              <a:pPr/>
              <a:t>24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AutoNum type="arabicPeriod"/>
            </a:pPr>
            <a:r>
              <a:rPr lang="en-US" sz="1400" smtClean="0"/>
              <a:t>Traditional information exchange is accomplished with drawings and specifications.</a:t>
            </a:r>
          </a:p>
          <a:p>
            <a:pPr eaLnBrk="1" hangingPunct="1">
              <a:buFontTx/>
              <a:buAutoNum type="arabicPeriod"/>
            </a:pPr>
            <a:r>
              <a:rPr lang="en-US" sz="1400" smtClean="0"/>
              <a:t>As each member of the building team changes his work, all others need to change also.</a:t>
            </a:r>
          </a:p>
          <a:p>
            <a:pPr eaLnBrk="1" hangingPunct="1">
              <a:buFontTx/>
              <a:buAutoNum type="arabicPeriod"/>
            </a:pPr>
            <a:r>
              <a:rPr lang="en-US" sz="1400" smtClean="0"/>
              <a:t>This process leads to problems with coordination.</a:t>
            </a:r>
          </a:p>
          <a:p>
            <a:pPr eaLnBrk="1" hangingPunct="1">
              <a:buFontTx/>
              <a:buAutoNum type="arabicPeriod"/>
            </a:pPr>
            <a:r>
              <a:rPr lang="en-US" sz="1400" smtClean="0"/>
              <a:t>There must be a better way!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B3A093-BF5F-4925-8E83-C47C125273BD}" type="slidenum">
              <a:rPr lang="en-US"/>
              <a:pPr/>
              <a:t>25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As we developed our universal translator (IFCs), it became necessary to consider phases in the building process.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Newer IFC versions now allow software to communicate across all phases.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A473E-2300-4AE2-8151-843196626E67}" type="slidenum">
              <a:rPr lang="en-US"/>
              <a:pPr/>
              <a:t>5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Find another trade like carpentry, so we have two trades:  stone masonry and </a:t>
            </a:r>
            <a:r>
              <a:rPr lang="en-US" b="1" smtClean="0"/>
              <a:t>carpentry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279E05-DEE2-43F9-82D6-6000FA1F21FE}" type="slidenum">
              <a:rPr lang="en-US"/>
              <a:pPr/>
              <a:t>26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What is buildingSMART, and why is it important?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The term grew out of a need to explain new ways of designing and constructing buildings in our modern age.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In China today, people are migrating to cities from the countryside.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How will we build modern, safe, healthy cities for these people?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buildingSMART is the answer.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buildingSMART has three parts:</a:t>
            </a:r>
          </a:p>
          <a:p>
            <a:pPr marL="685800" lvl="1" indent="-228600" eaLnBrk="1" hangingPunct="1">
              <a:buFontTx/>
              <a:buAutoNum type="alphaLcPeriod"/>
            </a:pPr>
            <a:r>
              <a:rPr lang="en-US" sz="1400" smtClean="0"/>
              <a:t>Organization - how we organize teams.</a:t>
            </a:r>
          </a:p>
          <a:p>
            <a:pPr marL="685800" lvl="1" indent="-228600" eaLnBrk="1" hangingPunct="1">
              <a:buFontTx/>
              <a:buAutoNum type="alphaLcPeriod"/>
            </a:pPr>
            <a:r>
              <a:rPr lang="en-US" sz="1400" smtClean="0"/>
              <a:t>Design – how design can be improved to serve the needs of modern society.</a:t>
            </a:r>
          </a:p>
          <a:p>
            <a:pPr marL="685800" lvl="1" indent="-228600" eaLnBrk="1" hangingPunct="1">
              <a:buFontTx/>
              <a:buAutoNum type="alphaLcPeriod"/>
            </a:pPr>
            <a:r>
              <a:rPr lang="en-US" sz="1400" smtClean="0"/>
              <a:t>Information Exchange – how the information created during design can be shared fully by the architect, contractor and owner.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Let us begin with the traditional building team organization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1A9282-4FA2-4F25-889C-6E5B5D254757}" type="slidenum">
              <a:rPr lang="en-US"/>
              <a:pPr/>
              <a:t>27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Traditional design work begins with a small team.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The greatest effort is required to develop construction documents.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However, the ability to keep the project within budget reduces from the beginning of design.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This means the design may have budget or other problems during construction.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Solving these problems during construction always costs more.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In the USA, construction is often followed by litigation, or legal action.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Of course, this is the most expensive way to solve design problems!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FC6F9C-39D6-469E-A5D6-6C900CAEC5BF}" type="slidenum">
              <a:rPr lang="en-US"/>
              <a:pPr/>
              <a:t>28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Traditional design work begins with a small team.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The greatest effort is required to develop construction documents.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However, the ability to keep the project within budget reduces from the beginning of design.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This means the design may have budget or other problems during construction.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Solving these problems during construction always costs more.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In the USA, construction is often followed by litigation, or legal action.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Of course, this is the most expensive way to solve design problems!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59C750-AA9C-48A1-BFF0-B138C3C79349}" type="slidenum">
              <a:rPr lang="en-US"/>
              <a:pPr/>
              <a:t>29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Traditional design work begins with a small team.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The greatest effort is required to develop construction documents.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However, the ability to keep the project within budget reduces from the beginning of design.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This means the design may have budget or other problems during construction.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Solving these problems during construction always costs more.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In the USA, construction is often followed by litigation, or legal action.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Of course, this is the most expensive way to solve design problems!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A98BE2-2B0C-4C7D-AEE5-C9E6D4BD3BB5}" type="slidenum">
              <a:rPr lang="en-US"/>
              <a:pPr/>
              <a:t>30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Traditional design work begins with a small team.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The greatest effort is required to develop construction documents.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However, the ability to keep the project within budget reduces from the beginning of design.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This means the design may have budget or other problems during construction.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Solving these problems during construction always costs more.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In the USA, construction is often followed by litigation, or legal action.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Of course, this is the most expensive way to solve design problems!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4AA00A-BF56-41EA-A346-8F1A33800759}" type="slidenum">
              <a:rPr lang="en-US"/>
              <a:pPr/>
              <a:t>31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Traditional design work begins with a small team.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The greatest effort is required to develop construction documents.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However, the ability to keep the project within budget reduces from the beginning of design.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This means the design may have budget or other problems during construction.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Solving these problems during construction always costs more.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In the USA, construction is often followed by litigation, or legal action.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Of course, this is the most expensive way to solve design problems!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A4ED57-48C0-460A-A9C4-4A9A81C41224}" type="slidenum">
              <a:rPr lang="en-US"/>
              <a:pPr/>
              <a:t>32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Traditional design work begins with a small team.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The greatest effort is required to develop construction documents.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However, the ability to keep the project within budget reduces from the beginning of design.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This means the design may have budget or other problems during construction.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Solving these problems during construction always costs more.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In the USA, construction is often followed by litigation, or legal action.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Of course, this is the most expensive way to solve design problems!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A4ED57-48C0-460A-A9C4-4A9A81C41224}" type="slidenum">
              <a:rPr lang="en-US"/>
              <a:pPr/>
              <a:t>33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Traditional design work begins with a small team.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The greatest effort is required to develop construction documents.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However, the ability to keep the project within budget reduces from the beginning of design.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This means the design may have budget or other problems during construction.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Solving these problems during construction always costs more.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In the USA, construction is often followed by litigation, or legal action.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Of course, this is the most expensive way to solve design problems!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157794-4533-4B58-BCF7-CE06328A7525}" type="slidenum">
              <a:rPr lang="en-US"/>
              <a:pPr/>
              <a:t>34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AutoNum type="arabicPeriod"/>
            </a:pPr>
            <a:r>
              <a:rPr lang="en-US" sz="1400" smtClean="0"/>
              <a:t>The IAI has grown to a truly global organization since 1995.</a:t>
            </a:r>
          </a:p>
          <a:p>
            <a:pPr eaLnBrk="1" hangingPunct="1">
              <a:buFontTx/>
              <a:buAutoNum type="arabicPeriod"/>
            </a:pPr>
            <a:r>
              <a:rPr lang="en-US" sz="1400" smtClean="0"/>
              <a:t>I am, or course, very happy to welcome China to the IAI!</a:t>
            </a:r>
          </a:p>
          <a:p>
            <a:pPr eaLnBrk="1" hangingPunct="1">
              <a:buFontTx/>
              <a:buAutoNum type="arabicPeriod"/>
            </a:pPr>
            <a:r>
              <a:rPr lang="en-US" sz="1400" smtClean="0"/>
              <a:t>The IAI unites all of us in the goal of buildingSMART.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2A2BF5-5AD5-42E5-94D2-DCA35BC9483B}" type="slidenum">
              <a:rPr lang="en-US"/>
              <a:pPr/>
              <a:t>35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AutoNum type="arabicPeriod"/>
            </a:pPr>
            <a:r>
              <a:rPr lang="en-US" sz="1400" smtClean="0"/>
              <a:t>The IAI has grown to a truly global organization since 1995.</a:t>
            </a:r>
          </a:p>
          <a:p>
            <a:pPr eaLnBrk="1" hangingPunct="1">
              <a:buFontTx/>
              <a:buAutoNum type="arabicPeriod"/>
            </a:pPr>
            <a:r>
              <a:rPr lang="en-US" sz="1400" smtClean="0"/>
              <a:t>I am, or course, very happy to welcome China to the IAI!</a:t>
            </a:r>
          </a:p>
          <a:p>
            <a:pPr eaLnBrk="1" hangingPunct="1">
              <a:buFontTx/>
              <a:buAutoNum type="arabicPeriod"/>
            </a:pPr>
            <a:r>
              <a:rPr lang="en-US" sz="1400" smtClean="0"/>
              <a:t>The IAI unites all of us in the goal of buildingSMART.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712F17-852B-421E-9D55-3BD5500D844B}" type="slidenum">
              <a:rPr lang="en-US"/>
              <a:pPr/>
              <a:t>6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264DC9-9226-45B8-92DC-A37C6364AA12}" type="slidenum">
              <a:rPr lang="en-US"/>
              <a:pPr/>
              <a:t>36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What is buildingSMART, and why is it important?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The term grew out of a need to explain new ways of designing and constructing buildings in our modern age.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In China today, people are migrating to cities from the countryside.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How will we build modern, safe, healthy cities for these people?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buildingSMART is the answer.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buildingSMART has three parts:</a:t>
            </a:r>
          </a:p>
          <a:p>
            <a:pPr marL="685800" lvl="1" indent="-228600" eaLnBrk="1" hangingPunct="1">
              <a:buFontTx/>
              <a:buAutoNum type="alphaLcPeriod"/>
            </a:pPr>
            <a:r>
              <a:rPr lang="en-US" sz="1400" smtClean="0"/>
              <a:t>Organization - how we organize teams.</a:t>
            </a:r>
          </a:p>
          <a:p>
            <a:pPr marL="685800" lvl="1" indent="-228600" eaLnBrk="1" hangingPunct="1">
              <a:buFontTx/>
              <a:buAutoNum type="alphaLcPeriod"/>
            </a:pPr>
            <a:r>
              <a:rPr lang="en-US" sz="1400" smtClean="0"/>
              <a:t>Design – how design can be improved to serve the needs of modern society.</a:t>
            </a:r>
          </a:p>
          <a:p>
            <a:pPr marL="685800" lvl="1" indent="-228600" eaLnBrk="1" hangingPunct="1">
              <a:buFontTx/>
              <a:buAutoNum type="alphaLcPeriod"/>
            </a:pPr>
            <a:r>
              <a:rPr lang="en-US" sz="1400" smtClean="0"/>
              <a:t>Information Exchange – how the information created during design can be shared fully by the architect, contractor and owner.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400" smtClean="0"/>
              <a:t>Let us begin with the traditional building team organization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924D2C-BF6C-4E2B-B1A2-A5C313BF8179}" type="slidenum">
              <a:rPr lang="en-US"/>
              <a:pPr/>
              <a:t>7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DF0061-826A-4785-86EC-4320D5F60419}" type="slidenum">
              <a:rPr lang="en-US"/>
              <a:pPr/>
              <a:t>8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F06AD6-1E23-4207-A286-76CCBDE1EA52}" type="slidenum">
              <a:rPr lang="en-US"/>
              <a:pPr/>
              <a:t>9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502B7E-2E5B-4E12-8E89-A0A528A79D68}" type="slidenum">
              <a:rPr lang="en-US"/>
              <a:pPr/>
              <a:t>10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C59BE8-8F24-4B37-BFCB-DFDE654CD0C3}" type="slidenum">
              <a:rPr lang="en-US"/>
              <a:pPr/>
              <a:t>11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40ECE3-80AD-42A2-8296-C8D019F9895B}" type="slidenum">
              <a:rPr lang="en-US"/>
              <a:pPr/>
              <a:t>12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7FA84-CD3C-4816-9ED4-A60D14496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A942D-B13E-47FB-A456-48AB6A891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26E5E-2B22-4F1D-B1F3-0B6C551E0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2E6A5-CEF0-47B2-BB70-6DC474090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FDC43-5D15-4D5F-ACF1-3979DF0FD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5FADE-C233-416A-AF3F-946605338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D0B09-E122-494F-8E60-B74933F57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552DB-2063-4D83-B9DD-F9A9401B0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420FA-CD4A-4649-A680-36FBFEA67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2D1C8-72C6-4292-8C96-B5CA23CB1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DEEFA-5D8F-4AC6-BB0A-1194DB393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3D67DD4F-5B74-4CFB-8589-06E15AD1B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wmf"/><Relationship Id="rId5" Type="http://schemas.openxmlformats.org/officeDocument/2006/relationships/image" Target="../media/image22.jpeg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.jpe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40.jpeg"/><Relationship Id="rId18" Type="http://schemas.openxmlformats.org/officeDocument/2006/relationships/image" Target="../media/image45.wmf"/><Relationship Id="rId26" Type="http://schemas.openxmlformats.org/officeDocument/2006/relationships/image" Target="../media/image53.wmf"/><Relationship Id="rId3" Type="http://schemas.openxmlformats.org/officeDocument/2006/relationships/image" Target="../media/image30.jpeg"/><Relationship Id="rId21" Type="http://schemas.openxmlformats.org/officeDocument/2006/relationships/image" Target="../media/image48.jpeg"/><Relationship Id="rId7" Type="http://schemas.openxmlformats.org/officeDocument/2006/relationships/image" Target="../media/image34.png"/><Relationship Id="rId12" Type="http://schemas.openxmlformats.org/officeDocument/2006/relationships/image" Target="../media/image39.wmf"/><Relationship Id="rId17" Type="http://schemas.openxmlformats.org/officeDocument/2006/relationships/image" Target="../media/image44.wmf"/><Relationship Id="rId25" Type="http://schemas.openxmlformats.org/officeDocument/2006/relationships/image" Target="../media/image52.jpe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43.wmf"/><Relationship Id="rId20" Type="http://schemas.openxmlformats.org/officeDocument/2006/relationships/image" Target="../media/image4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wmf"/><Relationship Id="rId11" Type="http://schemas.openxmlformats.org/officeDocument/2006/relationships/image" Target="../media/image38.jpeg"/><Relationship Id="rId24" Type="http://schemas.openxmlformats.org/officeDocument/2006/relationships/image" Target="../media/image51.wmf"/><Relationship Id="rId5" Type="http://schemas.openxmlformats.org/officeDocument/2006/relationships/image" Target="../media/image32.jpeg"/><Relationship Id="rId15" Type="http://schemas.openxmlformats.org/officeDocument/2006/relationships/image" Target="../media/image42.png"/><Relationship Id="rId23" Type="http://schemas.openxmlformats.org/officeDocument/2006/relationships/image" Target="../media/image50.jpeg"/><Relationship Id="rId28" Type="http://schemas.openxmlformats.org/officeDocument/2006/relationships/image" Target="../media/image1.jpeg"/><Relationship Id="rId10" Type="http://schemas.openxmlformats.org/officeDocument/2006/relationships/image" Target="../media/image37.jpeg"/><Relationship Id="rId19" Type="http://schemas.openxmlformats.org/officeDocument/2006/relationships/image" Target="../media/image46.wmf"/><Relationship Id="rId4" Type="http://schemas.openxmlformats.org/officeDocument/2006/relationships/image" Target="../media/image31.jpeg"/><Relationship Id="rId9" Type="http://schemas.openxmlformats.org/officeDocument/2006/relationships/image" Target="../media/image36.wmf"/><Relationship Id="rId14" Type="http://schemas.openxmlformats.org/officeDocument/2006/relationships/image" Target="../media/image41.jpeg"/><Relationship Id="rId22" Type="http://schemas.openxmlformats.org/officeDocument/2006/relationships/image" Target="../media/image49.wmf"/><Relationship Id="rId27" Type="http://schemas.openxmlformats.org/officeDocument/2006/relationships/image" Target="../media/image5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3"/>
          <p:cNvGrpSpPr>
            <a:grpSpLocks/>
          </p:cNvGrpSpPr>
          <p:nvPr/>
        </p:nvGrpSpPr>
        <p:grpSpPr bwMode="auto">
          <a:xfrm>
            <a:off x="812800" y="954088"/>
            <a:ext cx="7531100" cy="1347787"/>
            <a:chOff x="512" y="601"/>
            <a:chExt cx="4744" cy="849"/>
          </a:xfrm>
        </p:grpSpPr>
        <p:pic>
          <p:nvPicPr>
            <p:cNvPr id="3076" name="Picture 11" descr="Copy of Copy of buildingSMART Logo, tagline, footer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2" y="601"/>
              <a:ext cx="4735" cy="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7" name="Rectangle 12"/>
            <p:cNvSpPr>
              <a:spLocks noChangeArrowheads="1"/>
            </p:cNvSpPr>
            <p:nvPr/>
          </p:nvSpPr>
          <p:spPr bwMode="auto">
            <a:xfrm>
              <a:off x="5106" y="1104"/>
              <a:ext cx="150" cy="98"/>
            </a:xfrm>
            <a:prstGeom prst="rect">
              <a:avLst/>
            </a:prstGeom>
            <a:solidFill>
              <a:schemeClr val="bg1"/>
            </a:solidFill>
            <a:ln w="5715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5" name="Text Box 14"/>
          <p:cNvSpPr txBox="1">
            <a:spLocks noChangeArrowheads="1"/>
          </p:cNvSpPr>
          <p:nvPr/>
        </p:nvSpPr>
        <p:spPr bwMode="auto">
          <a:xfrm>
            <a:off x="1247775" y="3429000"/>
            <a:ext cx="6667500" cy="1477328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0" dirty="0"/>
              <a:t>Patrick MacLeamy, FAIA</a:t>
            </a:r>
          </a:p>
          <a:p>
            <a:r>
              <a:rPr lang="en-US" sz="3000" b="0" dirty="0"/>
              <a:t>HOK CEO</a:t>
            </a:r>
          </a:p>
          <a:p>
            <a:r>
              <a:rPr lang="en-US" sz="3000" b="0" dirty="0" smtClean="0"/>
              <a:t>building</a:t>
            </a:r>
            <a:r>
              <a:rPr lang="en-US" sz="3000" dirty="0" smtClean="0">
                <a:solidFill>
                  <a:srgbClr val="FF0000"/>
                </a:solidFill>
              </a:rPr>
              <a:t>SMART</a:t>
            </a:r>
            <a:r>
              <a:rPr lang="en-US" sz="3000" b="0" dirty="0" smtClean="0"/>
              <a:t> </a:t>
            </a:r>
            <a:r>
              <a:rPr lang="en-US" sz="3000" b="0" dirty="0"/>
              <a:t>International Chair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209550"/>
            <a:ext cx="9144000" cy="6254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500" b="0"/>
              <a:t> Architect  &lt;&lt;&lt;&lt;                   &gt;&gt;&gt;&gt;  Contractor</a:t>
            </a:r>
          </a:p>
        </p:txBody>
      </p:sp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1588" y="211138"/>
            <a:ext cx="9144000" cy="625475"/>
          </a:xfrm>
          <a:prstGeom prst="rect">
            <a:avLst/>
          </a:prstGeom>
          <a:solidFill>
            <a:schemeClr val="bg1"/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500" b="0"/>
              <a:t>         Architect  &lt;&lt;&lt;&lt;      &gt;&gt;&gt;&gt;  Builder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44513" y="6021388"/>
            <a:ext cx="8128000" cy="5492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500" b="0"/>
              <a:t>                    Thomas U. Walter                                                     US Capitol Dome</a:t>
            </a:r>
          </a:p>
          <a:p>
            <a:pPr algn="l"/>
            <a:r>
              <a:rPr lang="en-US" sz="1500" b="0"/>
              <a:t>						       1800s</a:t>
            </a:r>
          </a:p>
        </p:txBody>
      </p:sp>
      <p:pic>
        <p:nvPicPr>
          <p:cNvPr id="12293" name="Picture 5" descr="Thomas Wal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138238"/>
            <a:ext cx="3857625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US Capital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7425" y="1144588"/>
            <a:ext cx="3822700" cy="47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2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209550"/>
            <a:ext cx="9144000" cy="6254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500" b="0"/>
              <a:t> Architect  &lt;&lt;&lt;&lt;                   &gt;&gt;&gt;&gt;  Contractor</a:t>
            </a:r>
          </a:p>
        </p:txBody>
      </p:sp>
      <p:pic>
        <p:nvPicPr>
          <p:cNvPr id="13315" name="Picture 4" descr="Thomas Wal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138238"/>
            <a:ext cx="3857625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US Capital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7425" y="1144588"/>
            <a:ext cx="3822700" cy="47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066925" y="19050"/>
            <a:ext cx="4724400" cy="1076325"/>
            <a:chOff x="1308" y="18"/>
            <a:chExt cx="2976" cy="678"/>
          </a:xfrm>
        </p:grpSpPr>
        <p:sp>
          <p:nvSpPr>
            <p:cNvPr id="13319" name="AutoShape 7"/>
            <p:cNvSpPr>
              <a:spLocks noChangeArrowheads="1"/>
            </p:cNvSpPr>
            <p:nvPr/>
          </p:nvSpPr>
          <p:spPr bwMode="auto">
            <a:xfrm>
              <a:off x="1308" y="18"/>
              <a:ext cx="2976" cy="678"/>
            </a:xfrm>
            <a:prstGeom prst="leftRightArrow">
              <a:avLst>
                <a:gd name="adj1" fmla="val 50000"/>
                <a:gd name="adj2" fmla="val 87788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0" name="Text Box 8"/>
            <p:cNvSpPr txBox="1">
              <a:spLocks noChangeArrowheads="1"/>
            </p:cNvSpPr>
            <p:nvPr/>
          </p:nvSpPr>
          <p:spPr bwMode="auto">
            <a:xfrm>
              <a:off x="1569" y="220"/>
              <a:ext cx="2426" cy="250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1">
                  <a:solidFill>
                    <a:schemeClr val="bg1"/>
                  </a:solidFill>
                </a:rPr>
                <a:t>Design  </a:t>
              </a:r>
              <a:r>
                <a:rPr lang="en-US" sz="2000">
                  <a:solidFill>
                    <a:schemeClr val="bg1"/>
                  </a:solidFill>
                </a:rPr>
                <a:t> </a:t>
              </a:r>
              <a:r>
                <a:rPr lang="en-US" sz="2000" b="0">
                  <a:solidFill>
                    <a:schemeClr val="bg1"/>
                  </a:solidFill>
                </a:rPr>
                <a:t>separated from</a:t>
              </a:r>
              <a:r>
                <a:rPr lang="en-US" sz="2000">
                  <a:solidFill>
                    <a:schemeClr val="bg1"/>
                  </a:solidFill>
                </a:rPr>
                <a:t>   </a:t>
              </a:r>
              <a:r>
                <a:rPr lang="en-US" sz="2000" i="1">
                  <a:solidFill>
                    <a:schemeClr val="bg1"/>
                  </a:solidFill>
                </a:rPr>
                <a:t>Build</a:t>
              </a:r>
            </a:p>
          </p:txBody>
        </p:sp>
      </p:grpSp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544513" y="6021388"/>
            <a:ext cx="8128000" cy="5492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500" b="0"/>
              <a:t>                    Thomas U. Walter                                                     US Capitol Dome</a:t>
            </a:r>
          </a:p>
          <a:p>
            <a:pPr algn="l"/>
            <a:r>
              <a:rPr lang="en-US" sz="1500" b="0"/>
              <a:t>						       1800s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09625" y="788988"/>
            <a:ext cx="7497763" cy="51212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500" b="0"/>
          </a:p>
          <a:p>
            <a:r>
              <a:rPr lang="en-US" sz="4000"/>
              <a:t>Part Two</a:t>
            </a:r>
            <a:endParaRPr lang="en-US" sz="4000">
              <a:solidFill>
                <a:srgbClr val="FF0000"/>
              </a:solidFill>
            </a:endParaRPr>
          </a:p>
          <a:p>
            <a:endParaRPr lang="en-US" sz="4000">
              <a:solidFill>
                <a:srgbClr val="FF0000"/>
              </a:solidFill>
            </a:endParaRPr>
          </a:p>
          <a:p>
            <a:r>
              <a:rPr lang="en-US" sz="4000" b="0"/>
              <a:t>Buildings are </a:t>
            </a:r>
            <a:r>
              <a:rPr lang="en-US" sz="4000">
                <a:solidFill>
                  <a:srgbClr val="FF0000"/>
                </a:solidFill>
              </a:rPr>
              <a:t>Assembled</a:t>
            </a:r>
            <a:endParaRPr lang="en-US" sz="4000" b="0"/>
          </a:p>
          <a:p>
            <a:r>
              <a:rPr lang="en-US" sz="4000" b="0"/>
              <a:t>not </a:t>
            </a:r>
            <a:r>
              <a:rPr lang="en-US" sz="4000">
                <a:solidFill>
                  <a:srgbClr val="FF0000"/>
                </a:solidFill>
              </a:rPr>
              <a:t>Built</a:t>
            </a:r>
          </a:p>
          <a:p>
            <a:endParaRPr lang="en-US" sz="4000">
              <a:solidFill>
                <a:srgbClr val="FF0000"/>
              </a:solidFill>
            </a:endParaRPr>
          </a:p>
          <a:p>
            <a:endParaRPr lang="en-US" sz="3500" b="0"/>
          </a:p>
          <a:p>
            <a:endParaRPr lang="en-US" sz="3500" b="0"/>
          </a:p>
          <a:p>
            <a:endParaRPr 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Ford Motor Factory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4413" y="933450"/>
            <a:ext cx="7089775" cy="566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749425" y="219075"/>
            <a:ext cx="5675313" cy="6254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500" b="0"/>
              <a:t>Auto Assembly – 1900s        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870075" y="209550"/>
            <a:ext cx="5448300" cy="6254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500" b="0"/>
              <a:t>Window Assembly - Today</a:t>
            </a:r>
          </a:p>
        </p:txBody>
      </p:sp>
      <p:pic>
        <p:nvPicPr>
          <p:cNvPr id="16387" name="Picture 6" descr="window facto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9650" y="936625"/>
            <a:ext cx="7067550" cy="565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window install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4413" y="936625"/>
            <a:ext cx="703103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223838" y="200025"/>
            <a:ext cx="8689975" cy="6254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500" b="0"/>
              <a:t>Today Buildings are </a:t>
            </a:r>
            <a:r>
              <a:rPr lang="en-US" sz="3500" i="1">
                <a:solidFill>
                  <a:srgbClr val="FF0000"/>
                </a:solidFill>
              </a:rPr>
              <a:t>Assembled</a:t>
            </a:r>
            <a:r>
              <a:rPr lang="en-US" sz="3500" b="0"/>
              <a:t> - Not Built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048000" y="211138"/>
            <a:ext cx="21113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500" b="0">
                <a:solidFill>
                  <a:srgbClr val="FF0000"/>
                </a:solidFill>
              </a:rPr>
              <a:t>Assembly</a:t>
            </a:r>
            <a:endParaRPr lang="en-US" sz="3500" b="0"/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1143000" y="211138"/>
            <a:ext cx="176688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500" b="0"/>
              <a:t>Building</a:t>
            </a: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5202238" y="211138"/>
            <a:ext cx="119856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500" b="0"/>
              <a:t>Plant</a:t>
            </a:r>
          </a:p>
        </p:txBody>
      </p:sp>
      <p:pic>
        <p:nvPicPr>
          <p:cNvPr id="129029" name="Picture 5" descr="j031128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198688"/>
            <a:ext cx="32004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172200" y="4168775"/>
            <a:ext cx="3124200" cy="174625"/>
            <a:chOff x="3792" y="2626"/>
            <a:chExt cx="1968" cy="110"/>
          </a:xfrm>
        </p:grpSpPr>
        <p:pic>
          <p:nvPicPr>
            <p:cNvPr id="18449" name="Picture 7" descr="j0311216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80" y="2626"/>
              <a:ext cx="240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0" name="Picture 8" descr="j0311216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2" y="2626"/>
              <a:ext cx="240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1" name="Picture 9" descr="j0311216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68" y="2626"/>
              <a:ext cx="240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2" name="Picture 10" descr="j0311216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56" y="2626"/>
              <a:ext cx="240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3" name="Picture 11" descr="j0311216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20" y="2626"/>
              <a:ext cx="240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4" name="Picture 12" descr="j0311216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44" y="2626"/>
              <a:ext cx="240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5" name="Picture 13" descr="j0311216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32" y="2626"/>
              <a:ext cx="240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965450" y="1500188"/>
            <a:ext cx="3206750" cy="3192462"/>
            <a:chOff x="1868" y="945"/>
            <a:chExt cx="2020" cy="2011"/>
          </a:xfrm>
        </p:grpSpPr>
        <p:sp>
          <p:nvSpPr>
            <p:cNvPr id="18445" name="Rectangle 15"/>
            <p:cNvSpPr>
              <a:spLocks noChangeArrowheads="1"/>
            </p:cNvSpPr>
            <p:nvPr/>
          </p:nvSpPr>
          <p:spPr bwMode="auto">
            <a:xfrm>
              <a:off x="1872" y="1360"/>
              <a:ext cx="2016" cy="1424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46" name="Group 16"/>
            <p:cNvGrpSpPr>
              <a:grpSpLocks/>
            </p:cNvGrpSpPr>
            <p:nvPr/>
          </p:nvGrpSpPr>
          <p:grpSpPr bwMode="auto">
            <a:xfrm>
              <a:off x="1868" y="945"/>
              <a:ext cx="1835" cy="2011"/>
              <a:chOff x="1868" y="945"/>
              <a:chExt cx="1835" cy="2011"/>
            </a:xfrm>
          </p:grpSpPr>
          <p:pic>
            <p:nvPicPr>
              <p:cNvPr id="18447" name="Picture 17" descr="j0215968[1]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flipH="1">
                <a:off x="2821" y="945"/>
                <a:ext cx="882" cy="1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48" name="Picture 18" descr="Factory to Buildi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868" y="1892"/>
                <a:ext cx="1800" cy="1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8440" name="Group 19"/>
          <p:cNvGrpSpPr>
            <a:grpSpLocks/>
          </p:cNvGrpSpPr>
          <p:nvPr/>
        </p:nvGrpSpPr>
        <p:grpSpPr bwMode="auto">
          <a:xfrm>
            <a:off x="-914400" y="3941763"/>
            <a:ext cx="3962400" cy="401637"/>
            <a:chOff x="-576" y="2483"/>
            <a:chExt cx="2496" cy="253"/>
          </a:xfrm>
        </p:grpSpPr>
        <p:pic>
          <p:nvPicPr>
            <p:cNvPr id="18441" name="Picture 20" descr="j0187437[1]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1296" y="2483"/>
              <a:ext cx="624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2" name="Picture 21" descr="j0187437[1]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-576" y="2483"/>
              <a:ext cx="624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3" name="Picture 22" descr="j0187437[1]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48" y="2483"/>
              <a:ext cx="624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4" name="Picture 23" descr="j0187437[1]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672" y="2483"/>
              <a:ext cx="624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30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3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/>
      <p:bldP spid="1290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127000" y="722313"/>
            <a:ext cx="8921750" cy="561022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en-US" sz="3500" b="0"/>
          </a:p>
          <a:p>
            <a:pPr marL="342900" indent="-342900"/>
            <a:r>
              <a:rPr lang="en-US" sz="4000"/>
              <a:t>To Summarize:</a:t>
            </a:r>
            <a:endParaRPr lang="en-US" sz="4000">
              <a:solidFill>
                <a:srgbClr val="FF0000"/>
              </a:solidFill>
            </a:endParaRPr>
          </a:p>
          <a:p>
            <a:pPr marL="342900" indent="-342900"/>
            <a:endParaRPr lang="en-US" sz="4000"/>
          </a:p>
          <a:p>
            <a:pPr marL="342900" indent="-342900" algn="l"/>
            <a:r>
              <a:rPr lang="en-US" sz="3800"/>
              <a:t>   </a:t>
            </a:r>
            <a:r>
              <a:rPr lang="en-US" sz="3800" b="0"/>
              <a:t>1 </a:t>
            </a:r>
            <a:r>
              <a:rPr lang="en-US" sz="3800">
                <a:solidFill>
                  <a:srgbClr val="FF0000"/>
                </a:solidFill>
              </a:rPr>
              <a:t>Design</a:t>
            </a:r>
            <a:r>
              <a:rPr lang="en-US" sz="3800" b="0"/>
              <a:t> separated from </a:t>
            </a:r>
            <a:r>
              <a:rPr lang="en-US" sz="3800">
                <a:solidFill>
                  <a:srgbClr val="FF0000"/>
                </a:solidFill>
              </a:rPr>
              <a:t>Build</a:t>
            </a:r>
          </a:p>
          <a:p>
            <a:pPr marL="342900" indent="-342900" algn="l"/>
            <a:endParaRPr lang="en-US" sz="3800" b="0"/>
          </a:p>
          <a:p>
            <a:pPr marL="342900" indent="-342900" algn="l"/>
            <a:r>
              <a:rPr lang="en-US" sz="3800" b="0"/>
              <a:t>   2 Buildings are </a:t>
            </a:r>
            <a:r>
              <a:rPr lang="en-US" sz="3800">
                <a:solidFill>
                  <a:srgbClr val="FF0000"/>
                </a:solidFill>
              </a:rPr>
              <a:t>Assembled</a:t>
            </a:r>
            <a:r>
              <a:rPr lang="en-US" sz="3800" b="0"/>
              <a:t> not </a:t>
            </a:r>
            <a:r>
              <a:rPr lang="en-US" sz="3800">
                <a:solidFill>
                  <a:srgbClr val="FF0000"/>
                </a:solidFill>
              </a:rPr>
              <a:t>Built</a:t>
            </a:r>
          </a:p>
          <a:p>
            <a:pPr marL="342900" indent="-342900"/>
            <a:endParaRPr lang="en-US" sz="3800">
              <a:solidFill>
                <a:srgbClr val="FF0000"/>
              </a:solidFill>
            </a:endParaRPr>
          </a:p>
          <a:p>
            <a:pPr marL="342900" indent="-342900"/>
            <a:endParaRPr lang="en-US" sz="3500" b="0"/>
          </a:p>
          <a:p>
            <a:pPr marL="342900" indent="-342900"/>
            <a:endParaRPr lang="en-US" sz="3500" b="0"/>
          </a:p>
          <a:p>
            <a:pPr marL="342900" indent="-342900"/>
            <a:endParaRPr 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6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06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33425" y="788988"/>
            <a:ext cx="7697788" cy="45116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500" b="0"/>
          </a:p>
          <a:p>
            <a:r>
              <a:rPr lang="en-US" sz="4000"/>
              <a:t>Part Three</a:t>
            </a:r>
            <a:endParaRPr lang="en-US" sz="4000">
              <a:solidFill>
                <a:srgbClr val="FF0000"/>
              </a:solidFill>
            </a:endParaRPr>
          </a:p>
          <a:p>
            <a:endParaRPr lang="en-US" sz="4000">
              <a:solidFill>
                <a:srgbClr val="FF0000"/>
              </a:solidFill>
            </a:endParaRPr>
          </a:p>
          <a:p>
            <a:r>
              <a:rPr lang="en-US" sz="4000" b="0">
                <a:solidFill>
                  <a:srgbClr val="FF0000"/>
                </a:solidFill>
              </a:rPr>
              <a:t>Reinventing the Building Process</a:t>
            </a:r>
            <a:endParaRPr lang="en-US" sz="4000">
              <a:solidFill>
                <a:srgbClr val="FF0000"/>
              </a:solidFill>
            </a:endParaRPr>
          </a:p>
          <a:p>
            <a:endParaRPr lang="en-US" sz="4000">
              <a:solidFill>
                <a:srgbClr val="FF0000"/>
              </a:solidFill>
            </a:endParaRPr>
          </a:p>
          <a:p>
            <a:endParaRPr lang="en-US" sz="3500" b="0"/>
          </a:p>
          <a:p>
            <a:endParaRPr lang="en-US" sz="3500" b="0"/>
          </a:p>
          <a:p>
            <a:endParaRPr lang="en-US" b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74775" y="4421188"/>
            <a:ext cx="6386513" cy="1235075"/>
            <a:chOff x="1585" y="2785"/>
            <a:chExt cx="2596" cy="502"/>
          </a:xfrm>
        </p:grpSpPr>
        <p:grpSp>
          <p:nvGrpSpPr>
            <p:cNvPr id="20484" name="Group 4"/>
            <p:cNvGrpSpPr>
              <a:grpSpLocks/>
            </p:cNvGrpSpPr>
            <p:nvPr/>
          </p:nvGrpSpPr>
          <p:grpSpPr bwMode="auto">
            <a:xfrm>
              <a:off x="1585" y="2785"/>
              <a:ext cx="2596" cy="465"/>
              <a:chOff x="512" y="601"/>
              <a:chExt cx="4744" cy="849"/>
            </a:xfrm>
          </p:grpSpPr>
          <p:pic>
            <p:nvPicPr>
              <p:cNvPr id="20488" name="Picture 5" descr="Copy of Copy of buildingSMART Logo, tagline, footer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12" y="601"/>
                <a:ext cx="4735" cy="8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489" name="Rectangle 6"/>
              <p:cNvSpPr>
                <a:spLocks noChangeArrowheads="1"/>
              </p:cNvSpPr>
              <p:nvPr/>
            </p:nvSpPr>
            <p:spPr bwMode="auto">
              <a:xfrm>
                <a:off x="5106" y="1104"/>
                <a:ext cx="150" cy="98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485" name="Rectangle 7"/>
            <p:cNvSpPr>
              <a:spLocks noChangeArrowheads="1"/>
            </p:cNvSpPr>
            <p:nvPr/>
          </p:nvSpPr>
          <p:spPr bwMode="auto">
            <a:xfrm>
              <a:off x="2049" y="3090"/>
              <a:ext cx="912" cy="162"/>
            </a:xfrm>
            <a:prstGeom prst="rect">
              <a:avLst/>
            </a:prstGeom>
            <a:solidFill>
              <a:schemeClr val="bg1"/>
            </a:solidFill>
            <a:ln w="5715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6" name="Rectangle 8"/>
            <p:cNvSpPr>
              <a:spLocks noChangeArrowheads="1"/>
            </p:cNvSpPr>
            <p:nvPr/>
          </p:nvSpPr>
          <p:spPr bwMode="auto">
            <a:xfrm>
              <a:off x="3202" y="3097"/>
              <a:ext cx="978" cy="162"/>
            </a:xfrm>
            <a:prstGeom prst="rect">
              <a:avLst/>
            </a:prstGeom>
            <a:solidFill>
              <a:schemeClr val="bg1"/>
            </a:solidFill>
            <a:ln w="5715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7" name="Rectangle 9"/>
            <p:cNvSpPr>
              <a:spLocks noChangeArrowheads="1"/>
            </p:cNvSpPr>
            <p:nvPr/>
          </p:nvSpPr>
          <p:spPr bwMode="auto">
            <a:xfrm>
              <a:off x="2615" y="3125"/>
              <a:ext cx="912" cy="162"/>
            </a:xfrm>
            <a:prstGeom prst="rect">
              <a:avLst/>
            </a:prstGeom>
            <a:solidFill>
              <a:schemeClr val="bg1"/>
            </a:solidFill>
            <a:ln w="5715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1828800" y="2341563"/>
            <a:ext cx="184150" cy="4730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1824038" y="1982788"/>
            <a:ext cx="6635750" cy="598487"/>
            <a:chOff x="1209" y="793"/>
            <a:chExt cx="4180" cy="377"/>
          </a:xfrm>
        </p:grpSpPr>
        <p:grpSp>
          <p:nvGrpSpPr>
            <p:cNvPr id="21537" name="Group 30"/>
            <p:cNvGrpSpPr>
              <a:grpSpLocks/>
            </p:cNvGrpSpPr>
            <p:nvPr/>
          </p:nvGrpSpPr>
          <p:grpSpPr bwMode="auto">
            <a:xfrm>
              <a:off x="1209" y="845"/>
              <a:ext cx="1678" cy="325"/>
              <a:chOff x="1585" y="2785"/>
              <a:chExt cx="2596" cy="502"/>
            </a:xfrm>
          </p:grpSpPr>
          <p:grpSp>
            <p:nvGrpSpPr>
              <p:cNvPr id="21539" name="Group 31"/>
              <p:cNvGrpSpPr>
                <a:grpSpLocks/>
              </p:cNvGrpSpPr>
              <p:nvPr/>
            </p:nvGrpSpPr>
            <p:grpSpPr bwMode="auto">
              <a:xfrm>
                <a:off x="1585" y="2785"/>
                <a:ext cx="2596" cy="465"/>
                <a:chOff x="512" y="601"/>
                <a:chExt cx="4744" cy="849"/>
              </a:xfrm>
            </p:grpSpPr>
            <p:pic>
              <p:nvPicPr>
                <p:cNvPr id="21543" name="Picture 32" descr="Copy of Copy of buildingSMART Logo, tagline, footer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12" y="601"/>
                  <a:ext cx="4735" cy="8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544" name="Rectangle 33"/>
                <p:cNvSpPr>
                  <a:spLocks noChangeArrowheads="1"/>
                </p:cNvSpPr>
                <p:nvPr/>
              </p:nvSpPr>
              <p:spPr bwMode="auto">
                <a:xfrm>
                  <a:off x="5106" y="1104"/>
                  <a:ext cx="150" cy="98"/>
                </a:xfrm>
                <a:prstGeom prst="rect">
                  <a:avLst/>
                </a:prstGeom>
                <a:solidFill>
                  <a:schemeClr val="bg1"/>
                </a:solidFill>
                <a:ln w="5715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540" name="Rectangle 34"/>
              <p:cNvSpPr>
                <a:spLocks noChangeArrowheads="1"/>
              </p:cNvSpPr>
              <p:nvPr/>
            </p:nvSpPr>
            <p:spPr bwMode="auto">
              <a:xfrm>
                <a:off x="2049" y="3090"/>
                <a:ext cx="912" cy="162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1" name="Rectangle 35"/>
              <p:cNvSpPr>
                <a:spLocks noChangeArrowheads="1"/>
              </p:cNvSpPr>
              <p:nvPr/>
            </p:nvSpPr>
            <p:spPr bwMode="auto">
              <a:xfrm>
                <a:off x="3202" y="3097"/>
                <a:ext cx="978" cy="162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2" name="Rectangle 36"/>
              <p:cNvSpPr>
                <a:spLocks noChangeArrowheads="1"/>
              </p:cNvSpPr>
              <p:nvPr/>
            </p:nvSpPr>
            <p:spPr bwMode="auto">
              <a:xfrm>
                <a:off x="2615" y="3125"/>
                <a:ext cx="912" cy="162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38" name="Text Box 37"/>
            <p:cNvSpPr txBox="1">
              <a:spLocks noChangeArrowheads="1"/>
            </p:cNvSpPr>
            <p:nvPr/>
          </p:nvSpPr>
          <p:spPr bwMode="auto">
            <a:xfrm>
              <a:off x="2875" y="793"/>
              <a:ext cx="2514" cy="298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/>
                <a:t>organization</a:t>
              </a:r>
            </a:p>
          </p:txBody>
        </p:sp>
      </p:grp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1825625" y="3176588"/>
            <a:ext cx="6635750" cy="598487"/>
            <a:chOff x="1209" y="793"/>
            <a:chExt cx="4180" cy="377"/>
          </a:xfrm>
        </p:grpSpPr>
        <p:grpSp>
          <p:nvGrpSpPr>
            <p:cNvPr id="21529" name="Group 49"/>
            <p:cNvGrpSpPr>
              <a:grpSpLocks/>
            </p:cNvGrpSpPr>
            <p:nvPr/>
          </p:nvGrpSpPr>
          <p:grpSpPr bwMode="auto">
            <a:xfrm>
              <a:off x="1209" y="845"/>
              <a:ext cx="1678" cy="325"/>
              <a:chOff x="1585" y="2785"/>
              <a:chExt cx="2596" cy="502"/>
            </a:xfrm>
          </p:grpSpPr>
          <p:grpSp>
            <p:nvGrpSpPr>
              <p:cNvPr id="21531" name="Group 50"/>
              <p:cNvGrpSpPr>
                <a:grpSpLocks/>
              </p:cNvGrpSpPr>
              <p:nvPr/>
            </p:nvGrpSpPr>
            <p:grpSpPr bwMode="auto">
              <a:xfrm>
                <a:off x="1585" y="2785"/>
                <a:ext cx="2596" cy="465"/>
                <a:chOff x="512" y="601"/>
                <a:chExt cx="4744" cy="849"/>
              </a:xfrm>
            </p:grpSpPr>
            <p:pic>
              <p:nvPicPr>
                <p:cNvPr id="21535" name="Picture 51" descr="Copy of Copy of buildingSMART Logo, tagline, footer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12" y="601"/>
                  <a:ext cx="4735" cy="8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536" name="Rectangle 52"/>
                <p:cNvSpPr>
                  <a:spLocks noChangeArrowheads="1"/>
                </p:cNvSpPr>
                <p:nvPr/>
              </p:nvSpPr>
              <p:spPr bwMode="auto">
                <a:xfrm>
                  <a:off x="5106" y="1104"/>
                  <a:ext cx="150" cy="98"/>
                </a:xfrm>
                <a:prstGeom prst="rect">
                  <a:avLst/>
                </a:prstGeom>
                <a:solidFill>
                  <a:schemeClr val="bg1"/>
                </a:solidFill>
                <a:ln w="5715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532" name="Rectangle 53"/>
              <p:cNvSpPr>
                <a:spLocks noChangeArrowheads="1"/>
              </p:cNvSpPr>
              <p:nvPr/>
            </p:nvSpPr>
            <p:spPr bwMode="auto">
              <a:xfrm>
                <a:off x="2049" y="3090"/>
                <a:ext cx="912" cy="162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3" name="Rectangle 54"/>
              <p:cNvSpPr>
                <a:spLocks noChangeArrowheads="1"/>
              </p:cNvSpPr>
              <p:nvPr/>
            </p:nvSpPr>
            <p:spPr bwMode="auto">
              <a:xfrm>
                <a:off x="3202" y="3097"/>
                <a:ext cx="978" cy="162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4" name="Rectangle 55"/>
              <p:cNvSpPr>
                <a:spLocks noChangeArrowheads="1"/>
              </p:cNvSpPr>
              <p:nvPr/>
            </p:nvSpPr>
            <p:spPr bwMode="auto">
              <a:xfrm>
                <a:off x="2615" y="3125"/>
                <a:ext cx="912" cy="162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30" name="Text Box 56"/>
            <p:cNvSpPr txBox="1">
              <a:spLocks noChangeArrowheads="1"/>
            </p:cNvSpPr>
            <p:nvPr/>
          </p:nvSpPr>
          <p:spPr bwMode="auto">
            <a:xfrm>
              <a:off x="2875" y="793"/>
              <a:ext cx="2514" cy="298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/>
                <a:t>Information exchange</a:t>
              </a:r>
            </a:p>
          </p:txBody>
        </p:sp>
      </p:grpSp>
      <p:grpSp>
        <p:nvGrpSpPr>
          <p:cNvPr id="8" name="Group 57"/>
          <p:cNvGrpSpPr>
            <a:grpSpLocks/>
          </p:cNvGrpSpPr>
          <p:nvPr/>
        </p:nvGrpSpPr>
        <p:grpSpPr bwMode="auto">
          <a:xfrm>
            <a:off x="1830388" y="4371975"/>
            <a:ext cx="6635750" cy="598488"/>
            <a:chOff x="1209" y="793"/>
            <a:chExt cx="4180" cy="377"/>
          </a:xfrm>
        </p:grpSpPr>
        <p:grpSp>
          <p:nvGrpSpPr>
            <p:cNvPr id="21521" name="Group 58"/>
            <p:cNvGrpSpPr>
              <a:grpSpLocks/>
            </p:cNvGrpSpPr>
            <p:nvPr/>
          </p:nvGrpSpPr>
          <p:grpSpPr bwMode="auto">
            <a:xfrm>
              <a:off x="1209" y="845"/>
              <a:ext cx="1678" cy="325"/>
              <a:chOff x="1585" y="2785"/>
              <a:chExt cx="2596" cy="502"/>
            </a:xfrm>
          </p:grpSpPr>
          <p:grpSp>
            <p:nvGrpSpPr>
              <p:cNvPr id="21523" name="Group 59"/>
              <p:cNvGrpSpPr>
                <a:grpSpLocks/>
              </p:cNvGrpSpPr>
              <p:nvPr/>
            </p:nvGrpSpPr>
            <p:grpSpPr bwMode="auto">
              <a:xfrm>
                <a:off x="1585" y="2785"/>
                <a:ext cx="2596" cy="465"/>
                <a:chOff x="512" y="601"/>
                <a:chExt cx="4744" cy="849"/>
              </a:xfrm>
            </p:grpSpPr>
            <p:pic>
              <p:nvPicPr>
                <p:cNvPr id="21527" name="Picture 60" descr="Copy of Copy of buildingSMART Logo, tagline, footer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12" y="601"/>
                  <a:ext cx="4735" cy="8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528" name="Rectangle 61"/>
                <p:cNvSpPr>
                  <a:spLocks noChangeArrowheads="1"/>
                </p:cNvSpPr>
                <p:nvPr/>
              </p:nvSpPr>
              <p:spPr bwMode="auto">
                <a:xfrm>
                  <a:off x="5106" y="1104"/>
                  <a:ext cx="150" cy="98"/>
                </a:xfrm>
                <a:prstGeom prst="rect">
                  <a:avLst/>
                </a:prstGeom>
                <a:solidFill>
                  <a:schemeClr val="bg1"/>
                </a:solidFill>
                <a:ln w="5715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524" name="Rectangle 62"/>
              <p:cNvSpPr>
                <a:spLocks noChangeArrowheads="1"/>
              </p:cNvSpPr>
              <p:nvPr/>
            </p:nvSpPr>
            <p:spPr bwMode="auto">
              <a:xfrm>
                <a:off x="2049" y="3090"/>
                <a:ext cx="912" cy="162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5" name="Rectangle 63"/>
              <p:cNvSpPr>
                <a:spLocks noChangeArrowheads="1"/>
              </p:cNvSpPr>
              <p:nvPr/>
            </p:nvSpPr>
            <p:spPr bwMode="auto">
              <a:xfrm>
                <a:off x="3202" y="3097"/>
                <a:ext cx="978" cy="162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6" name="Rectangle 64"/>
              <p:cNvSpPr>
                <a:spLocks noChangeArrowheads="1"/>
              </p:cNvSpPr>
              <p:nvPr/>
            </p:nvSpPr>
            <p:spPr bwMode="auto">
              <a:xfrm>
                <a:off x="2615" y="3125"/>
                <a:ext cx="912" cy="162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22" name="Text Box 65"/>
            <p:cNvSpPr txBox="1">
              <a:spLocks noChangeArrowheads="1"/>
            </p:cNvSpPr>
            <p:nvPr/>
          </p:nvSpPr>
          <p:spPr bwMode="auto">
            <a:xfrm>
              <a:off x="2875" y="793"/>
              <a:ext cx="2514" cy="298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/>
                <a:t>design</a:t>
              </a:r>
            </a:p>
          </p:txBody>
        </p:sp>
      </p:grpSp>
      <p:grpSp>
        <p:nvGrpSpPr>
          <p:cNvPr id="21510" name="Group 91"/>
          <p:cNvGrpSpPr>
            <a:grpSpLocks/>
          </p:cNvGrpSpPr>
          <p:nvPr/>
        </p:nvGrpSpPr>
        <p:grpSpPr bwMode="auto">
          <a:xfrm>
            <a:off x="1338263" y="93663"/>
            <a:ext cx="6511925" cy="1012825"/>
            <a:chOff x="885" y="203"/>
            <a:chExt cx="4102" cy="638"/>
          </a:xfrm>
        </p:grpSpPr>
        <p:grpSp>
          <p:nvGrpSpPr>
            <p:cNvPr id="21511" name="Group 92"/>
            <p:cNvGrpSpPr>
              <a:grpSpLocks/>
            </p:cNvGrpSpPr>
            <p:nvPr/>
          </p:nvGrpSpPr>
          <p:grpSpPr bwMode="auto">
            <a:xfrm>
              <a:off x="885" y="279"/>
              <a:ext cx="3758" cy="562"/>
              <a:chOff x="885" y="279"/>
              <a:chExt cx="3758" cy="562"/>
            </a:xfrm>
          </p:grpSpPr>
          <p:grpSp>
            <p:nvGrpSpPr>
              <p:cNvPr id="21513" name="Group 93"/>
              <p:cNvGrpSpPr>
                <a:grpSpLocks/>
              </p:cNvGrpSpPr>
              <p:nvPr/>
            </p:nvGrpSpPr>
            <p:grpSpPr bwMode="auto">
              <a:xfrm>
                <a:off x="1912" y="312"/>
                <a:ext cx="2731" cy="529"/>
                <a:chOff x="1585" y="2785"/>
                <a:chExt cx="2596" cy="502"/>
              </a:xfrm>
            </p:grpSpPr>
            <p:grpSp>
              <p:nvGrpSpPr>
                <p:cNvPr id="21515" name="Group 94"/>
                <p:cNvGrpSpPr>
                  <a:grpSpLocks/>
                </p:cNvGrpSpPr>
                <p:nvPr/>
              </p:nvGrpSpPr>
              <p:grpSpPr bwMode="auto">
                <a:xfrm>
                  <a:off x="1585" y="2785"/>
                  <a:ext cx="2596" cy="465"/>
                  <a:chOff x="512" y="601"/>
                  <a:chExt cx="4744" cy="849"/>
                </a:xfrm>
              </p:grpSpPr>
              <p:pic>
                <p:nvPicPr>
                  <p:cNvPr id="21519" name="Picture 95" descr="Copy of Copy of buildingSMART Logo, tagline, footer 3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512" y="601"/>
                    <a:ext cx="4735" cy="8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1520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5106" y="1104"/>
                    <a:ext cx="150" cy="98"/>
                  </a:xfrm>
                  <a:prstGeom prst="rect">
                    <a:avLst/>
                  </a:prstGeom>
                  <a:solidFill>
                    <a:schemeClr val="bg1"/>
                  </a:solidFill>
                  <a:ln w="57150" algn="ctr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516" name="Rectangle 97"/>
                <p:cNvSpPr>
                  <a:spLocks noChangeArrowheads="1"/>
                </p:cNvSpPr>
                <p:nvPr/>
              </p:nvSpPr>
              <p:spPr bwMode="auto">
                <a:xfrm>
                  <a:off x="2049" y="3090"/>
                  <a:ext cx="912" cy="162"/>
                </a:xfrm>
                <a:prstGeom prst="rect">
                  <a:avLst/>
                </a:prstGeom>
                <a:solidFill>
                  <a:schemeClr val="bg1"/>
                </a:solidFill>
                <a:ln w="5715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17" name="Rectangle 98"/>
                <p:cNvSpPr>
                  <a:spLocks noChangeArrowheads="1"/>
                </p:cNvSpPr>
                <p:nvPr/>
              </p:nvSpPr>
              <p:spPr bwMode="auto">
                <a:xfrm>
                  <a:off x="3202" y="3097"/>
                  <a:ext cx="978" cy="162"/>
                </a:xfrm>
                <a:prstGeom prst="rect">
                  <a:avLst/>
                </a:prstGeom>
                <a:solidFill>
                  <a:schemeClr val="bg1"/>
                </a:solidFill>
                <a:ln w="5715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18" name="Rectangle 99"/>
                <p:cNvSpPr>
                  <a:spLocks noChangeArrowheads="1"/>
                </p:cNvSpPr>
                <p:nvPr/>
              </p:nvSpPr>
              <p:spPr bwMode="auto">
                <a:xfrm>
                  <a:off x="2615" y="3125"/>
                  <a:ext cx="912" cy="162"/>
                </a:xfrm>
                <a:prstGeom prst="rect">
                  <a:avLst/>
                </a:prstGeom>
                <a:solidFill>
                  <a:schemeClr val="bg1"/>
                </a:solidFill>
                <a:ln w="5715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514" name="Text Box 100"/>
              <p:cNvSpPr txBox="1">
                <a:spLocks noChangeArrowheads="1"/>
              </p:cNvSpPr>
              <p:nvPr/>
            </p:nvSpPr>
            <p:spPr bwMode="auto">
              <a:xfrm>
                <a:off x="885" y="279"/>
                <a:ext cx="1128" cy="394"/>
              </a:xfrm>
              <a:prstGeom prst="rect">
                <a:avLst/>
              </a:prstGeom>
              <a:noFill/>
              <a:ln w="5715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500" b="0"/>
                  <a:t>What is </a:t>
                </a:r>
                <a:endParaRPr lang="en-US" sz="3500" b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1512" name="Text Box 101"/>
            <p:cNvSpPr txBox="1">
              <a:spLocks noChangeArrowheads="1"/>
            </p:cNvSpPr>
            <p:nvPr/>
          </p:nvSpPr>
          <p:spPr bwMode="auto">
            <a:xfrm>
              <a:off x="4651" y="203"/>
              <a:ext cx="336" cy="490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500"/>
                <a:t>?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809625" y="788988"/>
            <a:ext cx="7497763" cy="45116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500" b="0"/>
          </a:p>
          <a:p>
            <a:r>
              <a:rPr lang="en-US" sz="4000"/>
              <a:t>Part One</a:t>
            </a:r>
            <a:endParaRPr lang="en-US" sz="4000">
              <a:solidFill>
                <a:srgbClr val="FF0000"/>
              </a:solidFill>
            </a:endParaRPr>
          </a:p>
          <a:p>
            <a:endParaRPr lang="en-US" sz="4000">
              <a:solidFill>
                <a:srgbClr val="FF0000"/>
              </a:solidFill>
            </a:endParaRPr>
          </a:p>
          <a:p>
            <a:r>
              <a:rPr lang="en-US" sz="4000">
                <a:solidFill>
                  <a:srgbClr val="FF0000"/>
                </a:solidFill>
              </a:rPr>
              <a:t>Design</a:t>
            </a:r>
            <a:r>
              <a:rPr lang="en-US" sz="4000" b="0"/>
              <a:t> and </a:t>
            </a:r>
            <a:r>
              <a:rPr lang="en-US" sz="4000">
                <a:solidFill>
                  <a:srgbClr val="FF0000"/>
                </a:solidFill>
              </a:rPr>
              <a:t>Build</a:t>
            </a:r>
            <a:r>
              <a:rPr lang="en-US" sz="4000" b="0"/>
              <a:t> Diverge</a:t>
            </a:r>
            <a:endParaRPr lang="en-US" sz="4000" b="0">
              <a:solidFill>
                <a:srgbClr val="FF0000"/>
              </a:solidFill>
            </a:endParaRPr>
          </a:p>
          <a:p>
            <a:endParaRPr lang="en-US" sz="4000">
              <a:solidFill>
                <a:srgbClr val="FF0000"/>
              </a:solidFill>
            </a:endParaRPr>
          </a:p>
          <a:p>
            <a:endParaRPr lang="en-US" sz="3500" b="0"/>
          </a:p>
          <a:p>
            <a:endParaRPr lang="en-US" sz="3500" b="0"/>
          </a:p>
          <a:p>
            <a:endParaRPr 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828800" y="2341563"/>
            <a:ext cx="184150" cy="4730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1824038" y="1982788"/>
            <a:ext cx="6635750" cy="598487"/>
            <a:chOff x="1209" y="793"/>
            <a:chExt cx="4180" cy="377"/>
          </a:xfrm>
        </p:grpSpPr>
        <p:grpSp>
          <p:nvGrpSpPr>
            <p:cNvPr id="22543" name="Group 4"/>
            <p:cNvGrpSpPr>
              <a:grpSpLocks/>
            </p:cNvGrpSpPr>
            <p:nvPr/>
          </p:nvGrpSpPr>
          <p:grpSpPr bwMode="auto">
            <a:xfrm>
              <a:off x="1209" y="845"/>
              <a:ext cx="1678" cy="325"/>
              <a:chOff x="1585" y="2785"/>
              <a:chExt cx="2596" cy="502"/>
            </a:xfrm>
          </p:grpSpPr>
          <p:grpSp>
            <p:nvGrpSpPr>
              <p:cNvPr id="22545" name="Group 5"/>
              <p:cNvGrpSpPr>
                <a:grpSpLocks/>
              </p:cNvGrpSpPr>
              <p:nvPr/>
            </p:nvGrpSpPr>
            <p:grpSpPr bwMode="auto">
              <a:xfrm>
                <a:off x="1585" y="2785"/>
                <a:ext cx="2596" cy="465"/>
                <a:chOff x="512" y="601"/>
                <a:chExt cx="4744" cy="849"/>
              </a:xfrm>
            </p:grpSpPr>
            <p:pic>
              <p:nvPicPr>
                <p:cNvPr id="22549" name="Picture 6" descr="Copy of Copy of buildingSMART Logo, tagline, footer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12" y="601"/>
                  <a:ext cx="4735" cy="8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550" name="Rectangle 7"/>
                <p:cNvSpPr>
                  <a:spLocks noChangeArrowheads="1"/>
                </p:cNvSpPr>
                <p:nvPr/>
              </p:nvSpPr>
              <p:spPr bwMode="auto">
                <a:xfrm>
                  <a:off x="5106" y="1104"/>
                  <a:ext cx="150" cy="98"/>
                </a:xfrm>
                <a:prstGeom prst="rect">
                  <a:avLst/>
                </a:prstGeom>
                <a:solidFill>
                  <a:schemeClr val="bg1"/>
                </a:solidFill>
                <a:ln w="5715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546" name="Rectangle 8"/>
              <p:cNvSpPr>
                <a:spLocks noChangeArrowheads="1"/>
              </p:cNvSpPr>
              <p:nvPr/>
            </p:nvSpPr>
            <p:spPr bwMode="auto">
              <a:xfrm>
                <a:off x="2049" y="3090"/>
                <a:ext cx="912" cy="162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7" name="Rectangle 9"/>
              <p:cNvSpPr>
                <a:spLocks noChangeArrowheads="1"/>
              </p:cNvSpPr>
              <p:nvPr/>
            </p:nvSpPr>
            <p:spPr bwMode="auto">
              <a:xfrm>
                <a:off x="3202" y="3097"/>
                <a:ext cx="978" cy="162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8" name="Rectangle 10"/>
              <p:cNvSpPr>
                <a:spLocks noChangeArrowheads="1"/>
              </p:cNvSpPr>
              <p:nvPr/>
            </p:nvSpPr>
            <p:spPr bwMode="auto">
              <a:xfrm>
                <a:off x="2615" y="3125"/>
                <a:ext cx="912" cy="162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44" name="Text Box 11"/>
            <p:cNvSpPr txBox="1">
              <a:spLocks noChangeArrowheads="1"/>
            </p:cNvSpPr>
            <p:nvPr/>
          </p:nvSpPr>
          <p:spPr bwMode="auto">
            <a:xfrm>
              <a:off x="2875" y="793"/>
              <a:ext cx="2514" cy="298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/>
                <a:t>organization</a:t>
              </a:r>
            </a:p>
          </p:txBody>
        </p:sp>
      </p:grpSp>
      <p:grpSp>
        <p:nvGrpSpPr>
          <p:cNvPr id="22532" name="Group 30"/>
          <p:cNvGrpSpPr>
            <a:grpSpLocks/>
          </p:cNvGrpSpPr>
          <p:nvPr/>
        </p:nvGrpSpPr>
        <p:grpSpPr bwMode="auto">
          <a:xfrm>
            <a:off x="1338263" y="93663"/>
            <a:ext cx="6511925" cy="1012825"/>
            <a:chOff x="885" y="203"/>
            <a:chExt cx="4102" cy="638"/>
          </a:xfrm>
        </p:grpSpPr>
        <p:grpSp>
          <p:nvGrpSpPr>
            <p:cNvPr id="22533" name="Group 31"/>
            <p:cNvGrpSpPr>
              <a:grpSpLocks/>
            </p:cNvGrpSpPr>
            <p:nvPr/>
          </p:nvGrpSpPr>
          <p:grpSpPr bwMode="auto">
            <a:xfrm>
              <a:off x="885" y="279"/>
              <a:ext cx="3758" cy="562"/>
              <a:chOff x="885" y="279"/>
              <a:chExt cx="3758" cy="562"/>
            </a:xfrm>
          </p:grpSpPr>
          <p:grpSp>
            <p:nvGrpSpPr>
              <p:cNvPr id="22535" name="Group 32"/>
              <p:cNvGrpSpPr>
                <a:grpSpLocks/>
              </p:cNvGrpSpPr>
              <p:nvPr/>
            </p:nvGrpSpPr>
            <p:grpSpPr bwMode="auto">
              <a:xfrm>
                <a:off x="1912" y="312"/>
                <a:ext cx="2731" cy="529"/>
                <a:chOff x="1585" y="2785"/>
                <a:chExt cx="2596" cy="502"/>
              </a:xfrm>
            </p:grpSpPr>
            <p:grpSp>
              <p:nvGrpSpPr>
                <p:cNvPr id="22537" name="Group 33"/>
                <p:cNvGrpSpPr>
                  <a:grpSpLocks/>
                </p:cNvGrpSpPr>
                <p:nvPr/>
              </p:nvGrpSpPr>
              <p:grpSpPr bwMode="auto">
                <a:xfrm>
                  <a:off x="1585" y="2785"/>
                  <a:ext cx="2596" cy="465"/>
                  <a:chOff x="512" y="601"/>
                  <a:chExt cx="4744" cy="849"/>
                </a:xfrm>
              </p:grpSpPr>
              <p:pic>
                <p:nvPicPr>
                  <p:cNvPr id="22541" name="Picture 34" descr="Copy of Copy of buildingSMART Logo, tagline, footer 3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512" y="601"/>
                    <a:ext cx="4735" cy="8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2542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5106" y="1104"/>
                    <a:ext cx="150" cy="98"/>
                  </a:xfrm>
                  <a:prstGeom prst="rect">
                    <a:avLst/>
                  </a:prstGeom>
                  <a:solidFill>
                    <a:schemeClr val="bg1"/>
                  </a:solidFill>
                  <a:ln w="57150" algn="ctr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538" name="Rectangle 36"/>
                <p:cNvSpPr>
                  <a:spLocks noChangeArrowheads="1"/>
                </p:cNvSpPr>
                <p:nvPr/>
              </p:nvSpPr>
              <p:spPr bwMode="auto">
                <a:xfrm>
                  <a:off x="2049" y="3090"/>
                  <a:ext cx="912" cy="162"/>
                </a:xfrm>
                <a:prstGeom prst="rect">
                  <a:avLst/>
                </a:prstGeom>
                <a:solidFill>
                  <a:schemeClr val="bg1"/>
                </a:solidFill>
                <a:ln w="5715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39" name="Rectangle 37"/>
                <p:cNvSpPr>
                  <a:spLocks noChangeArrowheads="1"/>
                </p:cNvSpPr>
                <p:nvPr/>
              </p:nvSpPr>
              <p:spPr bwMode="auto">
                <a:xfrm>
                  <a:off x="3202" y="3097"/>
                  <a:ext cx="978" cy="162"/>
                </a:xfrm>
                <a:prstGeom prst="rect">
                  <a:avLst/>
                </a:prstGeom>
                <a:solidFill>
                  <a:schemeClr val="bg1"/>
                </a:solidFill>
                <a:ln w="5715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40" name="Rectangle 38"/>
                <p:cNvSpPr>
                  <a:spLocks noChangeArrowheads="1"/>
                </p:cNvSpPr>
                <p:nvPr/>
              </p:nvSpPr>
              <p:spPr bwMode="auto">
                <a:xfrm>
                  <a:off x="2615" y="3125"/>
                  <a:ext cx="912" cy="162"/>
                </a:xfrm>
                <a:prstGeom prst="rect">
                  <a:avLst/>
                </a:prstGeom>
                <a:solidFill>
                  <a:schemeClr val="bg1"/>
                </a:solidFill>
                <a:ln w="5715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536" name="Text Box 39"/>
              <p:cNvSpPr txBox="1">
                <a:spLocks noChangeArrowheads="1"/>
              </p:cNvSpPr>
              <p:nvPr/>
            </p:nvSpPr>
            <p:spPr bwMode="auto">
              <a:xfrm>
                <a:off x="885" y="279"/>
                <a:ext cx="1128" cy="394"/>
              </a:xfrm>
              <a:prstGeom prst="rect">
                <a:avLst/>
              </a:prstGeom>
              <a:noFill/>
              <a:ln w="5715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500" b="0"/>
                  <a:t>What is </a:t>
                </a:r>
                <a:endParaRPr lang="en-US" sz="3500" b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2534" name="Text Box 40"/>
            <p:cNvSpPr txBox="1">
              <a:spLocks noChangeArrowheads="1"/>
            </p:cNvSpPr>
            <p:nvPr/>
          </p:nvSpPr>
          <p:spPr bwMode="auto">
            <a:xfrm>
              <a:off x="4651" y="203"/>
              <a:ext cx="336" cy="490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500"/>
                <a:t>?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400300" y="2636838"/>
            <a:ext cx="4362450" cy="2314575"/>
            <a:chOff x="1512" y="1428"/>
            <a:chExt cx="2748" cy="1458"/>
          </a:xfrm>
        </p:grpSpPr>
        <p:sp>
          <p:nvSpPr>
            <p:cNvPr id="23577" name="Line 2"/>
            <p:cNvSpPr>
              <a:spLocks noChangeShapeType="1"/>
            </p:cNvSpPr>
            <p:nvPr/>
          </p:nvSpPr>
          <p:spPr bwMode="auto">
            <a:xfrm rot="21490848" flipV="1">
              <a:off x="1512" y="1524"/>
              <a:ext cx="1008" cy="12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8" name="Line 3"/>
            <p:cNvSpPr>
              <a:spLocks noChangeShapeType="1"/>
            </p:cNvSpPr>
            <p:nvPr/>
          </p:nvSpPr>
          <p:spPr bwMode="auto">
            <a:xfrm>
              <a:off x="3189" y="1428"/>
              <a:ext cx="1071" cy="145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55" name="Group 5"/>
          <p:cNvGrpSpPr>
            <a:grpSpLocks/>
          </p:cNvGrpSpPr>
          <p:nvPr/>
        </p:nvGrpSpPr>
        <p:grpSpPr bwMode="auto">
          <a:xfrm>
            <a:off x="795338" y="4616450"/>
            <a:ext cx="2062162" cy="2011363"/>
            <a:chOff x="483" y="875"/>
            <a:chExt cx="1299" cy="1267"/>
          </a:xfrm>
        </p:grpSpPr>
        <p:sp>
          <p:nvSpPr>
            <p:cNvPr id="23575" name="Oval 6"/>
            <p:cNvSpPr>
              <a:spLocks noChangeArrowheads="1"/>
            </p:cNvSpPr>
            <p:nvPr/>
          </p:nvSpPr>
          <p:spPr bwMode="auto">
            <a:xfrm>
              <a:off x="483" y="875"/>
              <a:ext cx="1299" cy="12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6" name="Text Box 7"/>
            <p:cNvSpPr txBox="1">
              <a:spLocks noChangeArrowheads="1"/>
            </p:cNvSpPr>
            <p:nvPr/>
          </p:nvSpPr>
          <p:spPr bwMode="auto">
            <a:xfrm>
              <a:off x="635" y="1342"/>
              <a:ext cx="983" cy="29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Architect</a:t>
              </a:r>
            </a:p>
          </p:txBody>
        </p:sp>
      </p:grpSp>
      <p:grpSp>
        <p:nvGrpSpPr>
          <p:cNvPr id="23556" name="Group 8"/>
          <p:cNvGrpSpPr>
            <a:grpSpLocks/>
          </p:cNvGrpSpPr>
          <p:nvPr/>
        </p:nvGrpSpPr>
        <p:grpSpPr bwMode="auto">
          <a:xfrm>
            <a:off x="3530600" y="944563"/>
            <a:ext cx="2062163" cy="2011362"/>
            <a:chOff x="3399" y="69"/>
            <a:chExt cx="1299" cy="1267"/>
          </a:xfrm>
        </p:grpSpPr>
        <p:sp>
          <p:nvSpPr>
            <p:cNvPr id="23573" name="Oval 9"/>
            <p:cNvSpPr>
              <a:spLocks noChangeArrowheads="1"/>
            </p:cNvSpPr>
            <p:nvPr/>
          </p:nvSpPr>
          <p:spPr bwMode="auto">
            <a:xfrm>
              <a:off x="3399" y="69"/>
              <a:ext cx="1299" cy="126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0"/>
            </a:p>
          </p:txBody>
        </p:sp>
        <p:sp>
          <p:nvSpPr>
            <p:cNvPr id="23574" name="Text Box 10"/>
            <p:cNvSpPr txBox="1">
              <a:spLocks noChangeArrowheads="1"/>
            </p:cNvSpPr>
            <p:nvPr/>
          </p:nvSpPr>
          <p:spPr bwMode="auto">
            <a:xfrm>
              <a:off x="3655" y="556"/>
              <a:ext cx="739" cy="298"/>
            </a:xfrm>
            <a:prstGeom prst="rect">
              <a:avLst/>
            </a:prstGeom>
            <a:solidFill>
              <a:srgbClr val="FFFF00"/>
            </a:solidFill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Owner</a:t>
              </a:r>
            </a:p>
          </p:txBody>
        </p:sp>
      </p:grpSp>
      <p:grpSp>
        <p:nvGrpSpPr>
          <p:cNvPr id="23557" name="Group 11"/>
          <p:cNvGrpSpPr>
            <a:grpSpLocks/>
          </p:cNvGrpSpPr>
          <p:nvPr/>
        </p:nvGrpSpPr>
        <p:grpSpPr bwMode="auto">
          <a:xfrm>
            <a:off x="6261100" y="4618038"/>
            <a:ext cx="2062163" cy="2011362"/>
            <a:chOff x="3956" y="1022"/>
            <a:chExt cx="1299" cy="1267"/>
          </a:xfrm>
        </p:grpSpPr>
        <p:sp>
          <p:nvSpPr>
            <p:cNvPr id="23571" name="Oval 12"/>
            <p:cNvSpPr>
              <a:spLocks noChangeArrowheads="1"/>
            </p:cNvSpPr>
            <p:nvPr/>
          </p:nvSpPr>
          <p:spPr bwMode="auto">
            <a:xfrm>
              <a:off x="3956" y="1022"/>
              <a:ext cx="1299" cy="126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Text Box 13"/>
            <p:cNvSpPr txBox="1">
              <a:spLocks noChangeArrowheads="1"/>
            </p:cNvSpPr>
            <p:nvPr/>
          </p:nvSpPr>
          <p:spPr bwMode="auto">
            <a:xfrm>
              <a:off x="4044" y="1490"/>
              <a:ext cx="1138" cy="29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Contractor</a:t>
              </a: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2857500" y="5119688"/>
            <a:ext cx="3403600" cy="1127125"/>
            <a:chOff x="1800" y="2992"/>
            <a:chExt cx="2144" cy="710"/>
          </a:xfrm>
        </p:grpSpPr>
        <p:sp>
          <p:nvSpPr>
            <p:cNvPr id="23568" name="Text Box 14"/>
            <p:cNvSpPr txBox="1">
              <a:spLocks noChangeArrowheads="1"/>
            </p:cNvSpPr>
            <p:nvPr/>
          </p:nvSpPr>
          <p:spPr bwMode="auto">
            <a:xfrm>
              <a:off x="2263" y="2992"/>
              <a:ext cx="1217" cy="298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Information</a:t>
              </a:r>
            </a:p>
          </p:txBody>
        </p:sp>
        <p:sp>
          <p:nvSpPr>
            <p:cNvPr id="23569" name="Text Box 15"/>
            <p:cNvSpPr txBox="1">
              <a:spLocks noChangeArrowheads="1"/>
            </p:cNvSpPr>
            <p:nvPr/>
          </p:nvSpPr>
          <p:spPr bwMode="auto">
            <a:xfrm>
              <a:off x="2339" y="3404"/>
              <a:ext cx="1060" cy="298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Exchange</a:t>
              </a:r>
            </a:p>
          </p:txBody>
        </p:sp>
        <p:sp>
          <p:nvSpPr>
            <p:cNvPr id="23570" name="Line 16"/>
            <p:cNvSpPr>
              <a:spLocks noChangeShapeType="1"/>
            </p:cNvSpPr>
            <p:nvPr/>
          </p:nvSpPr>
          <p:spPr bwMode="auto">
            <a:xfrm>
              <a:off x="1800" y="3346"/>
              <a:ext cx="21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2857500" y="5294313"/>
            <a:ext cx="3408363" cy="854075"/>
            <a:chOff x="1800" y="3102"/>
            <a:chExt cx="2147" cy="538"/>
          </a:xfrm>
        </p:grpSpPr>
        <p:sp>
          <p:nvSpPr>
            <p:cNvPr id="23565" name="Line 28"/>
            <p:cNvSpPr>
              <a:spLocks noChangeShapeType="1"/>
            </p:cNvSpPr>
            <p:nvPr/>
          </p:nvSpPr>
          <p:spPr bwMode="auto">
            <a:xfrm rot="10800000">
              <a:off x="3395" y="3349"/>
              <a:ext cx="55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6" name="Text Box 29"/>
            <p:cNvSpPr txBox="1">
              <a:spLocks noChangeArrowheads="1"/>
            </p:cNvSpPr>
            <p:nvPr/>
          </p:nvSpPr>
          <p:spPr bwMode="auto">
            <a:xfrm>
              <a:off x="2572" y="3102"/>
              <a:ext cx="538" cy="538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Risk</a:t>
              </a:r>
            </a:p>
            <a:p>
              <a:r>
                <a:rPr lang="en-US"/>
                <a:t>Gap</a:t>
              </a:r>
            </a:p>
          </p:txBody>
        </p:sp>
        <p:sp>
          <p:nvSpPr>
            <p:cNvPr id="23567" name="Line 30"/>
            <p:cNvSpPr>
              <a:spLocks noChangeShapeType="1"/>
            </p:cNvSpPr>
            <p:nvPr/>
          </p:nvSpPr>
          <p:spPr bwMode="auto">
            <a:xfrm>
              <a:off x="1800" y="3346"/>
              <a:ext cx="55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2857500" y="4951413"/>
            <a:ext cx="3408363" cy="1616075"/>
            <a:chOff x="1800" y="2870"/>
            <a:chExt cx="2147" cy="1018"/>
          </a:xfrm>
        </p:grpSpPr>
        <p:sp>
          <p:nvSpPr>
            <p:cNvPr id="23562" name="Line 32"/>
            <p:cNvSpPr>
              <a:spLocks noChangeShapeType="1"/>
            </p:cNvSpPr>
            <p:nvPr/>
          </p:nvSpPr>
          <p:spPr bwMode="auto">
            <a:xfrm>
              <a:off x="1800" y="3346"/>
              <a:ext cx="55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3" name="Text Box 33"/>
            <p:cNvSpPr txBox="1">
              <a:spLocks noChangeArrowheads="1"/>
            </p:cNvSpPr>
            <p:nvPr/>
          </p:nvSpPr>
          <p:spPr bwMode="auto">
            <a:xfrm>
              <a:off x="1992" y="2870"/>
              <a:ext cx="1783" cy="1018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Construction Mgr</a:t>
              </a:r>
            </a:p>
            <a:p>
              <a:r>
                <a:rPr lang="en-US"/>
                <a:t>Insurance</a:t>
              </a:r>
            </a:p>
            <a:p>
              <a:r>
                <a:rPr lang="en-US"/>
                <a:t>Lawyers</a:t>
              </a:r>
            </a:p>
            <a:p>
              <a:endParaRPr lang="en-US"/>
            </a:p>
          </p:txBody>
        </p:sp>
        <p:sp>
          <p:nvSpPr>
            <p:cNvPr id="23564" name="Line 34"/>
            <p:cNvSpPr>
              <a:spLocks noChangeShapeType="1"/>
            </p:cNvSpPr>
            <p:nvPr/>
          </p:nvSpPr>
          <p:spPr bwMode="auto">
            <a:xfrm rot="10800000">
              <a:off x="3395" y="3349"/>
              <a:ext cx="55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13" name="Text Box 37"/>
          <p:cNvSpPr txBox="1">
            <a:spLocks noChangeArrowheads="1"/>
          </p:cNvSpPr>
          <p:nvPr/>
        </p:nvSpPr>
        <p:spPr bwMode="auto">
          <a:xfrm>
            <a:off x="2127250" y="209550"/>
            <a:ext cx="4906963" cy="6254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500" b="0"/>
              <a:t>Traditional Organization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20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30"/>
          <p:cNvGrpSpPr>
            <a:grpSpLocks/>
          </p:cNvGrpSpPr>
          <p:nvPr/>
        </p:nvGrpSpPr>
        <p:grpSpPr bwMode="auto">
          <a:xfrm>
            <a:off x="1119188" y="225425"/>
            <a:ext cx="6899275" cy="869950"/>
            <a:chOff x="87" y="118"/>
            <a:chExt cx="4346" cy="548"/>
          </a:xfrm>
        </p:grpSpPr>
        <p:grpSp>
          <p:nvGrpSpPr>
            <p:cNvPr id="24592" name="Group 31"/>
            <p:cNvGrpSpPr>
              <a:grpSpLocks/>
            </p:cNvGrpSpPr>
            <p:nvPr/>
          </p:nvGrpSpPr>
          <p:grpSpPr bwMode="auto">
            <a:xfrm>
              <a:off x="87" y="142"/>
              <a:ext cx="2708" cy="524"/>
              <a:chOff x="1585" y="2785"/>
              <a:chExt cx="2596" cy="502"/>
            </a:xfrm>
          </p:grpSpPr>
          <p:grpSp>
            <p:nvGrpSpPr>
              <p:cNvPr id="24594" name="Group 32"/>
              <p:cNvGrpSpPr>
                <a:grpSpLocks/>
              </p:cNvGrpSpPr>
              <p:nvPr/>
            </p:nvGrpSpPr>
            <p:grpSpPr bwMode="auto">
              <a:xfrm>
                <a:off x="1585" y="2785"/>
                <a:ext cx="2596" cy="465"/>
                <a:chOff x="512" y="601"/>
                <a:chExt cx="4744" cy="849"/>
              </a:xfrm>
            </p:grpSpPr>
            <p:pic>
              <p:nvPicPr>
                <p:cNvPr id="24598" name="Picture 33" descr="Copy of Copy of buildingSMART Logo, tagline, footer 3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12" y="601"/>
                  <a:ext cx="4735" cy="8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599" name="Rectangle 34"/>
                <p:cNvSpPr>
                  <a:spLocks noChangeArrowheads="1"/>
                </p:cNvSpPr>
                <p:nvPr/>
              </p:nvSpPr>
              <p:spPr bwMode="auto">
                <a:xfrm>
                  <a:off x="5106" y="1104"/>
                  <a:ext cx="150" cy="98"/>
                </a:xfrm>
                <a:prstGeom prst="rect">
                  <a:avLst/>
                </a:prstGeom>
                <a:solidFill>
                  <a:schemeClr val="bg1"/>
                </a:solidFill>
                <a:ln w="5715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595" name="Rectangle 35"/>
              <p:cNvSpPr>
                <a:spLocks noChangeArrowheads="1"/>
              </p:cNvSpPr>
              <p:nvPr/>
            </p:nvSpPr>
            <p:spPr bwMode="auto">
              <a:xfrm>
                <a:off x="2049" y="3090"/>
                <a:ext cx="912" cy="162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6" name="Rectangle 36"/>
              <p:cNvSpPr>
                <a:spLocks noChangeArrowheads="1"/>
              </p:cNvSpPr>
              <p:nvPr/>
            </p:nvSpPr>
            <p:spPr bwMode="auto">
              <a:xfrm>
                <a:off x="3202" y="3097"/>
                <a:ext cx="978" cy="162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7" name="Rectangle 37"/>
              <p:cNvSpPr>
                <a:spLocks noChangeArrowheads="1"/>
              </p:cNvSpPr>
              <p:nvPr/>
            </p:nvSpPr>
            <p:spPr bwMode="auto">
              <a:xfrm>
                <a:off x="2615" y="3125"/>
                <a:ext cx="912" cy="162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593" name="Text Box 38"/>
            <p:cNvSpPr txBox="1">
              <a:spLocks noChangeArrowheads="1"/>
            </p:cNvSpPr>
            <p:nvPr/>
          </p:nvSpPr>
          <p:spPr bwMode="auto">
            <a:xfrm>
              <a:off x="2776" y="118"/>
              <a:ext cx="1657" cy="394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500" b="0"/>
                <a:t>organization</a:t>
              </a:r>
            </a:p>
          </p:txBody>
        </p:sp>
      </p:grpSp>
      <p:sp>
        <p:nvSpPr>
          <p:cNvPr id="78852" name="Line 4"/>
          <p:cNvSpPr>
            <a:spLocks noChangeShapeType="1"/>
          </p:cNvSpPr>
          <p:nvPr/>
        </p:nvSpPr>
        <p:spPr bwMode="auto">
          <a:xfrm flipV="1">
            <a:off x="2730500" y="4818063"/>
            <a:ext cx="906463" cy="4635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3" name="Line 5"/>
          <p:cNvSpPr>
            <a:spLocks noChangeShapeType="1"/>
          </p:cNvSpPr>
          <p:nvPr/>
        </p:nvSpPr>
        <p:spPr bwMode="auto">
          <a:xfrm flipH="1" flipV="1">
            <a:off x="5405438" y="4808538"/>
            <a:ext cx="976312" cy="4635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4" name="Line 6"/>
          <p:cNvSpPr>
            <a:spLocks noChangeShapeType="1"/>
          </p:cNvSpPr>
          <p:nvPr/>
        </p:nvSpPr>
        <p:spPr bwMode="auto">
          <a:xfrm>
            <a:off x="4572000" y="2798763"/>
            <a:ext cx="0" cy="7175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582" name="Group 7"/>
          <p:cNvGrpSpPr>
            <a:grpSpLocks/>
          </p:cNvGrpSpPr>
          <p:nvPr/>
        </p:nvGrpSpPr>
        <p:grpSpPr bwMode="auto">
          <a:xfrm>
            <a:off x="795338" y="4616450"/>
            <a:ext cx="2062162" cy="2011363"/>
            <a:chOff x="483" y="875"/>
            <a:chExt cx="1299" cy="1267"/>
          </a:xfrm>
        </p:grpSpPr>
        <p:sp>
          <p:nvSpPr>
            <p:cNvPr id="24590" name="Oval 8"/>
            <p:cNvSpPr>
              <a:spLocks noChangeArrowheads="1"/>
            </p:cNvSpPr>
            <p:nvPr/>
          </p:nvSpPr>
          <p:spPr bwMode="auto">
            <a:xfrm>
              <a:off x="483" y="875"/>
              <a:ext cx="1299" cy="12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1" name="Text Box 9"/>
            <p:cNvSpPr txBox="1">
              <a:spLocks noChangeArrowheads="1"/>
            </p:cNvSpPr>
            <p:nvPr/>
          </p:nvSpPr>
          <p:spPr bwMode="auto">
            <a:xfrm>
              <a:off x="635" y="1342"/>
              <a:ext cx="983" cy="29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Architect</a:t>
              </a:r>
            </a:p>
          </p:txBody>
        </p:sp>
      </p:grpSp>
      <p:grpSp>
        <p:nvGrpSpPr>
          <p:cNvPr id="24583" name="Group 10"/>
          <p:cNvGrpSpPr>
            <a:grpSpLocks/>
          </p:cNvGrpSpPr>
          <p:nvPr/>
        </p:nvGrpSpPr>
        <p:grpSpPr bwMode="auto">
          <a:xfrm>
            <a:off x="3540125" y="944563"/>
            <a:ext cx="2062163" cy="2011362"/>
            <a:chOff x="2224" y="362"/>
            <a:chExt cx="1299" cy="1267"/>
          </a:xfrm>
        </p:grpSpPr>
        <p:sp>
          <p:nvSpPr>
            <p:cNvPr id="24588" name="Oval 11"/>
            <p:cNvSpPr>
              <a:spLocks noChangeArrowheads="1"/>
            </p:cNvSpPr>
            <p:nvPr/>
          </p:nvSpPr>
          <p:spPr bwMode="auto">
            <a:xfrm>
              <a:off x="2224" y="362"/>
              <a:ext cx="1299" cy="126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0"/>
            </a:p>
          </p:txBody>
        </p:sp>
        <p:sp>
          <p:nvSpPr>
            <p:cNvPr id="24589" name="Text Box 12"/>
            <p:cNvSpPr txBox="1">
              <a:spLocks noChangeArrowheads="1"/>
            </p:cNvSpPr>
            <p:nvPr/>
          </p:nvSpPr>
          <p:spPr bwMode="auto">
            <a:xfrm>
              <a:off x="2480" y="849"/>
              <a:ext cx="739" cy="298"/>
            </a:xfrm>
            <a:prstGeom prst="rect">
              <a:avLst/>
            </a:prstGeom>
            <a:solidFill>
              <a:srgbClr val="FFFF00"/>
            </a:solidFill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Owner</a:t>
              </a:r>
            </a:p>
          </p:txBody>
        </p:sp>
      </p:grpSp>
      <p:grpSp>
        <p:nvGrpSpPr>
          <p:cNvPr id="24584" name="Group 13"/>
          <p:cNvGrpSpPr>
            <a:grpSpLocks/>
          </p:cNvGrpSpPr>
          <p:nvPr/>
        </p:nvGrpSpPr>
        <p:grpSpPr bwMode="auto">
          <a:xfrm>
            <a:off x="6261100" y="4618038"/>
            <a:ext cx="2062163" cy="2011362"/>
            <a:chOff x="3956" y="1022"/>
            <a:chExt cx="1299" cy="1267"/>
          </a:xfrm>
        </p:grpSpPr>
        <p:sp>
          <p:nvSpPr>
            <p:cNvPr id="24586" name="Oval 14"/>
            <p:cNvSpPr>
              <a:spLocks noChangeArrowheads="1"/>
            </p:cNvSpPr>
            <p:nvPr/>
          </p:nvSpPr>
          <p:spPr bwMode="auto">
            <a:xfrm>
              <a:off x="3956" y="1022"/>
              <a:ext cx="1299" cy="126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Text Box 15"/>
            <p:cNvSpPr txBox="1">
              <a:spLocks noChangeArrowheads="1"/>
            </p:cNvSpPr>
            <p:nvPr/>
          </p:nvSpPr>
          <p:spPr bwMode="auto">
            <a:xfrm>
              <a:off x="4044" y="1490"/>
              <a:ext cx="1138" cy="29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Contractor</a:t>
              </a:r>
            </a:p>
          </p:txBody>
        </p:sp>
      </p:grpSp>
      <p:sp>
        <p:nvSpPr>
          <p:cNvPr id="78864" name="Oval 16"/>
          <p:cNvSpPr>
            <a:spLocks noChangeArrowheads="1"/>
          </p:cNvSpPr>
          <p:nvPr/>
        </p:nvSpPr>
        <p:spPr bwMode="auto">
          <a:xfrm>
            <a:off x="3511550" y="3516313"/>
            <a:ext cx="2114550" cy="20320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bg1"/>
                </a:solidFill>
              </a:rPr>
              <a:t>Shared</a:t>
            </a:r>
          </a:p>
          <a:p>
            <a:r>
              <a:rPr lang="en-US" sz="1800">
                <a:solidFill>
                  <a:schemeClr val="bg1"/>
                </a:solidFill>
              </a:rPr>
              <a:t>Information</a:t>
            </a:r>
          </a:p>
          <a:p>
            <a:r>
              <a:rPr lang="en-US" sz="1800">
                <a:solidFill>
                  <a:schemeClr val="bg1"/>
                </a:solidFill>
              </a:rPr>
              <a:t>&amp;</a:t>
            </a:r>
          </a:p>
          <a:p>
            <a:r>
              <a:rPr lang="en-US" sz="1800">
                <a:solidFill>
                  <a:schemeClr val="bg1"/>
                </a:solidFill>
              </a:rPr>
              <a:t>Shared</a:t>
            </a:r>
          </a:p>
          <a:p>
            <a:r>
              <a:rPr lang="en-US" sz="1800">
                <a:solidFill>
                  <a:schemeClr val="bg1"/>
                </a:solidFill>
              </a:rPr>
              <a:t>Risk / Reward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  <p:bldP spid="78853" grpId="0" animBg="1"/>
      <p:bldP spid="78854" grpId="0" animBg="1"/>
      <p:bldP spid="7886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828800" y="2341563"/>
            <a:ext cx="184150" cy="4730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1824038" y="1982788"/>
            <a:ext cx="6635750" cy="598487"/>
            <a:chOff x="1209" y="793"/>
            <a:chExt cx="4180" cy="377"/>
          </a:xfrm>
        </p:grpSpPr>
        <p:grpSp>
          <p:nvGrpSpPr>
            <p:cNvPr id="25624" name="Group 4"/>
            <p:cNvGrpSpPr>
              <a:grpSpLocks/>
            </p:cNvGrpSpPr>
            <p:nvPr/>
          </p:nvGrpSpPr>
          <p:grpSpPr bwMode="auto">
            <a:xfrm>
              <a:off x="1209" y="845"/>
              <a:ext cx="1678" cy="325"/>
              <a:chOff x="1585" y="2785"/>
              <a:chExt cx="2596" cy="502"/>
            </a:xfrm>
          </p:grpSpPr>
          <p:grpSp>
            <p:nvGrpSpPr>
              <p:cNvPr id="25626" name="Group 5"/>
              <p:cNvGrpSpPr>
                <a:grpSpLocks/>
              </p:cNvGrpSpPr>
              <p:nvPr/>
            </p:nvGrpSpPr>
            <p:grpSpPr bwMode="auto">
              <a:xfrm>
                <a:off x="1585" y="2785"/>
                <a:ext cx="2596" cy="465"/>
                <a:chOff x="512" y="601"/>
                <a:chExt cx="4744" cy="849"/>
              </a:xfrm>
            </p:grpSpPr>
            <p:pic>
              <p:nvPicPr>
                <p:cNvPr id="25630" name="Picture 6" descr="Copy of Copy of buildingSMART Logo, tagline, footer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12" y="601"/>
                  <a:ext cx="4735" cy="8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631" name="Rectangle 7"/>
                <p:cNvSpPr>
                  <a:spLocks noChangeArrowheads="1"/>
                </p:cNvSpPr>
                <p:nvPr/>
              </p:nvSpPr>
              <p:spPr bwMode="auto">
                <a:xfrm>
                  <a:off x="5106" y="1104"/>
                  <a:ext cx="150" cy="98"/>
                </a:xfrm>
                <a:prstGeom prst="rect">
                  <a:avLst/>
                </a:prstGeom>
                <a:solidFill>
                  <a:schemeClr val="bg1"/>
                </a:solidFill>
                <a:ln w="5715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5627" name="Rectangle 8"/>
              <p:cNvSpPr>
                <a:spLocks noChangeArrowheads="1"/>
              </p:cNvSpPr>
              <p:nvPr/>
            </p:nvSpPr>
            <p:spPr bwMode="auto">
              <a:xfrm>
                <a:off x="2049" y="3090"/>
                <a:ext cx="912" cy="162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8" name="Rectangle 9"/>
              <p:cNvSpPr>
                <a:spLocks noChangeArrowheads="1"/>
              </p:cNvSpPr>
              <p:nvPr/>
            </p:nvSpPr>
            <p:spPr bwMode="auto">
              <a:xfrm>
                <a:off x="3202" y="3097"/>
                <a:ext cx="978" cy="162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9" name="Rectangle 10"/>
              <p:cNvSpPr>
                <a:spLocks noChangeArrowheads="1"/>
              </p:cNvSpPr>
              <p:nvPr/>
            </p:nvSpPr>
            <p:spPr bwMode="auto">
              <a:xfrm>
                <a:off x="2615" y="3125"/>
                <a:ext cx="912" cy="162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25" name="Text Box 11"/>
            <p:cNvSpPr txBox="1">
              <a:spLocks noChangeArrowheads="1"/>
            </p:cNvSpPr>
            <p:nvPr/>
          </p:nvSpPr>
          <p:spPr bwMode="auto">
            <a:xfrm>
              <a:off x="2875" y="793"/>
              <a:ext cx="2514" cy="298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/>
                <a:t>organization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825625" y="3176588"/>
            <a:ext cx="6635750" cy="598487"/>
            <a:chOff x="1209" y="793"/>
            <a:chExt cx="4180" cy="377"/>
          </a:xfrm>
        </p:grpSpPr>
        <p:grpSp>
          <p:nvGrpSpPr>
            <p:cNvPr id="25616" name="Group 13"/>
            <p:cNvGrpSpPr>
              <a:grpSpLocks/>
            </p:cNvGrpSpPr>
            <p:nvPr/>
          </p:nvGrpSpPr>
          <p:grpSpPr bwMode="auto">
            <a:xfrm>
              <a:off x="1209" y="845"/>
              <a:ext cx="1678" cy="325"/>
              <a:chOff x="1585" y="2785"/>
              <a:chExt cx="2596" cy="502"/>
            </a:xfrm>
          </p:grpSpPr>
          <p:grpSp>
            <p:nvGrpSpPr>
              <p:cNvPr id="25618" name="Group 14"/>
              <p:cNvGrpSpPr>
                <a:grpSpLocks/>
              </p:cNvGrpSpPr>
              <p:nvPr/>
            </p:nvGrpSpPr>
            <p:grpSpPr bwMode="auto">
              <a:xfrm>
                <a:off x="1585" y="2785"/>
                <a:ext cx="2596" cy="465"/>
                <a:chOff x="512" y="601"/>
                <a:chExt cx="4744" cy="849"/>
              </a:xfrm>
            </p:grpSpPr>
            <p:pic>
              <p:nvPicPr>
                <p:cNvPr id="25622" name="Picture 15" descr="Copy of Copy of buildingSMART Logo, tagline, footer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12" y="601"/>
                  <a:ext cx="4735" cy="8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623" name="Rectangle 16"/>
                <p:cNvSpPr>
                  <a:spLocks noChangeArrowheads="1"/>
                </p:cNvSpPr>
                <p:nvPr/>
              </p:nvSpPr>
              <p:spPr bwMode="auto">
                <a:xfrm>
                  <a:off x="5106" y="1104"/>
                  <a:ext cx="150" cy="98"/>
                </a:xfrm>
                <a:prstGeom prst="rect">
                  <a:avLst/>
                </a:prstGeom>
                <a:solidFill>
                  <a:schemeClr val="bg1"/>
                </a:solidFill>
                <a:ln w="5715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5619" name="Rectangle 17"/>
              <p:cNvSpPr>
                <a:spLocks noChangeArrowheads="1"/>
              </p:cNvSpPr>
              <p:nvPr/>
            </p:nvSpPr>
            <p:spPr bwMode="auto">
              <a:xfrm>
                <a:off x="2049" y="3090"/>
                <a:ext cx="912" cy="162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0" name="Rectangle 18"/>
              <p:cNvSpPr>
                <a:spLocks noChangeArrowheads="1"/>
              </p:cNvSpPr>
              <p:nvPr/>
            </p:nvSpPr>
            <p:spPr bwMode="auto">
              <a:xfrm>
                <a:off x="3202" y="3097"/>
                <a:ext cx="978" cy="162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1" name="Rectangle 19"/>
              <p:cNvSpPr>
                <a:spLocks noChangeArrowheads="1"/>
              </p:cNvSpPr>
              <p:nvPr/>
            </p:nvSpPr>
            <p:spPr bwMode="auto">
              <a:xfrm>
                <a:off x="2615" y="3125"/>
                <a:ext cx="912" cy="162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17" name="Text Box 20"/>
            <p:cNvSpPr txBox="1">
              <a:spLocks noChangeArrowheads="1"/>
            </p:cNvSpPr>
            <p:nvPr/>
          </p:nvSpPr>
          <p:spPr bwMode="auto">
            <a:xfrm>
              <a:off x="2875" y="793"/>
              <a:ext cx="2514" cy="298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/>
                <a:t>Information exchange</a:t>
              </a:r>
            </a:p>
          </p:txBody>
        </p:sp>
      </p:grpSp>
      <p:grpSp>
        <p:nvGrpSpPr>
          <p:cNvPr id="25605" name="Group 30"/>
          <p:cNvGrpSpPr>
            <a:grpSpLocks/>
          </p:cNvGrpSpPr>
          <p:nvPr/>
        </p:nvGrpSpPr>
        <p:grpSpPr bwMode="auto">
          <a:xfrm>
            <a:off x="1338263" y="93663"/>
            <a:ext cx="6511925" cy="1012825"/>
            <a:chOff x="885" y="203"/>
            <a:chExt cx="4102" cy="638"/>
          </a:xfrm>
        </p:grpSpPr>
        <p:grpSp>
          <p:nvGrpSpPr>
            <p:cNvPr id="25606" name="Group 31"/>
            <p:cNvGrpSpPr>
              <a:grpSpLocks/>
            </p:cNvGrpSpPr>
            <p:nvPr/>
          </p:nvGrpSpPr>
          <p:grpSpPr bwMode="auto">
            <a:xfrm>
              <a:off x="885" y="279"/>
              <a:ext cx="3758" cy="562"/>
              <a:chOff x="885" y="279"/>
              <a:chExt cx="3758" cy="562"/>
            </a:xfrm>
          </p:grpSpPr>
          <p:grpSp>
            <p:nvGrpSpPr>
              <p:cNvPr id="25608" name="Group 32"/>
              <p:cNvGrpSpPr>
                <a:grpSpLocks/>
              </p:cNvGrpSpPr>
              <p:nvPr/>
            </p:nvGrpSpPr>
            <p:grpSpPr bwMode="auto">
              <a:xfrm>
                <a:off x="1912" y="312"/>
                <a:ext cx="2731" cy="529"/>
                <a:chOff x="1585" y="2785"/>
                <a:chExt cx="2596" cy="502"/>
              </a:xfrm>
            </p:grpSpPr>
            <p:grpSp>
              <p:nvGrpSpPr>
                <p:cNvPr id="25610" name="Group 33"/>
                <p:cNvGrpSpPr>
                  <a:grpSpLocks/>
                </p:cNvGrpSpPr>
                <p:nvPr/>
              </p:nvGrpSpPr>
              <p:grpSpPr bwMode="auto">
                <a:xfrm>
                  <a:off x="1585" y="2785"/>
                  <a:ext cx="2596" cy="465"/>
                  <a:chOff x="512" y="601"/>
                  <a:chExt cx="4744" cy="849"/>
                </a:xfrm>
              </p:grpSpPr>
              <p:pic>
                <p:nvPicPr>
                  <p:cNvPr id="25614" name="Picture 34" descr="Copy of Copy of buildingSMART Logo, tagline, footer 3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512" y="601"/>
                    <a:ext cx="4735" cy="8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5615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5106" y="1104"/>
                    <a:ext cx="150" cy="98"/>
                  </a:xfrm>
                  <a:prstGeom prst="rect">
                    <a:avLst/>
                  </a:prstGeom>
                  <a:solidFill>
                    <a:schemeClr val="bg1"/>
                  </a:solidFill>
                  <a:ln w="57150" algn="ctr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611" name="Rectangle 36"/>
                <p:cNvSpPr>
                  <a:spLocks noChangeArrowheads="1"/>
                </p:cNvSpPr>
                <p:nvPr/>
              </p:nvSpPr>
              <p:spPr bwMode="auto">
                <a:xfrm>
                  <a:off x="2049" y="3090"/>
                  <a:ext cx="912" cy="162"/>
                </a:xfrm>
                <a:prstGeom prst="rect">
                  <a:avLst/>
                </a:prstGeom>
                <a:solidFill>
                  <a:schemeClr val="bg1"/>
                </a:solidFill>
                <a:ln w="5715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12" name="Rectangle 37"/>
                <p:cNvSpPr>
                  <a:spLocks noChangeArrowheads="1"/>
                </p:cNvSpPr>
                <p:nvPr/>
              </p:nvSpPr>
              <p:spPr bwMode="auto">
                <a:xfrm>
                  <a:off x="3202" y="3097"/>
                  <a:ext cx="978" cy="162"/>
                </a:xfrm>
                <a:prstGeom prst="rect">
                  <a:avLst/>
                </a:prstGeom>
                <a:solidFill>
                  <a:schemeClr val="bg1"/>
                </a:solidFill>
                <a:ln w="5715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13" name="Rectangle 38"/>
                <p:cNvSpPr>
                  <a:spLocks noChangeArrowheads="1"/>
                </p:cNvSpPr>
                <p:nvPr/>
              </p:nvSpPr>
              <p:spPr bwMode="auto">
                <a:xfrm>
                  <a:off x="2615" y="3125"/>
                  <a:ext cx="912" cy="162"/>
                </a:xfrm>
                <a:prstGeom prst="rect">
                  <a:avLst/>
                </a:prstGeom>
                <a:solidFill>
                  <a:schemeClr val="bg1"/>
                </a:solidFill>
                <a:ln w="5715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5609" name="Text Box 39"/>
              <p:cNvSpPr txBox="1">
                <a:spLocks noChangeArrowheads="1"/>
              </p:cNvSpPr>
              <p:nvPr/>
            </p:nvSpPr>
            <p:spPr bwMode="auto">
              <a:xfrm>
                <a:off x="885" y="279"/>
                <a:ext cx="1128" cy="394"/>
              </a:xfrm>
              <a:prstGeom prst="rect">
                <a:avLst/>
              </a:prstGeom>
              <a:noFill/>
              <a:ln w="5715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500" b="0"/>
                  <a:t>What is </a:t>
                </a:r>
                <a:endParaRPr lang="en-US" sz="3500" b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5607" name="Text Box 40"/>
            <p:cNvSpPr txBox="1">
              <a:spLocks noChangeArrowheads="1"/>
            </p:cNvSpPr>
            <p:nvPr/>
          </p:nvSpPr>
          <p:spPr bwMode="auto">
            <a:xfrm>
              <a:off x="4651" y="203"/>
              <a:ext cx="336" cy="490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500"/>
                <a:t>?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2073275" y="1123950"/>
            <a:ext cx="4953000" cy="4635500"/>
            <a:chOff x="1056" y="288"/>
            <a:chExt cx="3728" cy="3490"/>
          </a:xfrm>
        </p:grpSpPr>
        <p:sp>
          <p:nvSpPr>
            <p:cNvPr id="26682" name="Oval 3"/>
            <p:cNvSpPr>
              <a:spLocks noChangeArrowheads="1"/>
            </p:cNvSpPr>
            <p:nvPr/>
          </p:nvSpPr>
          <p:spPr bwMode="auto">
            <a:xfrm>
              <a:off x="1344" y="559"/>
              <a:ext cx="3135" cy="292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4" name="Oval 4"/>
            <p:cNvSpPr>
              <a:spLocks noChangeArrowheads="1"/>
            </p:cNvSpPr>
            <p:nvPr/>
          </p:nvSpPr>
          <p:spPr bwMode="auto">
            <a:xfrm>
              <a:off x="3695" y="672"/>
              <a:ext cx="613" cy="594"/>
            </a:xfrm>
            <a:prstGeom prst="ellipse">
              <a:avLst/>
            </a:prstGeom>
            <a:gradFill rotWithShape="0">
              <a:gsLst>
                <a:gs pos="0">
                  <a:srgbClr val="66FFFF"/>
                </a:gs>
                <a:gs pos="100000">
                  <a:srgbClr val="66FFFF">
                    <a:gamma/>
                    <a:shade val="8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FFFF"/>
              </a:solidFill>
              <a:round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en-US" sz="14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Structural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4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Engineer</a:t>
              </a:r>
            </a:p>
          </p:txBody>
        </p:sp>
        <p:sp>
          <p:nvSpPr>
            <p:cNvPr id="51205" name="Oval 5"/>
            <p:cNvSpPr>
              <a:spLocks noChangeArrowheads="1"/>
            </p:cNvSpPr>
            <p:nvPr/>
          </p:nvSpPr>
          <p:spPr bwMode="auto">
            <a:xfrm>
              <a:off x="4176" y="1728"/>
              <a:ext cx="608" cy="576"/>
            </a:xfrm>
            <a:prstGeom prst="ellipse">
              <a:avLst/>
            </a:prstGeom>
            <a:gradFill rotWithShape="0">
              <a:gsLst>
                <a:gs pos="0">
                  <a:srgbClr val="66FFFF"/>
                </a:gs>
                <a:gs pos="100000">
                  <a:srgbClr val="66FFFF">
                    <a:gamma/>
                    <a:shade val="8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FFFF"/>
              </a:solidFill>
              <a:round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en-US" sz="14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HVAC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4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Engineer</a:t>
              </a:r>
            </a:p>
          </p:txBody>
        </p:sp>
        <p:sp>
          <p:nvSpPr>
            <p:cNvPr id="51206" name="Oval 6"/>
            <p:cNvSpPr>
              <a:spLocks noChangeArrowheads="1"/>
            </p:cNvSpPr>
            <p:nvPr/>
          </p:nvSpPr>
          <p:spPr bwMode="auto">
            <a:xfrm>
              <a:off x="3695" y="2719"/>
              <a:ext cx="611" cy="618"/>
            </a:xfrm>
            <a:prstGeom prst="ellipse">
              <a:avLst/>
            </a:prstGeom>
            <a:gradFill rotWithShape="0">
              <a:gsLst>
                <a:gs pos="0">
                  <a:srgbClr val="66FFFF"/>
                </a:gs>
                <a:gs pos="100000">
                  <a:srgbClr val="66FFFF">
                    <a:gamma/>
                    <a:shade val="8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FFFF"/>
              </a:solidFill>
              <a:round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en-US" sz="14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City</a:t>
              </a:r>
            </a:p>
          </p:txBody>
        </p:sp>
        <p:sp>
          <p:nvSpPr>
            <p:cNvPr id="51207" name="Oval 7"/>
            <p:cNvSpPr>
              <a:spLocks noChangeArrowheads="1"/>
            </p:cNvSpPr>
            <p:nvPr/>
          </p:nvSpPr>
          <p:spPr bwMode="auto">
            <a:xfrm>
              <a:off x="2591" y="3168"/>
              <a:ext cx="625" cy="610"/>
            </a:xfrm>
            <a:prstGeom prst="ellipse">
              <a:avLst/>
            </a:prstGeom>
            <a:gradFill rotWithShape="0">
              <a:gsLst>
                <a:gs pos="0">
                  <a:srgbClr val="66FFFF"/>
                </a:gs>
                <a:gs pos="100000">
                  <a:srgbClr val="66FFFF">
                    <a:gamma/>
                    <a:shade val="8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FFFF"/>
              </a:solidFill>
              <a:round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en-US" sz="14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Constr.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4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Manager</a:t>
              </a:r>
            </a:p>
          </p:txBody>
        </p:sp>
        <p:sp>
          <p:nvSpPr>
            <p:cNvPr id="51208" name="Oval 8"/>
            <p:cNvSpPr>
              <a:spLocks noChangeArrowheads="1"/>
            </p:cNvSpPr>
            <p:nvPr/>
          </p:nvSpPr>
          <p:spPr bwMode="auto">
            <a:xfrm>
              <a:off x="1536" y="2784"/>
              <a:ext cx="584" cy="600"/>
            </a:xfrm>
            <a:prstGeom prst="ellipse">
              <a:avLst/>
            </a:prstGeom>
            <a:gradFill rotWithShape="0">
              <a:gsLst>
                <a:gs pos="0">
                  <a:srgbClr val="66FFFF"/>
                </a:gs>
                <a:gs pos="100000">
                  <a:srgbClr val="66FFFF">
                    <a:gamma/>
                    <a:shade val="8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FFFF"/>
              </a:solidFill>
              <a:round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en-US" sz="14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Facilities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4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Manager</a:t>
              </a:r>
            </a:p>
          </p:txBody>
        </p:sp>
        <p:sp>
          <p:nvSpPr>
            <p:cNvPr id="51209" name="Oval 9"/>
            <p:cNvSpPr>
              <a:spLocks noChangeArrowheads="1"/>
            </p:cNvSpPr>
            <p:nvPr/>
          </p:nvSpPr>
          <p:spPr bwMode="auto">
            <a:xfrm>
              <a:off x="1056" y="1680"/>
              <a:ext cx="611" cy="624"/>
            </a:xfrm>
            <a:prstGeom prst="ellipse">
              <a:avLst/>
            </a:prstGeom>
            <a:gradFill rotWithShape="0">
              <a:gsLst>
                <a:gs pos="0">
                  <a:srgbClr val="66FFFF"/>
                </a:gs>
                <a:gs pos="100000">
                  <a:srgbClr val="66FFFF">
                    <a:gamma/>
                    <a:shade val="8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FFFF"/>
              </a:solidFill>
              <a:round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en-US" sz="14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Building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4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Owner</a:t>
              </a:r>
            </a:p>
          </p:txBody>
        </p:sp>
        <p:sp>
          <p:nvSpPr>
            <p:cNvPr id="51210" name="Oval 10"/>
            <p:cNvSpPr>
              <a:spLocks noChangeArrowheads="1"/>
            </p:cNvSpPr>
            <p:nvPr/>
          </p:nvSpPr>
          <p:spPr bwMode="auto">
            <a:xfrm>
              <a:off x="1536" y="672"/>
              <a:ext cx="576" cy="562"/>
            </a:xfrm>
            <a:prstGeom prst="ellipse">
              <a:avLst/>
            </a:prstGeom>
            <a:gradFill rotWithShape="0">
              <a:gsLst>
                <a:gs pos="0">
                  <a:srgbClr val="66FFFF"/>
                </a:gs>
                <a:gs pos="100000">
                  <a:srgbClr val="66FFFF">
                    <a:gamma/>
                    <a:shade val="8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FFFF"/>
              </a:solidFill>
              <a:round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en-US" sz="14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Civil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4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Engineer</a:t>
              </a:r>
            </a:p>
          </p:txBody>
        </p:sp>
        <p:sp>
          <p:nvSpPr>
            <p:cNvPr id="51211" name="Oval 11"/>
            <p:cNvSpPr>
              <a:spLocks noChangeArrowheads="1"/>
            </p:cNvSpPr>
            <p:nvPr/>
          </p:nvSpPr>
          <p:spPr bwMode="auto">
            <a:xfrm>
              <a:off x="2640" y="288"/>
              <a:ext cx="576" cy="562"/>
            </a:xfrm>
            <a:prstGeom prst="ellipse">
              <a:avLst/>
            </a:prstGeom>
            <a:gradFill rotWithShape="0">
              <a:gsLst>
                <a:gs pos="0">
                  <a:srgbClr val="66FFFF"/>
                </a:gs>
                <a:gs pos="100000">
                  <a:srgbClr val="66FFFF">
                    <a:gamma/>
                    <a:shade val="8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FFFF"/>
              </a:solidFill>
              <a:round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en-US" sz="14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Architect</a:t>
              </a:r>
            </a:p>
          </p:txBody>
        </p:sp>
        <p:sp>
          <p:nvSpPr>
            <p:cNvPr id="26691" name="Line 12"/>
            <p:cNvSpPr>
              <a:spLocks noChangeShapeType="1"/>
            </p:cNvSpPr>
            <p:nvPr/>
          </p:nvSpPr>
          <p:spPr bwMode="auto">
            <a:xfrm>
              <a:off x="3168" y="816"/>
              <a:ext cx="1056" cy="9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2" name="Line 13"/>
            <p:cNvSpPr>
              <a:spLocks noChangeShapeType="1"/>
            </p:cNvSpPr>
            <p:nvPr/>
          </p:nvSpPr>
          <p:spPr bwMode="auto">
            <a:xfrm>
              <a:off x="3072" y="912"/>
              <a:ext cx="768" cy="18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3" name="Line 14"/>
            <p:cNvSpPr>
              <a:spLocks noChangeShapeType="1"/>
            </p:cNvSpPr>
            <p:nvPr/>
          </p:nvSpPr>
          <p:spPr bwMode="auto">
            <a:xfrm flipH="1">
              <a:off x="2880" y="960"/>
              <a:ext cx="48" cy="2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4" name="Line 15"/>
            <p:cNvSpPr>
              <a:spLocks noChangeShapeType="1"/>
            </p:cNvSpPr>
            <p:nvPr/>
          </p:nvSpPr>
          <p:spPr bwMode="auto">
            <a:xfrm flipH="1">
              <a:off x="1920" y="912"/>
              <a:ext cx="912" cy="18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5" name="Line 16"/>
            <p:cNvSpPr>
              <a:spLocks noChangeShapeType="1"/>
            </p:cNvSpPr>
            <p:nvPr/>
          </p:nvSpPr>
          <p:spPr bwMode="auto">
            <a:xfrm flipH="1">
              <a:off x="1680" y="816"/>
              <a:ext cx="1008" cy="100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6" name="Line 17"/>
            <p:cNvSpPr>
              <a:spLocks noChangeShapeType="1"/>
            </p:cNvSpPr>
            <p:nvPr/>
          </p:nvSpPr>
          <p:spPr bwMode="auto">
            <a:xfrm>
              <a:off x="3984" y="1344"/>
              <a:ext cx="1" cy="1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7" name="Line 18"/>
            <p:cNvSpPr>
              <a:spLocks noChangeShapeType="1"/>
            </p:cNvSpPr>
            <p:nvPr/>
          </p:nvSpPr>
          <p:spPr bwMode="auto">
            <a:xfrm flipH="1">
              <a:off x="3120" y="1248"/>
              <a:ext cx="672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8" name="Line 19"/>
            <p:cNvSpPr>
              <a:spLocks noChangeShapeType="1"/>
            </p:cNvSpPr>
            <p:nvPr/>
          </p:nvSpPr>
          <p:spPr bwMode="auto">
            <a:xfrm flipH="1" flipV="1">
              <a:off x="2160" y="1039"/>
              <a:ext cx="153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9" name="Line 20"/>
            <p:cNvSpPr>
              <a:spLocks noChangeShapeType="1"/>
            </p:cNvSpPr>
            <p:nvPr/>
          </p:nvSpPr>
          <p:spPr bwMode="auto">
            <a:xfrm flipH="1">
              <a:off x="1728" y="1951"/>
              <a:ext cx="2424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0" name="Line 21"/>
            <p:cNvSpPr>
              <a:spLocks noChangeShapeType="1"/>
            </p:cNvSpPr>
            <p:nvPr/>
          </p:nvSpPr>
          <p:spPr bwMode="auto">
            <a:xfrm flipH="1">
              <a:off x="2016" y="2095"/>
              <a:ext cx="2160" cy="7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1" name="Line 22"/>
            <p:cNvSpPr>
              <a:spLocks noChangeShapeType="1"/>
            </p:cNvSpPr>
            <p:nvPr/>
          </p:nvSpPr>
          <p:spPr bwMode="auto">
            <a:xfrm flipH="1" flipV="1">
              <a:off x="2016" y="1248"/>
              <a:ext cx="1728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2" name="Line 23"/>
            <p:cNvSpPr>
              <a:spLocks noChangeShapeType="1"/>
            </p:cNvSpPr>
            <p:nvPr/>
          </p:nvSpPr>
          <p:spPr bwMode="auto">
            <a:xfrm flipH="1" flipV="1">
              <a:off x="2208" y="3024"/>
              <a:ext cx="1440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3" name="Line 24"/>
            <p:cNvSpPr>
              <a:spLocks noChangeShapeType="1"/>
            </p:cNvSpPr>
            <p:nvPr/>
          </p:nvSpPr>
          <p:spPr bwMode="auto">
            <a:xfrm flipH="1" flipV="1">
              <a:off x="1968" y="1279"/>
              <a:ext cx="720" cy="19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4" name="Line 25"/>
            <p:cNvSpPr>
              <a:spLocks noChangeShapeType="1"/>
            </p:cNvSpPr>
            <p:nvPr/>
          </p:nvSpPr>
          <p:spPr bwMode="auto">
            <a:xfrm flipH="1" flipV="1">
              <a:off x="1632" y="2256"/>
              <a:ext cx="960" cy="10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5" name="Line 26"/>
            <p:cNvSpPr>
              <a:spLocks noChangeShapeType="1"/>
            </p:cNvSpPr>
            <p:nvPr/>
          </p:nvSpPr>
          <p:spPr bwMode="auto">
            <a:xfrm flipV="1">
              <a:off x="1776" y="1344"/>
              <a:ext cx="48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27" name="Text Box 49"/>
          <p:cNvSpPr txBox="1">
            <a:spLocks noChangeArrowheads="1"/>
          </p:cNvSpPr>
          <p:nvPr/>
        </p:nvSpPr>
        <p:spPr bwMode="auto">
          <a:xfrm>
            <a:off x="1222375" y="209550"/>
            <a:ext cx="6713538" cy="6254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500" b="0"/>
              <a:t>Traditional Information Exchange</a:t>
            </a:r>
          </a:p>
        </p:txBody>
      </p:sp>
      <p:grpSp>
        <p:nvGrpSpPr>
          <p:cNvPr id="3" name="Group 123"/>
          <p:cNvGrpSpPr>
            <a:grpSpLocks/>
          </p:cNvGrpSpPr>
          <p:nvPr/>
        </p:nvGrpSpPr>
        <p:grpSpPr bwMode="auto">
          <a:xfrm>
            <a:off x="2071688" y="1111250"/>
            <a:ext cx="4954587" cy="4648200"/>
            <a:chOff x="1305" y="700"/>
            <a:chExt cx="3121" cy="2928"/>
          </a:xfrm>
        </p:grpSpPr>
        <p:grpSp>
          <p:nvGrpSpPr>
            <p:cNvPr id="26638" name="Group 124"/>
            <p:cNvGrpSpPr>
              <a:grpSpLocks/>
            </p:cNvGrpSpPr>
            <p:nvPr/>
          </p:nvGrpSpPr>
          <p:grpSpPr bwMode="auto">
            <a:xfrm>
              <a:off x="1306" y="708"/>
              <a:ext cx="3120" cy="2920"/>
              <a:chOff x="1056" y="288"/>
              <a:chExt cx="3728" cy="3490"/>
            </a:xfrm>
          </p:grpSpPr>
          <p:sp>
            <p:nvSpPr>
              <p:cNvPr id="26658" name="Oval 125"/>
              <p:cNvSpPr>
                <a:spLocks noChangeArrowheads="1"/>
              </p:cNvSpPr>
              <p:nvPr/>
            </p:nvSpPr>
            <p:spPr bwMode="auto">
              <a:xfrm>
                <a:off x="1344" y="559"/>
                <a:ext cx="3135" cy="2929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26" name="Oval 126"/>
              <p:cNvSpPr>
                <a:spLocks noChangeArrowheads="1"/>
              </p:cNvSpPr>
              <p:nvPr/>
            </p:nvSpPr>
            <p:spPr bwMode="auto">
              <a:xfrm>
                <a:off x="3695" y="672"/>
                <a:ext cx="613" cy="594"/>
              </a:xfrm>
              <a:prstGeom prst="ellipse">
                <a:avLst/>
              </a:prstGeom>
              <a:gradFill rotWithShape="0">
                <a:gsLst>
                  <a:gs pos="0">
                    <a:srgbClr val="66FFFF"/>
                  </a:gs>
                  <a:gs pos="100000">
                    <a:srgbClr val="66FFFF">
                      <a:gamma/>
                      <a:shade val="8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FFFF"/>
                </a:solidFill>
                <a:round/>
                <a:headEnd/>
                <a:tailEnd/>
              </a:ln>
              <a:effectLst>
                <a:outerShdw dist="89803" dir="2700000" algn="ctr" rotWithShape="0">
                  <a:schemeClr val="bg2"/>
                </a:outerShdw>
              </a:effectLst>
            </p:spPr>
            <p:txBody>
              <a:bodyPr wrap="none" lIns="92075" tIns="46038" rIns="92075" bIns="46038" anchor="ctr"/>
              <a:lstStyle/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40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Structural</a:t>
                </a:r>
              </a:p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40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Engineer</a:t>
                </a:r>
              </a:p>
            </p:txBody>
          </p:sp>
          <p:sp>
            <p:nvSpPr>
              <p:cNvPr id="51327" name="Oval 127"/>
              <p:cNvSpPr>
                <a:spLocks noChangeArrowheads="1"/>
              </p:cNvSpPr>
              <p:nvPr/>
            </p:nvSpPr>
            <p:spPr bwMode="auto">
              <a:xfrm>
                <a:off x="4176" y="1728"/>
                <a:ext cx="608" cy="576"/>
              </a:xfrm>
              <a:prstGeom prst="ellipse">
                <a:avLst/>
              </a:prstGeom>
              <a:gradFill rotWithShape="0">
                <a:gsLst>
                  <a:gs pos="0">
                    <a:srgbClr val="66FFFF"/>
                  </a:gs>
                  <a:gs pos="100000">
                    <a:srgbClr val="66FFFF">
                      <a:gamma/>
                      <a:shade val="8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FFFF"/>
                </a:solidFill>
                <a:round/>
                <a:headEnd/>
                <a:tailEnd/>
              </a:ln>
              <a:effectLst>
                <a:outerShdw dist="89803" dir="2700000" algn="ctr" rotWithShape="0">
                  <a:schemeClr val="bg2"/>
                </a:outerShdw>
              </a:effectLst>
            </p:spPr>
            <p:txBody>
              <a:bodyPr wrap="none" lIns="92075" tIns="46038" rIns="92075" bIns="46038" anchor="ctr"/>
              <a:lstStyle/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40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HVAC</a:t>
                </a:r>
              </a:p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40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Engineer</a:t>
                </a:r>
              </a:p>
            </p:txBody>
          </p:sp>
          <p:sp>
            <p:nvSpPr>
              <p:cNvPr id="51328" name="Oval 128"/>
              <p:cNvSpPr>
                <a:spLocks noChangeArrowheads="1"/>
              </p:cNvSpPr>
              <p:nvPr/>
            </p:nvSpPr>
            <p:spPr bwMode="auto">
              <a:xfrm>
                <a:off x="3695" y="2719"/>
                <a:ext cx="611" cy="618"/>
              </a:xfrm>
              <a:prstGeom prst="ellipse">
                <a:avLst/>
              </a:prstGeom>
              <a:gradFill rotWithShape="0">
                <a:gsLst>
                  <a:gs pos="0">
                    <a:srgbClr val="66FFFF"/>
                  </a:gs>
                  <a:gs pos="100000">
                    <a:srgbClr val="66FFFF">
                      <a:gamma/>
                      <a:shade val="8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FFFF"/>
                </a:solidFill>
                <a:round/>
                <a:headEnd/>
                <a:tailEnd/>
              </a:ln>
              <a:effectLst>
                <a:outerShdw dist="89803" dir="2700000" algn="ctr" rotWithShape="0">
                  <a:schemeClr val="bg2"/>
                </a:outerShdw>
              </a:effectLst>
            </p:spPr>
            <p:txBody>
              <a:bodyPr wrap="none" lIns="92075" tIns="46038" rIns="92075" bIns="46038" anchor="ctr"/>
              <a:lstStyle/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40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City</a:t>
                </a:r>
              </a:p>
            </p:txBody>
          </p:sp>
          <p:sp>
            <p:nvSpPr>
              <p:cNvPr id="51329" name="Oval 129"/>
              <p:cNvSpPr>
                <a:spLocks noChangeArrowheads="1"/>
              </p:cNvSpPr>
              <p:nvPr/>
            </p:nvSpPr>
            <p:spPr bwMode="auto">
              <a:xfrm>
                <a:off x="2591" y="3168"/>
                <a:ext cx="625" cy="610"/>
              </a:xfrm>
              <a:prstGeom prst="ellipse">
                <a:avLst/>
              </a:prstGeom>
              <a:gradFill rotWithShape="0">
                <a:gsLst>
                  <a:gs pos="0">
                    <a:srgbClr val="66FFFF"/>
                  </a:gs>
                  <a:gs pos="100000">
                    <a:srgbClr val="66FFFF">
                      <a:gamma/>
                      <a:shade val="8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FFFF"/>
                </a:solidFill>
                <a:round/>
                <a:headEnd/>
                <a:tailEnd/>
              </a:ln>
              <a:effectLst>
                <a:outerShdw dist="89803" dir="2700000" algn="ctr" rotWithShape="0">
                  <a:schemeClr val="bg2"/>
                </a:outerShdw>
              </a:effectLst>
            </p:spPr>
            <p:txBody>
              <a:bodyPr wrap="none" lIns="92075" tIns="46038" rIns="92075" bIns="46038" anchor="ctr"/>
              <a:lstStyle/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40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Constr.</a:t>
                </a:r>
              </a:p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40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Manager</a:t>
                </a:r>
              </a:p>
            </p:txBody>
          </p:sp>
          <p:sp>
            <p:nvSpPr>
              <p:cNvPr id="51330" name="Oval 130"/>
              <p:cNvSpPr>
                <a:spLocks noChangeArrowheads="1"/>
              </p:cNvSpPr>
              <p:nvPr/>
            </p:nvSpPr>
            <p:spPr bwMode="auto">
              <a:xfrm>
                <a:off x="1536" y="2784"/>
                <a:ext cx="584" cy="600"/>
              </a:xfrm>
              <a:prstGeom prst="ellipse">
                <a:avLst/>
              </a:prstGeom>
              <a:gradFill rotWithShape="0">
                <a:gsLst>
                  <a:gs pos="0">
                    <a:srgbClr val="66FFFF"/>
                  </a:gs>
                  <a:gs pos="100000">
                    <a:srgbClr val="66FFFF">
                      <a:gamma/>
                      <a:shade val="8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FFFF"/>
                </a:solidFill>
                <a:round/>
                <a:headEnd/>
                <a:tailEnd/>
              </a:ln>
              <a:effectLst>
                <a:outerShdw dist="89803" dir="2700000" algn="ctr" rotWithShape="0">
                  <a:schemeClr val="bg2"/>
                </a:outerShdw>
              </a:effectLst>
            </p:spPr>
            <p:txBody>
              <a:bodyPr wrap="none" lIns="92075" tIns="46038" rIns="92075" bIns="46038" anchor="ctr"/>
              <a:lstStyle/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40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Facilities</a:t>
                </a:r>
              </a:p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40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Manager</a:t>
                </a:r>
              </a:p>
            </p:txBody>
          </p:sp>
          <p:sp>
            <p:nvSpPr>
              <p:cNvPr id="51331" name="Oval 131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611" cy="624"/>
              </a:xfrm>
              <a:prstGeom prst="ellipse">
                <a:avLst/>
              </a:prstGeom>
              <a:gradFill rotWithShape="0">
                <a:gsLst>
                  <a:gs pos="0">
                    <a:srgbClr val="66FFFF"/>
                  </a:gs>
                  <a:gs pos="100000">
                    <a:srgbClr val="66FFFF">
                      <a:gamma/>
                      <a:shade val="8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FFFF"/>
                </a:solidFill>
                <a:round/>
                <a:headEnd/>
                <a:tailEnd/>
              </a:ln>
              <a:effectLst>
                <a:outerShdw dist="89803" dir="2700000" algn="ctr" rotWithShape="0">
                  <a:schemeClr val="bg2"/>
                </a:outerShdw>
              </a:effectLst>
            </p:spPr>
            <p:txBody>
              <a:bodyPr wrap="none" lIns="92075" tIns="46038" rIns="92075" bIns="46038" anchor="ctr"/>
              <a:lstStyle/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40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Building</a:t>
                </a:r>
              </a:p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40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Owner</a:t>
                </a:r>
              </a:p>
            </p:txBody>
          </p:sp>
          <p:sp>
            <p:nvSpPr>
              <p:cNvPr id="51332" name="Oval 132"/>
              <p:cNvSpPr>
                <a:spLocks noChangeArrowheads="1"/>
              </p:cNvSpPr>
              <p:nvPr/>
            </p:nvSpPr>
            <p:spPr bwMode="auto">
              <a:xfrm>
                <a:off x="1536" y="672"/>
                <a:ext cx="576" cy="562"/>
              </a:xfrm>
              <a:prstGeom prst="ellipse">
                <a:avLst/>
              </a:prstGeom>
              <a:gradFill rotWithShape="0">
                <a:gsLst>
                  <a:gs pos="0">
                    <a:srgbClr val="66FFFF"/>
                  </a:gs>
                  <a:gs pos="100000">
                    <a:srgbClr val="66FFFF">
                      <a:gamma/>
                      <a:shade val="8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FFFF"/>
                </a:solidFill>
                <a:round/>
                <a:headEnd/>
                <a:tailEnd/>
              </a:ln>
              <a:effectLst>
                <a:outerShdw dist="89803" dir="2700000" algn="ctr" rotWithShape="0">
                  <a:schemeClr val="bg2"/>
                </a:outerShdw>
              </a:effectLst>
            </p:spPr>
            <p:txBody>
              <a:bodyPr wrap="none" lIns="92075" tIns="46038" rIns="92075" bIns="46038" anchor="ctr"/>
              <a:lstStyle/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40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Civil</a:t>
                </a:r>
              </a:p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40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Engineer</a:t>
                </a:r>
              </a:p>
            </p:txBody>
          </p:sp>
          <p:sp>
            <p:nvSpPr>
              <p:cNvPr id="51333" name="Oval 133"/>
              <p:cNvSpPr>
                <a:spLocks noChangeArrowheads="1"/>
              </p:cNvSpPr>
              <p:nvPr/>
            </p:nvSpPr>
            <p:spPr bwMode="auto">
              <a:xfrm>
                <a:off x="2640" y="288"/>
                <a:ext cx="576" cy="562"/>
              </a:xfrm>
              <a:prstGeom prst="ellipse">
                <a:avLst/>
              </a:prstGeom>
              <a:gradFill rotWithShape="0">
                <a:gsLst>
                  <a:gs pos="0">
                    <a:srgbClr val="66FFFF"/>
                  </a:gs>
                  <a:gs pos="100000">
                    <a:srgbClr val="66FFFF">
                      <a:gamma/>
                      <a:shade val="8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FFFF"/>
                </a:solidFill>
                <a:round/>
                <a:headEnd/>
                <a:tailEnd/>
              </a:ln>
              <a:effectLst>
                <a:outerShdw dist="89803" dir="2700000" algn="ctr" rotWithShape="0">
                  <a:schemeClr val="bg2"/>
                </a:outerShdw>
              </a:effectLst>
            </p:spPr>
            <p:txBody>
              <a:bodyPr wrap="none" lIns="92075" tIns="46038" rIns="92075" bIns="46038" anchor="ctr"/>
              <a:lstStyle/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40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Architect</a:t>
                </a:r>
              </a:p>
            </p:txBody>
          </p:sp>
          <p:sp>
            <p:nvSpPr>
              <p:cNvPr id="26667" name="Line 134"/>
              <p:cNvSpPr>
                <a:spLocks noChangeShapeType="1"/>
              </p:cNvSpPr>
              <p:nvPr/>
            </p:nvSpPr>
            <p:spPr bwMode="auto">
              <a:xfrm>
                <a:off x="3168" y="816"/>
                <a:ext cx="1056" cy="9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8" name="Line 135"/>
              <p:cNvSpPr>
                <a:spLocks noChangeShapeType="1"/>
              </p:cNvSpPr>
              <p:nvPr/>
            </p:nvSpPr>
            <p:spPr bwMode="auto">
              <a:xfrm>
                <a:off x="3072" y="912"/>
                <a:ext cx="768" cy="1824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9" name="Line 136"/>
              <p:cNvSpPr>
                <a:spLocks noChangeShapeType="1"/>
              </p:cNvSpPr>
              <p:nvPr/>
            </p:nvSpPr>
            <p:spPr bwMode="auto">
              <a:xfrm flipH="1">
                <a:off x="2880" y="960"/>
                <a:ext cx="48" cy="21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0" name="Line 137"/>
              <p:cNvSpPr>
                <a:spLocks noChangeShapeType="1"/>
              </p:cNvSpPr>
              <p:nvPr/>
            </p:nvSpPr>
            <p:spPr bwMode="auto">
              <a:xfrm flipH="1">
                <a:off x="1920" y="912"/>
                <a:ext cx="912" cy="18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1" name="Line 138"/>
              <p:cNvSpPr>
                <a:spLocks noChangeShapeType="1"/>
              </p:cNvSpPr>
              <p:nvPr/>
            </p:nvSpPr>
            <p:spPr bwMode="auto">
              <a:xfrm flipH="1">
                <a:off x="1680" y="816"/>
                <a:ext cx="1008" cy="100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2" name="Line 139"/>
              <p:cNvSpPr>
                <a:spLocks noChangeShapeType="1"/>
              </p:cNvSpPr>
              <p:nvPr/>
            </p:nvSpPr>
            <p:spPr bwMode="auto">
              <a:xfrm>
                <a:off x="3984" y="1344"/>
                <a:ext cx="1" cy="13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3" name="Line 140"/>
              <p:cNvSpPr>
                <a:spLocks noChangeShapeType="1"/>
              </p:cNvSpPr>
              <p:nvPr/>
            </p:nvSpPr>
            <p:spPr bwMode="auto">
              <a:xfrm flipH="1">
                <a:off x="3120" y="1248"/>
                <a:ext cx="672" cy="19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4" name="Line 141"/>
              <p:cNvSpPr>
                <a:spLocks noChangeShapeType="1"/>
              </p:cNvSpPr>
              <p:nvPr/>
            </p:nvSpPr>
            <p:spPr bwMode="auto">
              <a:xfrm flipH="1" flipV="1">
                <a:off x="2160" y="1039"/>
                <a:ext cx="1536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5" name="Line 142"/>
              <p:cNvSpPr>
                <a:spLocks noChangeShapeType="1"/>
              </p:cNvSpPr>
              <p:nvPr/>
            </p:nvSpPr>
            <p:spPr bwMode="auto">
              <a:xfrm flipH="1">
                <a:off x="1728" y="1951"/>
                <a:ext cx="2424" cy="6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6" name="Line 143"/>
              <p:cNvSpPr>
                <a:spLocks noChangeShapeType="1"/>
              </p:cNvSpPr>
              <p:nvPr/>
            </p:nvSpPr>
            <p:spPr bwMode="auto">
              <a:xfrm flipH="1">
                <a:off x="2016" y="2095"/>
                <a:ext cx="2160" cy="76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7" name="Line 144"/>
              <p:cNvSpPr>
                <a:spLocks noChangeShapeType="1"/>
              </p:cNvSpPr>
              <p:nvPr/>
            </p:nvSpPr>
            <p:spPr bwMode="auto">
              <a:xfrm flipH="1" flipV="1">
                <a:off x="2016" y="1248"/>
                <a:ext cx="1728" cy="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8" name="Line 145"/>
              <p:cNvSpPr>
                <a:spLocks noChangeShapeType="1"/>
              </p:cNvSpPr>
              <p:nvPr/>
            </p:nvSpPr>
            <p:spPr bwMode="auto">
              <a:xfrm flipH="1" flipV="1">
                <a:off x="2208" y="3024"/>
                <a:ext cx="1440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9" name="Line 146"/>
              <p:cNvSpPr>
                <a:spLocks noChangeShapeType="1"/>
              </p:cNvSpPr>
              <p:nvPr/>
            </p:nvSpPr>
            <p:spPr bwMode="auto">
              <a:xfrm flipH="1" flipV="1">
                <a:off x="1968" y="1279"/>
                <a:ext cx="720" cy="19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80" name="Line 147"/>
              <p:cNvSpPr>
                <a:spLocks noChangeShapeType="1"/>
              </p:cNvSpPr>
              <p:nvPr/>
            </p:nvSpPr>
            <p:spPr bwMode="auto">
              <a:xfrm flipH="1" flipV="1">
                <a:off x="1632" y="2256"/>
                <a:ext cx="960" cy="103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81" name="Line 148"/>
              <p:cNvSpPr>
                <a:spLocks noChangeShapeType="1"/>
              </p:cNvSpPr>
              <p:nvPr/>
            </p:nvSpPr>
            <p:spPr bwMode="auto">
              <a:xfrm flipV="1">
                <a:off x="1776" y="1344"/>
                <a:ext cx="48" cy="13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39" name="Group 149"/>
            <p:cNvGrpSpPr>
              <a:grpSpLocks/>
            </p:cNvGrpSpPr>
            <p:nvPr/>
          </p:nvGrpSpPr>
          <p:grpSpPr bwMode="auto">
            <a:xfrm>
              <a:off x="1305" y="700"/>
              <a:ext cx="3120" cy="2921"/>
              <a:chOff x="1056" y="288"/>
              <a:chExt cx="3728" cy="3490"/>
            </a:xfrm>
          </p:grpSpPr>
          <p:sp>
            <p:nvSpPr>
              <p:cNvPr id="26640" name="Oval 150"/>
              <p:cNvSpPr>
                <a:spLocks noChangeArrowheads="1"/>
              </p:cNvSpPr>
              <p:nvPr/>
            </p:nvSpPr>
            <p:spPr bwMode="auto">
              <a:xfrm>
                <a:off x="1344" y="559"/>
                <a:ext cx="3135" cy="2929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1" name="Line 151"/>
              <p:cNvSpPr>
                <a:spLocks noChangeShapeType="1"/>
              </p:cNvSpPr>
              <p:nvPr/>
            </p:nvSpPr>
            <p:spPr bwMode="auto">
              <a:xfrm>
                <a:off x="2910" y="894"/>
                <a:ext cx="1" cy="672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52" name="Oval 152"/>
              <p:cNvSpPr>
                <a:spLocks noChangeArrowheads="1"/>
              </p:cNvSpPr>
              <p:nvPr/>
            </p:nvSpPr>
            <p:spPr bwMode="auto">
              <a:xfrm>
                <a:off x="3695" y="672"/>
                <a:ext cx="613" cy="595"/>
              </a:xfrm>
              <a:prstGeom prst="ellipse">
                <a:avLst/>
              </a:prstGeom>
              <a:gradFill rotWithShape="0">
                <a:gsLst>
                  <a:gs pos="0">
                    <a:srgbClr val="66FFFF"/>
                  </a:gs>
                  <a:gs pos="100000">
                    <a:srgbClr val="66FFFF">
                      <a:gamma/>
                      <a:shade val="8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FFFF"/>
                </a:solidFill>
                <a:round/>
                <a:headEnd/>
                <a:tailEnd/>
              </a:ln>
              <a:effectLst>
                <a:outerShdw dist="89803" dir="2700000" algn="ctr" rotWithShape="0">
                  <a:schemeClr val="bg2"/>
                </a:outerShdw>
              </a:effectLst>
            </p:spPr>
            <p:txBody>
              <a:bodyPr wrap="none" lIns="92075" tIns="46038" rIns="92075" bIns="46038" anchor="ctr"/>
              <a:lstStyle/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40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Structural</a:t>
                </a:r>
              </a:p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40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Engineer</a:t>
                </a:r>
              </a:p>
            </p:txBody>
          </p:sp>
          <p:sp>
            <p:nvSpPr>
              <p:cNvPr id="51353" name="Oval 153"/>
              <p:cNvSpPr>
                <a:spLocks noChangeArrowheads="1"/>
              </p:cNvSpPr>
              <p:nvPr/>
            </p:nvSpPr>
            <p:spPr bwMode="auto">
              <a:xfrm>
                <a:off x="4176" y="1728"/>
                <a:ext cx="608" cy="576"/>
              </a:xfrm>
              <a:prstGeom prst="ellipse">
                <a:avLst/>
              </a:prstGeom>
              <a:gradFill rotWithShape="0">
                <a:gsLst>
                  <a:gs pos="0">
                    <a:srgbClr val="66FFFF"/>
                  </a:gs>
                  <a:gs pos="100000">
                    <a:srgbClr val="66FFFF">
                      <a:gamma/>
                      <a:shade val="8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FFFF"/>
                </a:solidFill>
                <a:round/>
                <a:headEnd/>
                <a:tailEnd/>
              </a:ln>
              <a:effectLst>
                <a:outerShdw dist="89803" dir="2700000" algn="ctr" rotWithShape="0">
                  <a:schemeClr val="bg2"/>
                </a:outerShdw>
              </a:effectLst>
            </p:spPr>
            <p:txBody>
              <a:bodyPr wrap="none" lIns="92075" tIns="46038" rIns="92075" bIns="46038" anchor="ctr"/>
              <a:lstStyle/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40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HVAC</a:t>
                </a:r>
              </a:p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40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Engineer</a:t>
                </a:r>
              </a:p>
            </p:txBody>
          </p:sp>
          <p:sp>
            <p:nvSpPr>
              <p:cNvPr id="51354" name="Oval 154"/>
              <p:cNvSpPr>
                <a:spLocks noChangeArrowheads="1"/>
              </p:cNvSpPr>
              <p:nvPr/>
            </p:nvSpPr>
            <p:spPr bwMode="auto">
              <a:xfrm>
                <a:off x="3695" y="2719"/>
                <a:ext cx="611" cy="618"/>
              </a:xfrm>
              <a:prstGeom prst="ellipse">
                <a:avLst/>
              </a:prstGeom>
              <a:gradFill rotWithShape="0">
                <a:gsLst>
                  <a:gs pos="0">
                    <a:srgbClr val="66FFFF"/>
                  </a:gs>
                  <a:gs pos="100000">
                    <a:srgbClr val="66FFFF">
                      <a:gamma/>
                      <a:shade val="8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FFFF"/>
                </a:solidFill>
                <a:round/>
                <a:headEnd/>
                <a:tailEnd/>
              </a:ln>
              <a:effectLst>
                <a:outerShdw dist="89803" dir="2700000" algn="ctr" rotWithShape="0">
                  <a:schemeClr val="bg2"/>
                </a:outerShdw>
              </a:effectLst>
            </p:spPr>
            <p:txBody>
              <a:bodyPr wrap="none" lIns="92075" tIns="46038" rIns="92075" bIns="46038" anchor="ctr"/>
              <a:lstStyle/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40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City</a:t>
                </a:r>
              </a:p>
            </p:txBody>
          </p:sp>
          <p:sp>
            <p:nvSpPr>
              <p:cNvPr id="51355" name="Oval 155"/>
              <p:cNvSpPr>
                <a:spLocks noChangeArrowheads="1"/>
              </p:cNvSpPr>
              <p:nvPr/>
            </p:nvSpPr>
            <p:spPr bwMode="auto">
              <a:xfrm>
                <a:off x="2591" y="3167"/>
                <a:ext cx="625" cy="611"/>
              </a:xfrm>
              <a:prstGeom prst="ellipse">
                <a:avLst/>
              </a:prstGeom>
              <a:gradFill rotWithShape="0">
                <a:gsLst>
                  <a:gs pos="0">
                    <a:srgbClr val="66FFFF"/>
                  </a:gs>
                  <a:gs pos="100000">
                    <a:srgbClr val="66FFFF">
                      <a:gamma/>
                      <a:shade val="8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FFFF"/>
                </a:solidFill>
                <a:round/>
                <a:headEnd/>
                <a:tailEnd/>
              </a:ln>
              <a:effectLst>
                <a:outerShdw dist="89803" dir="2700000" algn="ctr" rotWithShape="0">
                  <a:schemeClr val="bg2"/>
                </a:outerShdw>
              </a:effectLst>
            </p:spPr>
            <p:txBody>
              <a:bodyPr wrap="none" lIns="92075" tIns="46038" rIns="92075" bIns="46038" anchor="ctr"/>
              <a:lstStyle/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40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Constr.</a:t>
                </a:r>
              </a:p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40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Manager</a:t>
                </a:r>
              </a:p>
            </p:txBody>
          </p:sp>
          <p:sp>
            <p:nvSpPr>
              <p:cNvPr id="51356" name="Oval 156"/>
              <p:cNvSpPr>
                <a:spLocks noChangeArrowheads="1"/>
              </p:cNvSpPr>
              <p:nvPr/>
            </p:nvSpPr>
            <p:spPr bwMode="auto">
              <a:xfrm>
                <a:off x="1536" y="2784"/>
                <a:ext cx="584" cy="600"/>
              </a:xfrm>
              <a:prstGeom prst="ellipse">
                <a:avLst/>
              </a:prstGeom>
              <a:gradFill rotWithShape="0">
                <a:gsLst>
                  <a:gs pos="0">
                    <a:srgbClr val="66FFFF"/>
                  </a:gs>
                  <a:gs pos="100000">
                    <a:srgbClr val="66FFFF">
                      <a:gamma/>
                      <a:shade val="8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FFFF"/>
                </a:solidFill>
                <a:round/>
                <a:headEnd/>
                <a:tailEnd/>
              </a:ln>
              <a:effectLst>
                <a:outerShdw dist="89803" dir="2700000" algn="ctr" rotWithShape="0">
                  <a:schemeClr val="bg2"/>
                </a:outerShdw>
              </a:effectLst>
            </p:spPr>
            <p:txBody>
              <a:bodyPr wrap="none" lIns="92075" tIns="46038" rIns="92075" bIns="46038" anchor="ctr"/>
              <a:lstStyle/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40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Facilities</a:t>
                </a:r>
              </a:p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40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Manager</a:t>
                </a:r>
              </a:p>
            </p:txBody>
          </p:sp>
          <p:sp>
            <p:nvSpPr>
              <p:cNvPr id="51357" name="Oval 157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611" cy="624"/>
              </a:xfrm>
              <a:prstGeom prst="ellipse">
                <a:avLst/>
              </a:prstGeom>
              <a:gradFill rotWithShape="0">
                <a:gsLst>
                  <a:gs pos="0">
                    <a:srgbClr val="66FFFF"/>
                  </a:gs>
                  <a:gs pos="100000">
                    <a:srgbClr val="66FFFF">
                      <a:gamma/>
                      <a:shade val="8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FFFF"/>
                </a:solidFill>
                <a:round/>
                <a:headEnd/>
                <a:tailEnd/>
              </a:ln>
              <a:effectLst>
                <a:outerShdw dist="89803" dir="2700000" algn="ctr" rotWithShape="0">
                  <a:schemeClr val="bg2"/>
                </a:outerShdw>
              </a:effectLst>
            </p:spPr>
            <p:txBody>
              <a:bodyPr wrap="none" lIns="92075" tIns="46038" rIns="92075" bIns="46038" anchor="ctr"/>
              <a:lstStyle/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40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Building</a:t>
                </a:r>
              </a:p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40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Owner</a:t>
                </a:r>
              </a:p>
            </p:txBody>
          </p:sp>
          <p:sp>
            <p:nvSpPr>
              <p:cNvPr id="51358" name="Oval 158"/>
              <p:cNvSpPr>
                <a:spLocks noChangeArrowheads="1"/>
              </p:cNvSpPr>
              <p:nvPr/>
            </p:nvSpPr>
            <p:spPr bwMode="auto">
              <a:xfrm>
                <a:off x="1536" y="672"/>
                <a:ext cx="576" cy="562"/>
              </a:xfrm>
              <a:prstGeom prst="ellipse">
                <a:avLst/>
              </a:prstGeom>
              <a:gradFill rotWithShape="0">
                <a:gsLst>
                  <a:gs pos="0">
                    <a:srgbClr val="66FFFF"/>
                  </a:gs>
                  <a:gs pos="100000">
                    <a:srgbClr val="66FFFF">
                      <a:gamma/>
                      <a:shade val="8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FFFF"/>
                </a:solidFill>
                <a:round/>
                <a:headEnd/>
                <a:tailEnd/>
              </a:ln>
              <a:effectLst>
                <a:outerShdw dist="89803" dir="2700000" algn="ctr" rotWithShape="0">
                  <a:schemeClr val="bg2"/>
                </a:outerShdw>
              </a:effectLst>
            </p:spPr>
            <p:txBody>
              <a:bodyPr wrap="none" lIns="92075" tIns="46038" rIns="92075" bIns="46038" anchor="ctr"/>
              <a:lstStyle/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40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Civil</a:t>
                </a:r>
              </a:p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40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Engineer</a:t>
                </a:r>
              </a:p>
            </p:txBody>
          </p:sp>
          <p:sp>
            <p:nvSpPr>
              <p:cNvPr id="51359" name="Oval 159"/>
              <p:cNvSpPr>
                <a:spLocks noChangeArrowheads="1"/>
              </p:cNvSpPr>
              <p:nvPr/>
            </p:nvSpPr>
            <p:spPr bwMode="auto">
              <a:xfrm>
                <a:off x="2640" y="288"/>
                <a:ext cx="576" cy="562"/>
              </a:xfrm>
              <a:prstGeom prst="ellipse">
                <a:avLst/>
              </a:prstGeom>
              <a:gradFill rotWithShape="0">
                <a:gsLst>
                  <a:gs pos="0">
                    <a:srgbClr val="66FFFF"/>
                  </a:gs>
                  <a:gs pos="100000">
                    <a:srgbClr val="66FFFF">
                      <a:gamma/>
                      <a:shade val="8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FFFF"/>
                </a:solidFill>
                <a:round/>
                <a:headEnd/>
                <a:tailEnd/>
              </a:ln>
              <a:effectLst>
                <a:outerShdw dist="89803" dir="2700000" algn="ctr" rotWithShape="0">
                  <a:schemeClr val="bg2"/>
                </a:outerShdw>
              </a:effectLst>
            </p:spPr>
            <p:txBody>
              <a:bodyPr wrap="none" lIns="92075" tIns="46038" rIns="92075" bIns="46038" anchor="ctr"/>
              <a:lstStyle/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40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Architect</a:t>
                </a:r>
              </a:p>
            </p:txBody>
          </p:sp>
          <p:sp>
            <p:nvSpPr>
              <p:cNvPr id="51360" name="Oval 160"/>
              <p:cNvSpPr>
                <a:spLocks noChangeArrowheads="1"/>
              </p:cNvSpPr>
              <p:nvPr/>
            </p:nvSpPr>
            <p:spPr bwMode="auto">
              <a:xfrm>
                <a:off x="2448" y="1584"/>
                <a:ext cx="912" cy="890"/>
              </a:xfrm>
              <a:prstGeom prst="ellipse">
                <a:avLst/>
              </a:prstGeom>
              <a:gradFill rotWithShape="0">
                <a:gsLst>
                  <a:gs pos="0">
                    <a:srgbClr val="FF7C80"/>
                  </a:gs>
                  <a:gs pos="100000">
                    <a:srgbClr val="FF7C80">
                      <a:gamma/>
                      <a:shade val="8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>
                <a:outerShdw dist="89803" dir="2700000" algn="ctr" rotWithShape="0">
                  <a:schemeClr val="bg2"/>
                </a:outerShdw>
              </a:effectLst>
            </p:spPr>
            <p:txBody>
              <a:bodyPr wrap="none" lIns="92075" tIns="46038" rIns="92075" bIns="46038" anchor="ctr"/>
              <a:lstStyle/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40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Building</a:t>
                </a:r>
              </a:p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40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Information</a:t>
                </a:r>
              </a:p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40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Model</a:t>
                </a:r>
              </a:p>
              <a:p>
                <a:pPr eaLnBrk="0" hangingPunct="0">
                  <a:lnSpc>
                    <a:spcPct val="90000"/>
                  </a:lnSpc>
                  <a:defRPr/>
                </a:pPr>
                <a:r>
                  <a:rPr lang="en-US" sz="140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(BIM)</a:t>
                </a:r>
              </a:p>
            </p:txBody>
          </p:sp>
          <p:sp>
            <p:nvSpPr>
              <p:cNvPr id="26651" name="Line 161"/>
              <p:cNvSpPr>
                <a:spLocks noChangeShapeType="1"/>
              </p:cNvSpPr>
              <p:nvPr/>
            </p:nvSpPr>
            <p:spPr bwMode="auto">
              <a:xfrm>
                <a:off x="2910" y="2497"/>
                <a:ext cx="1" cy="654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2" name="Line 162"/>
              <p:cNvSpPr>
                <a:spLocks noChangeShapeType="1"/>
              </p:cNvSpPr>
              <p:nvPr/>
            </p:nvSpPr>
            <p:spPr bwMode="auto">
              <a:xfrm rot="-2700000">
                <a:off x="3498" y="2251"/>
                <a:ext cx="1" cy="672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3" name="Line 163"/>
              <p:cNvSpPr>
                <a:spLocks noChangeShapeType="1"/>
              </p:cNvSpPr>
              <p:nvPr/>
            </p:nvSpPr>
            <p:spPr bwMode="auto">
              <a:xfrm rot="5400000">
                <a:off x="3791" y="1664"/>
                <a:ext cx="1" cy="672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4" name="Line 164"/>
              <p:cNvSpPr>
                <a:spLocks noChangeShapeType="1"/>
              </p:cNvSpPr>
              <p:nvPr/>
            </p:nvSpPr>
            <p:spPr bwMode="auto">
              <a:xfrm rot="5400000">
                <a:off x="2063" y="1681"/>
                <a:ext cx="1" cy="672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5" name="Line 165"/>
              <p:cNvSpPr>
                <a:spLocks noChangeShapeType="1"/>
              </p:cNvSpPr>
              <p:nvPr/>
            </p:nvSpPr>
            <p:spPr bwMode="auto">
              <a:xfrm rot="2700000">
                <a:off x="3503" y="1105"/>
                <a:ext cx="1" cy="672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6" name="Line 166"/>
              <p:cNvSpPr>
                <a:spLocks noChangeShapeType="1"/>
              </p:cNvSpPr>
              <p:nvPr/>
            </p:nvSpPr>
            <p:spPr bwMode="auto">
              <a:xfrm rot="2700000">
                <a:off x="2303" y="2288"/>
                <a:ext cx="1" cy="672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7" name="Line 167"/>
              <p:cNvSpPr>
                <a:spLocks noChangeShapeType="1"/>
              </p:cNvSpPr>
              <p:nvPr/>
            </p:nvSpPr>
            <p:spPr bwMode="auto">
              <a:xfrm rot="-2700000">
                <a:off x="2327" y="1099"/>
                <a:ext cx="1" cy="672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168"/>
          <p:cNvGrpSpPr>
            <a:grpSpLocks/>
          </p:cNvGrpSpPr>
          <p:nvPr/>
        </p:nvGrpSpPr>
        <p:grpSpPr bwMode="auto">
          <a:xfrm>
            <a:off x="90488" y="225425"/>
            <a:ext cx="8796337" cy="869950"/>
            <a:chOff x="57" y="142"/>
            <a:chExt cx="5541" cy="548"/>
          </a:xfrm>
        </p:grpSpPr>
        <p:grpSp>
          <p:nvGrpSpPr>
            <p:cNvPr id="26630" name="Group 169"/>
            <p:cNvGrpSpPr>
              <a:grpSpLocks/>
            </p:cNvGrpSpPr>
            <p:nvPr/>
          </p:nvGrpSpPr>
          <p:grpSpPr bwMode="auto">
            <a:xfrm>
              <a:off x="57" y="166"/>
              <a:ext cx="2708" cy="524"/>
              <a:chOff x="57" y="166"/>
              <a:chExt cx="2708" cy="524"/>
            </a:xfrm>
          </p:grpSpPr>
          <p:grpSp>
            <p:nvGrpSpPr>
              <p:cNvPr id="26632" name="Group 170"/>
              <p:cNvGrpSpPr>
                <a:grpSpLocks/>
              </p:cNvGrpSpPr>
              <p:nvPr/>
            </p:nvGrpSpPr>
            <p:grpSpPr bwMode="auto">
              <a:xfrm>
                <a:off x="57" y="166"/>
                <a:ext cx="2708" cy="485"/>
                <a:chOff x="512" y="601"/>
                <a:chExt cx="4744" cy="849"/>
              </a:xfrm>
            </p:grpSpPr>
            <p:pic>
              <p:nvPicPr>
                <p:cNvPr id="26636" name="Picture 171" descr="Copy of Copy of buildingSMART Logo, tagline, footer 3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12" y="601"/>
                  <a:ext cx="4735" cy="8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6637" name="Rectangle 172"/>
                <p:cNvSpPr>
                  <a:spLocks noChangeArrowheads="1"/>
                </p:cNvSpPr>
                <p:nvPr/>
              </p:nvSpPr>
              <p:spPr bwMode="auto">
                <a:xfrm>
                  <a:off x="5106" y="1104"/>
                  <a:ext cx="150" cy="98"/>
                </a:xfrm>
                <a:prstGeom prst="rect">
                  <a:avLst/>
                </a:prstGeom>
                <a:solidFill>
                  <a:schemeClr val="bg1"/>
                </a:solidFill>
                <a:ln w="5715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633" name="Rectangle 173"/>
              <p:cNvSpPr>
                <a:spLocks noChangeArrowheads="1"/>
              </p:cNvSpPr>
              <p:nvPr/>
            </p:nvSpPr>
            <p:spPr bwMode="auto">
              <a:xfrm>
                <a:off x="541" y="484"/>
                <a:ext cx="951" cy="16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4" name="Rectangle 174"/>
              <p:cNvSpPr>
                <a:spLocks noChangeArrowheads="1"/>
              </p:cNvSpPr>
              <p:nvPr/>
            </p:nvSpPr>
            <p:spPr bwMode="auto">
              <a:xfrm>
                <a:off x="1744" y="492"/>
                <a:ext cx="1020" cy="16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5" name="Rectangle 175"/>
              <p:cNvSpPr>
                <a:spLocks noChangeArrowheads="1"/>
              </p:cNvSpPr>
              <p:nvPr/>
            </p:nvSpPr>
            <p:spPr bwMode="auto">
              <a:xfrm>
                <a:off x="1131" y="521"/>
                <a:ext cx="952" cy="16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631" name="Text Box 176"/>
            <p:cNvSpPr txBox="1">
              <a:spLocks noChangeArrowheads="1"/>
            </p:cNvSpPr>
            <p:nvPr/>
          </p:nvSpPr>
          <p:spPr bwMode="auto">
            <a:xfrm>
              <a:off x="2746" y="142"/>
              <a:ext cx="2852" cy="394"/>
            </a:xfrm>
            <a:prstGeom prst="rect">
              <a:avLst/>
            </a:prstGeom>
            <a:solidFill>
              <a:schemeClr val="bg1"/>
            </a:solidFill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500" b="0"/>
                <a:t>Information exchange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877888" y="1357313"/>
            <a:ext cx="3157537" cy="2389187"/>
            <a:chOff x="553" y="855"/>
            <a:chExt cx="1989" cy="1505"/>
          </a:xfrm>
        </p:grpSpPr>
        <p:pic>
          <p:nvPicPr>
            <p:cNvPr id="27675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3" y="855"/>
              <a:ext cx="1989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6" name="Text Box 4"/>
            <p:cNvSpPr txBox="1">
              <a:spLocks noChangeArrowheads="1"/>
            </p:cNvSpPr>
            <p:nvPr/>
          </p:nvSpPr>
          <p:spPr bwMode="auto">
            <a:xfrm rot="1796803">
              <a:off x="711" y="2158"/>
              <a:ext cx="577" cy="202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500" b="0"/>
                <a:t>Program</a:t>
              </a: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2047875" y="1965325"/>
            <a:ext cx="2955925" cy="2430463"/>
            <a:chOff x="1290" y="1238"/>
            <a:chExt cx="1862" cy="1531"/>
          </a:xfrm>
        </p:grpSpPr>
        <p:pic>
          <p:nvPicPr>
            <p:cNvPr id="27673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90" y="1238"/>
              <a:ext cx="1862" cy="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4" name="Text Box 7"/>
            <p:cNvSpPr txBox="1">
              <a:spLocks noChangeArrowheads="1"/>
            </p:cNvSpPr>
            <p:nvPr/>
          </p:nvSpPr>
          <p:spPr bwMode="auto">
            <a:xfrm rot="1828580">
              <a:off x="1449" y="2567"/>
              <a:ext cx="491" cy="202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500" b="0"/>
                <a:t>Design</a:t>
              </a:r>
            </a:p>
          </p:txBody>
        </p:sp>
      </p:grpSp>
      <p:sp>
        <p:nvSpPr>
          <p:cNvPr id="27652" name="Rectangle 8"/>
          <p:cNvSpPr>
            <a:spLocks noChangeArrowheads="1"/>
          </p:cNvSpPr>
          <p:nvPr/>
        </p:nvSpPr>
        <p:spPr bwMode="auto">
          <a:xfrm>
            <a:off x="1020763" y="977900"/>
            <a:ext cx="1509712" cy="268288"/>
          </a:xfrm>
          <a:prstGeom prst="rect">
            <a:avLst/>
          </a:prstGeom>
          <a:solidFill>
            <a:schemeClr val="bg1"/>
          </a:solidFill>
          <a:ln w="571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2930525" y="990600"/>
            <a:ext cx="1619250" cy="268288"/>
          </a:xfrm>
          <a:prstGeom prst="rect">
            <a:avLst/>
          </a:prstGeom>
          <a:solidFill>
            <a:schemeClr val="bg1"/>
          </a:solidFill>
          <a:ln w="571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10"/>
          <p:cNvSpPr>
            <a:spLocks noChangeArrowheads="1"/>
          </p:cNvSpPr>
          <p:nvPr/>
        </p:nvSpPr>
        <p:spPr bwMode="auto">
          <a:xfrm>
            <a:off x="1957388" y="1036638"/>
            <a:ext cx="1511300" cy="268287"/>
          </a:xfrm>
          <a:prstGeom prst="rect">
            <a:avLst/>
          </a:prstGeom>
          <a:solidFill>
            <a:schemeClr val="bg1"/>
          </a:solidFill>
          <a:ln w="571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655" name="Group 11"/>
          <p:cNvGrpSpPr>
            <a:grpSpLocks/>
          </p:cNvGrpSpPr>
          <p:nvPr/>
        </p:nvGrpSpPr>
        <p:grpSpPr bwMode="auto">
          <a:xfrm>
            <a:off x="366713" y="225425"/>
            <a:ext cx="8434387" cy="869950"/>
            <a:chOff x="657" y="142"/>
            <a:chExt cx="5313" cy="548"/>
          </a:xfrm>
        </p:grpSpPr>
        <p:grpSp>
          <p:nvGrpSpPr>
            <p:cNvPr id="27665" name="Group 12"/>
            <p:cNvGrpSpPr>
              <a:grpSpLocks/>
            </p:cNvGrpSpPr>
            <p:nvPr/>
          </p:nvGrpSpPr>
          <p:grpSpPr bwMode="auto">
            <a:xfrm>
              <a:off x="657" y="166"/>
              <a:ext cx="2708" cy="524"/>
              <a:chOff x="57" y="166"/>
              <a:chExt cx="2708" cy="524"/>
            </a:xfrm>
          </p:grpSpPr>
          <p:grpSp>
            <p:nvGrpSpPr>
              <p:cNvPr id="27667" name="Group 13"/>
              <p:cNvGrpSpPr>
                <a:grpSpLocks/>
              </p:cNvGrpSpPr>
              <p:nvPr/>
            </p:nvGrpSpPr>
            <p:grpSpPr bwMode="auto">
              <a:xfrm>
                <a:off x="57" y="166"/>
                <a:ext cx="2708" cy="485"/>
                <a:chOff x="512" y="601"/>
                <a:chExt cx="4744" cy="849"/>
              </a:xfrm>
            </p:grpSpPr>
            <p:pic>
              <p:nvPicPr>
                <p:cNvPr id="27671" name="Picture 14" descr="Copy of Copy of buildingSMART Logo, tagline, footer 3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512" y="601"/>
                  <a:ext cx="4735" cy="8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7672" name="Rectangle 15"/>
                <p:cNvSpPr>
                  <a:spLocks noChangeArrowheads="1"/>
                </p:cNvSpPr>
                <p:nvPr/>
              </p:nvSpPr>
              <p:spPr bwMode="auto">
                <a:xfrm>
                  <a:off x="5106" y="1104"/>
                  <a:ext cx="150" cy="98"/>
                </a:xfrm>
                <a:prstGeom prst="rect">
                  <a:avLst/>
                </a:prstGeom>
                <a:solidFill>
                  <a:schemeClr val="bg1"/>
                </a:solidFill>
                <a:ln w="5715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668" name="Rectangle 16"/>
              <p:cNvSpPr>
                <a:spLocks noChangeArrowheads="1"/>
              </p:cNvSpPr>
              <p:nvPr/>
            </p:nvSpPr>
            <p:spPr bwMode="auto">
              <a:xfrm>
                <a:off x="541" y="484"/>
                <a:ext cx="951" cy="16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9" name="Rectangle 17"/>
              <p:cNvSpPr>
                <a:spLocks noChangeArrowheads="1"/>
              </p:cNvSpPr>
              <p:nvPr/>
            </p:nvSpPr>
            <p:spPr bwMode="auto">
              <a:xfrm>
                <a:off x="1744" y="492"/>
                <a:ext cx="1020" cy="16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0" name="Rectangle 18"/>
              <p:cNvSpPr>
                <a:spLocks noChangeArrowheads="1"/>
              </p:cNvSpPr>
              <p:nvPr/>
            </p:nvSpPr>
            <p:spPr bwMode="auto">
              <a:xfrm>
                <a:off x="1131" y="521"/>
                <a:ext cx="952" cy="16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666" name="Text Box 19"/>
            <p:cNvSpPr txBox="1">
              <a:spLocks noChangeArrowheads="1"/>
            </p:cNvSpPr>
            <p:nvPr/>
          </p:nvSpPr>
          <p:spPr bwMode="auto">
            <a:xfrm>
              <a:off x="3346" y="142"/>
              <a:ext cx="2624" cy="394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500" b="0"/>
                <a:t> Through all Phases</a:t>
              </a:r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3155950" y="2635250"/>
            <a:ext cx="2886075" cy="2395538"/>
            <a:chOff x="1988" y="1660"/>
            <a:chExt cx="1818" cy="1509"/>
          </a:xfrm>
        </p:grpSpPr>
        <p:pic>
          <p:nvPicPr>
            <p:cNvPr id="27663" name="Picture 2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88" y="1660"/>
              <a:ext cx="1818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4" name="Text Box 22"/>
            <p:cNvSpPr txBox="1">
              <a:spLocks noChangeArrowheads="1"/>
            </p:cNvSpPr>
            <p:nvPr/>
          </p:nvSpPr>
          <p:spPr bwMode="auto">
            <a:xfrm rot="1862205">
              <a:off x="2000" y="2967"/>
              <a:ext cx="724" cy="202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500" b="0"/>
                <a:t>Documents</a:t>
              </a:r>
            </a:p>
          </p:txBody>
        </p:sp>
      </p:grp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4203700" y="3309938"/>
            <a:ext cx="2955925" cy="2384425"/>
            <a:chOff x="2648" y="2085"/>
            <a:chExt cx="1862" cy="1502"/>
          </a:xfrm>
        </p:grpSpPr>
        <p:sp>
          <p:nvSpPr>
            <p:cNvPr id="27661" name="Text Box 24"/>
            <p:cNvSpPr txBox="1">
              <a:spLocks noChangeArrowheads="1"/>
            </p:cNvSpPr>
            <p:nvPr/>
          </p:nvSpPr>
          <p:spPr bwMode="auto">
            <a:xfrm rot="1822879">
              <a:off x="2673" y="3385"/>
              <a:ext cx="791" cy="202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500" b="0"/>
                <a:t>Construction</a:t>
              </a:r>
            </a:p>
          </p:txBody>
        </p:sp>
        <p:pic>
          <p:nvPicPr>
            <p:cNvPr id="27662" name="Picture 2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48" y="2085"/>
              <a:ext cx="1862" cy="1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5332413" y="3952875"/>
            <a:ext cx="2997200" cy="2376488"/>
            <a:chOff x="3359" y="2490"/>
            <a:chExt cx="1888" cy="1497"/>
          </a:xfrm>
        </p:grpSpPr>
        <p:pic>
          <p:nvPicPr>
            <p:cNvPr id="27659" name="Picture 27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4" y="2490"/>
              <a:ext cx="1823" cy="1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0" name="Text Box 28"/>
            <p:cNvSpPr txBox="1">
              <a:spLocks noChangeArrowheads="1"/>
            </p:cNvSpPr>
            <p:nvPr/>
          </p:nvSpPr>
          <p:spPr bwMode="auto">
            <a:xfrm rot="1805654">
              <a:off x="3359" y="3746"/>
              <a:ext cx="644" cy="202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500" b="0"/>
                <a:t>Operation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828800" y="2341563"/>
            <a:ext cx="184150" cy="4730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1824038" y="1982788"/>
            <a:ext cx="6635750" cy="598487"/>
            <a:chOff x="1209" y="793"/>
            <a:chExt cx="4180" cy="377"/>
          </a:xfrm>
        </p:grpSpPr>
        <p:grpSp>
          <p:nvGrpSpPr>
            <p:cNvPr id="28705" name="Group 4"/>
            <p:cNvGrpSpPr>
              <a:grpSpLocks/>
            </p:cNvGrpSpPr>
            <p:nvPr/>
          </p:nvGrpSpPr>
          <p:grpSpPr bwMode="auto">
            <a:xfrm>
              <a:off x="1209" y="845"/>
              <a:ext cx="1678" cy="325"/>
              <a:chOff x="1585" y="2785"/>
              <a:chExt cx="2596" cy="502"/>
            </a:xfrm>
          </p:grpSpPr>
          <p:grpSp>
            <p:nvGrpSpPr>
              <p:cNvPr id="28707" name="Group 5"/>
              <p:cNvGrpSpPr>
                <a:grpSpLocks/>
              </p:cNvGrpSpPr>
              <p:nvPr/>
            </p:nvGrpSpPr>
            <p:grpSpPr bwMode="auto">
              <a:xfrm>
                <a:off x="1585" y="2785"/>
                <a:ext cx="2596" cy="465"/>
                <a:chOff x="512" y="601"/>
                <a:chExt cx="4744" cy="849"/>
              </a:xfrm>
            </p:grpSpPr>
            <p:pic>
              <p:nvPicPr>
                <p:cNvPr id="28711" name="Picture 6" descr="Copy of Copy of buildingSMART Logo, tagline, footer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12" y="601"/>
                  <a:ext cx="4735" cy="8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712" name="Rectangle 7"/>
                <p:cNvSpPr>
                  <a:spLocks noChangeArrowheads="1"/>
                </p:cNvSpPr>
                <p:nvPr/>
              </p:nvSpPr>
              <p:spPr bwMode="auto">
                <a:xfrm>
                  <a:off x="5106" y="1104"/>
                  <a:ext cx="150" cy="98"/>
                </a:xfrm>
                <a:prstGeom prst="rect">
                  <a:avLst/>
                </a:prstGeom>
                <a:solidFill>
                  <a:schemeClr val="bg1"/>
                </a:solidFill>
                <a:ln w="5715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708" name="Rectangle 8"/>
              <p:cNvSpPr>
                <a:spLocks noChangeArrowheads="1"/>
              </p:cNvSpPr>
              <p:nvPr/>
            </p:nvSpPr>
            <p:spPr bwMode="auto">
              <a:xfrm>
                <a:off x="2049" y="3090"/>
                <a:ext cx="912" cy="162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9" name="Rectangle 9"/>
              <p:cNvSpPr>
                <a:spLocks noChangeArrowheads="1"/>
              </p:cNvSpPr>
              <p:nvPr/>
            </p:nvSpPr>
            <p:spPr bwMode="auto">
              <a:xfrm>
                <a:off x="3202" y="3097"/>
                <a:ext cx="978" cy="162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0" name="Rectangle 10"/>
              <p:cNvSpPr>
                <a:spLocks noChangeArrowheads="1"/>
              </p:cNvSpPr>
              <p:nvPr/>
            </p:nvSpPr>
            <p:spPr bwMode="auto">
              <a:xfrm>
                <a:off x="2615" y="3125"/>
                <a:ext cx="912" cy="162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706" name="Text Box 11"/>
            <p:cNvSpPr txBox="1">
              <a:spLocks noChangeArrowheads="1"/>
            </p:cNvSpPr>
            <p:nvPr/>
          </p:nvSpPr>
          <p:spPr bwMode="auto">
            <a:xfrm>
              <a:off x="2875" y="793"/>
              <a:ext cx="2514" cy="298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/>
                <a:t>organization</a:t>
              </a:r>
            </a:p>
          </p:txBody>
        </p:sp>
      </p:grpSp>
      <p:grpSp>
        <p:nvGrpSpPr>
          <p:cNvPr id="28676" name="Group 12"/>
          <p:cNvGrpSpPr>
            <a:grpSpLocks/>
          </p:cNvGrpSpPr>
          <p:nvPr/>
        </p:nvGrpSpPr>
        <p:grpSpPr bwMode="auto">
          <a:xfrm>
            <a:off x="1825625" y="3176588"/>
            <a:ext cx="6635750" cy="598487"/>
            <a:chOff x="1209" y="793"/>
            <a:chExt cx="4180" cy="377"/>
          </a:xfrm>
        </p:grpSpPr>
        <p:grpSp>
          <p:nvGrpSpPr>
            <p:cNvPr id="28697" name="Group 13"/>
            <p:cNvGrpSpPr>
              <a:grpSpLocks/>
            </p:cNvGrpSpPr>
            <p:nvPr/>
          </p:nvGrpSpPr>
          <p:grpSpPr bwMode="auto">
            <a:xfrm>
              <a:off x="1209" y="845"/>
              <a:ext cx="1678" cy="325"/>
              <a:chOff x="1585" y="2785"/>
              <a:chExt cx="2596" cy="502"/>
            </a:xfrm>
          </p:grpSpPr>
          <p:grpSp>
            <p:nvGrpSpPr>
              <p:cNvPr id="28699" name="Group 14"/>
              <p:cNvGrpSpPr>
                <a:grpSpLocks/>
              </p:cNvGrpSpPr>
              <p:nvPr/>
            </p:nvGrpSpPr>
            <p:grpSpPr bwMode="auto">
              <a:xfrm>
                <a:off x="1585" y="2785"/>
                <a:ext cx="2596" cy="465"/>
                <a:chOff x="512" y="601"/>
                <a:chExt cx="4744" cy="849"/>
              </a:xfrm>
            </p:grpSpPr>
            <p:pic>
              <p:nvPicPr>
                <p:cNvPr id="28703" name="Picture 15" descr="Copy of Copy of buildingSMART Logo, tagline, footer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12" y="601"/>
                  <a:ext cx="4735" cy="8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704" name="Rectangle 16"/>
                <p:cNvSpPr>
                  <a:spLocks noChangeArrowheads="1"/>
                </p:cNvSpPr>
                <p:nvPr/>
              </p:nvSpPr>
              <p:spPr bwMode="auto">
                <a:xfrm>
                  <a:off x="5106" y="1104"/>
                  <a:ext cx="150" cy="98"/>
                </a:xfrm>
                <a:prstGeom prst="rect">
                  <a:avLst/>
                </a:prstGeom>
                <a:solidFill>
                  <a:schemeClr val="bg1"/>
                </a:solidFill>
                <a:ln w="5715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700" name="Rectangle 17"/>
              <p:cNvSpPr>
                <a:spLocks noChangeArrowheads="1"/>
              </p:cNvSpPr>
              <p:nvPr/>
            </p:nvSpPr>
            <p:spPr bwMode="auto">
              <a:xfrm>
                <a:off x="2049" y="3090"/>
                <a:ext cx="912" cy="162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1" name="Rectangle 18"/>
              <p:cNvSpPr>
                <a:spLocks noChangeArrowheads="1"/>
              </p:cNvSpPr>
              <p:nvPr/>
            </p:nvSpPr>
            <p:spPr bwMode="auto">
              <a:xfrm>
                <a:off x="3202" y="3097"/>
                <a:ext cx="978" cy="162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2" name="Rectangle 19"/>
              <p:cNvSpPr>
                <a:spLocks noChangeArrowheads="1"/>
              </p:cNvSpPr>
              <p:nvPr/>
            </p:nvSpPr>
            <p:spPr bwMode="auto">
              <a:xfrm>
                <a:off x="2615" y="3125"/>
                <a:ext cx="912" cy="162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698" name="Text Box 20"/>
            <p:cNvSpPr txBox="1">
              <a:spLocks noChangeArrowheads="1"/>
            </p:cNvSpPr>
            <p:nvPr/>
          </p:nvSpPr>
          <p:spPr bwMode="auto">
            <a:xfrm>
              <a:off x="2875" y="793"/>
              <a:ext cx="2514" cy="298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/>
                <a:t>Information exchange</a:t>
              </a: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1830388" y="4371975"/>
            <a:ext cx="6635750" cy="598488"/>
            <a:chOff x="1209" y="793"/>
            <a:chExt cx="4180" cy="377"/>
          </a:xfrm>
        </p:grpSpPr>
        <p:grpSp>
          <p:nvGrpSpPr>
            <p:cNvPr id="28689" name="Group 22"/>
            <p:cNvGrpSpPr>
              <a:grpSpLocks/>
            </p:cNvGrpSpPr>
            <p:nvPr/>
          </p:nvGrpSpPr>
          <p:grpSpPr bwMode="auto">
            <a:xfrm>
              <a:off x="1209" y="845"/>
              <a:ext cx="1678" cy="325"/>
              <a:chOff x="1585" y="2785"/>
              <a:chExt cx="2596" cy="502"/>
            </a:xfrm>
          </p:grpSpPr>
          <p:grpSp>
            <p:nvGrpSpPr>
              <p:cNvPr id="28691" name="Group 23"/>
              <p:cNvGrpSpPr>
                <a:grpSpLocks/>
              </p:cNvGrpSpPr>
              <p:nvPr/>
            </p:nvGrpSpPr>
            <p:grpSpPr bwMode="auto">
              <a:xfrm>
                <a:off x="1585" y="2785"/>
                <a:ext cx="2596" cy="465"/>
                <a:chOff x="512" y="601"/>
                <a:chExt cx="4744" cy="849"/>
              </a:xfrm>
            </p:grpSpPr>
            <p:pic>
              <p:nvPicPr>
                <p:cNvPr id="28695" name="Picture 24" descr="Copy of Copy of buildingSMART Logo, tagline, footer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12" y="601"/>
                  <a:ext cx="4735" cy="8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696" name="Rectangle 25"/>
                <p:cNvSpPr>
                  <a:spLocks noChangeArrowheads="1"/>
                </p:cNvSpPr>
                <p:nvPr/>
              </p:nvSpPr>
              <p:spPr bwMode="auto">
                <a:xfrm>
                  <a:off x="5106" y="1104"/>
                  <a:ext cx="150" cy="98"/>
                </a:xfrm>
                <a:prstGeom prst="rect">
                  <a:avLst/>
                </a:prstGeom>
                <a:solidFill>
                  <a:schemeClr val="bg1"/>
                </a:solidFill>
                <a:ln w="5715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692" name="Rectangle 26"/>
              <p:cNvSpPr>
                <a:spLocks noChangeArrowheads="1"/>
              </p:cNvSpPr>
              <p:nvPr/>
            </p:nvSpPr>
            <p:spPr bwMode="auto">
              <a:xfrm>
                <a:off x="2049" y="3090"/>
                <a:ext cx="912" cy="162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3" name="Rectangle 27"/>
              <p:cNvSpPr>
                <a:spLocks noChangeArrowheads="1"/>
              </p:cNvSpPr>
              <p:nvPr/>
            </p:nvSpPr>
            <p:spPr bwMode="auto">
              <a:xfrm>
                <a:off x="3202" y="3097"/>
                <a:ext cx="978" cy="162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4" name="Rectangle 28"/>
              <p:cNvSpPr>
                <a:spLocks noChangeArrowheads="1"/>
              </p:cNvSpPr>
              <p:nvPr/>
            </p:nvSpPr>
            <p:spPr bwMode="auto">
              <a:xfrm>
                <a:off x="2615" y="3125"/>
                <a:ext cx="912" cy="162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690" name="Text Box 29"/>
            <p:cNvSpPr txBox="1">
              <a:spLocks noChangeArrowheads="1"/>
            </p:cNvSpPr>
            <p:nvPr/>
          </p:nvSpPr>
          <p:spPr bwMode="auto">
            <a:xfrm>
              <a:off x="2875" y="793"/>
              <a:ext cx="2514" cy="298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/>
                <a:t>design</a:t>
              </a:r>
            </a:p>
          </p:txBody>
        </p:sp>
      </p:grpSp>
      <p:grpSp>
        <p:nvGrpSpPr>
          <p:cNvPr id="28678" name="Group 30"/>
          <p:cNvGrpSpPr>
            <a:grpSpLocks/>
          </p:cNvGrpSpPr>
          <p:nvPr/>
        </p:nvGrpSpPr>
        <p:grpSpPr bwMode="auto">
          <a:xfrm>
            <a:off x="1338263" y="93663"/>
            <a:ext cx="6511925" cy="1012825"/>
            <a:chOff x="885" y="203"/>
            <a:chExt cx="4102" cy="638"/>
          </a:xfrm>
        </p:grpSpPr>
        <p:grpSp>
          <p:nvGrpSpPr>
            <p:cNvPr id="28679" name="Group 31"/>
            <p:cNvGrpSpPr>
              <a:grpSpLocks/>
            </p:cNvGrpSpPr>
            <p:nvPr/>
          </p:nvGrpSpPr>
          <p:grpSpPr bwMode="auto">
            <a:xfrm>
              <a:off x="885" y="279"/>
              <a:ext cx="3758" cy="562"/>
              <a:chOff x="885" y="279"/>
              <a:chExt cx="3758" cy="562"/>
            </a:xfrm>
          </p:grpSpPr>
          <p:grpSp>
            <p:nvGrpSpPr>
              <p:cNvPr id="28681" name="Group 32"/>
              <p:cNvGrpSpPr>
                <a:grpSpLocks/>
              </p:cNvGrpSpPr>
              <p:nvPr/>
            </p:nvGrpSpPr>
            <p:grpSpPr bwMode="auto">
              <a:xfrm>
                <a:off x="1912" y="312"/>
                <a:ext cx="2731" cy="529"/>
                <a:chOff x="1585" y="2785"/>
                <a:chExt cx="2596" cy="502"/>
              </a:xfrm>
            </p:grpSpPr>
            <p:grpSp>
              <p:nvGrpSpPr>
                <p:cNvPr id="28683" name="Group 33"/>
                <p:cNvGrpSpPr>
                  <a:grpSpLocks/>
                </p:cNvGrpSpPr>
                <p:nvPr/>
              </p:nvGrpSpPr>
              <p:grpSpPr bwMode="auto">
                <a:xfrm>
                  <a:off x="1585" y="2785"/>
                  <a:ext cx="2596" cy="465"/>
                  <a:chOff x="512" y="601"/>
                  <a:chExt cx="4744" cy="849"/>
                </a:xfrm>
              </p:grpSpPr>
              <p:pic>
                <p:nvPicPr>
                  <p:cNvPr id="28687" name="Picture 34" descr="Copy of Copy of buildingSMART Logo, tagline, footer 3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512" y="601"/>
                    <a:ext cx="4735" cy="8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8688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5106" y="1104"/>
                    <a:ext cx="150" cy="98"/>
                  </a:xfrm>
                  <a:prstGeom prst="rect">
                    <a:avLst/>
                  </a:prstGeom>
                  <a:solidFill>
                    <a:schemeClr val="bg1"/>
                  </a:solidFill>
                  <a:ln w="57150" algn="ctr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684" name="Rectangle 36"/>
                <p:cNvSpPr>
                  <a:spLocks noChangeArrowheads="1"/>
                </p:cNvSpPr>
                <p:nvPr/>
              </p:nvSpPr>
              <p:spPr bwMode="auto">
                <a:xfrm>
                  <a:off x="2049" y="3090"/>
                  <a:ext cx="912" cy="162"/>
                </a:xfrm>
                <a:prstGeom prst="rect">
                  <a:avLst/>
                </a:prstGeom>
                <a:solidFill>
                  <a:schemeClr val="bg1"/>
                </a:solidFill>
                <a:ln w="5715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685" name="Rectangle 37"/>
                <p:cNvSpPr>
                  <a:spLocks noChangeArrowheads="1"/>
                </p:cNvSpPr>
                <p:nvPr/>
              </p:nvSpPr>
              <p:spPr bwMode="auto">
                <a:xfrm>
                  <a:off x="3202" y="3097"/>
                  <a:ext cx="978" cy="162"/>
                </a:xfrm>
                <a:prstGeom prst="rect">
                  <a:avLst/>
                </a:prstGeom>
                <a:solidFill>
                  <a:schemeClr val="bg1"/>
                </a:solidFill>
                <a:ln w="5715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686" name="Rectangle 38"/>
                <p:cNvSpPr>
                  <a:spLocks noChangeArrowheads="1"/>
                </p:cNvSpPr>
                <p:nvPr/>
              </p:nvSpPr>
              <p:spPr bwMode="auto">
                <a:xfrm>
                  <a:off x="2615" y="3125"/>
                  <a:ext cx="912" cy="162"/>
                </a:xfrm>
                <a:prstGeom prst="rect">
                  <a:avLst/>
                </a:prstGeom>
                <a:solidFill>
                  <a:schemeClr val="bg1"/>
                </a:solidFill>
                <a:ln w="5715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682" name="Text Box 39"/>
              <p:cNvSpPr txBox="1">
                <a:spLocks noChangeArrowheads="1"/>
              </p:cNvSpPr>
              <p:nvPr/>
            </p:nvSpPr>
            <p:spPr bwMode="auto">
              <a:xfrm>
                <a:off x="885" y="279"/>
                <a:ext cx="1128" cy="394"/>
              </a:xfrm>
              <a:prstGeom prst="rect">
                <a:avLst/>
              </a:prstGeom>
              <a:noFill/>
              <a:ln w="5715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500" b="0"/>
                  <a:t>What is </a:t>
                </a:r>
                <a:endParaRPr lang="en-US" sz="3500" b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8680" name="Text Box 40"/>
            <p:cNvSpPr txBox="1">
              <a:spLocks noChangeArrowheads="1"/>
            </p:cNvSpPr>
            <p:nvPr/>
          </p:nvSpPr>
          <p:spPr bwMode="auto">
            <a:xfrm>
              <a:off x="4651" y="203"/>
              <a:ext cx="336" cy="490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500"/>
                <a:t>?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09613" y="4051300"/>
            <a:ext cx="7194550" cy="2193925"/>
            <a:chOff x="447" y="2552"/>
            <a:chExt cx="4532" cy="1382"/>
          </a:xfrm>
        </p:grpSpPr>
        <p:grpSp>
          <p:nvGrpSpPr>
            <p:cNvPr id="29705" name="Group 3"/>
            <p:cNvGrpSpPr>
              <a:grpSpLocks/>
            </p:cNvGrpSpPr>
            <p:nvPr/>
          </p:nvGrpSpPr>
          <p:grpSpPr bwMode="auto">
            <a:xfrm>
              <a:off x="447" y="2552"/>
              <a:ext cx="4532" cy="1382"/>
              <a:chOff x="447" y="2552"/>
              <a:chExt cx="4532" cy="1382"/>
            </a:xfrm>
          </p:grpSpPr>
          <p:sp>
            <p:nvSpPr>
              <p:cNvPr id="29707" name="Text Box 4"/>
              <p:cNvSpPr txBox="1">
                <a:spLocks noChangeArrowheads="1"/>
              </p:cNvSpPr>
              <p:nvPr/>
            </p:nvSpPr>
            <p:spPr bwMode="auto">
              <a:xfrm>
                <a:off x="2122" y="3659"/>
                <a:ext cx="937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endParaRPr lang="en-US" sz="1500">
                  <a:cs typeface="Arial" charset="0"/>
                </a:endParaRPr>
              </a:p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sz="1500">
                    <a:cs typeface="Arial" charset="0"/>
                  </a:rPr>
                  <a:t>CD</a:t>
                </a:r>
              </a:p>
            </p:txBody>
          </p:sp>
          <p:sp>
            <p:nvSpPr>
              <p:cNvPr id="29708" name="Text Box 5"/>
              <p:cNvSpPr txBox="1">
                <a:spLocks noChangeArrowheads="1"/>
              </p:cNvSpPr>
              <p:nvPr/>
            </p:nvSpPr>
            <p:spPr bwMode="auto">
              <a:xfrm>
                <a:off x="794" y="3659"/>
                <a:ext cx="586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endParaRPr lang="en-US" sz="1500">
                  <a:cs typeface="Arial" charset="0"/>
                </a:endParaRPr>
              </a:p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sz="1500">
                    <a:cs typeface="Arial" charset="0"/>
                  </a:rPr>
                  <a:t>Design</a:t>
                </a:r>
              </a:p>
            </p:txBody>
          </p:sp>
          <p:sp>
            <p:nvSpPr>
              <p:cNvPr id="29709" name="Text Box 6"/>
              <p:cNvSpPr txBox="1">
                <a:spLocks noChangeArrowheads="1"/>
              </p:cNvSpPr>
              <p:nvPr/>
            </p:nvSpPr>
            <p:spPr bwMode="auto">
              <a:xfrm>
                <a:off x="1535" y="3659"/>
                <a:ext cx="383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endParaRPr lang="en-US" sz="1500">
                  <a:cs typeface="Arial" charset="0"/>
                </a:endParaRPr>
              </a:p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sz="1500">
                    <a:cs typeface="Arial" charset="0"/>
                  </a:rPr>
                  <a:t>DD</a:t>
                </a:r>
              </a:p>
            </p:txBody>
          </p:sp>
          <p:sp>
            <p:nvSpPr>
              <p:cNvPr id="29710" name="Text Box 7"/>
              <p:cNvSpPr txBox="1">
                <a:spLocks noChangeArrowheads="1"/>
              </p:cNvSpPr>
              <p:nvPr/>
            </p:nvSpPr>
            <p:spPr bwMode="auto">
              <a:xfrm>
                <a:off x="3465" y="3655"/>
                <a:ext cx="1506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endParaRPr lang="en-US" sz="1500">
                  <a:cs typeface="Arial" charset="0"/>
                </a:endParaRPr>
              </a:p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sz="1500">
                    <a:cs typeface="Arial" charset="0"/>
                  </a:rPr>
                  <a:t>Construction</a:t>
                </a:r>
              </a:p>
            </p:txBody>
          </p:sp>
          <p:sp>
            <p:nvSpPr>
              <p:cNvPr id="29711" name="Text Box 8"/>
              <p:cNvSpPr txBox="1">
                <a:spLocks noChangeArrowheads="1"/>
              </p:cNvSpPr>
              <p:nvPr/>
            </p:nvSpPr>
            <p:spPr bwMode="auto">
              <a:xfrm>
                <a:off x="447" y="3660"/>
                <a:ext cx="442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endParaRPr lang="en-US" sz="1500">
                  <a:cs typeface="Arial" charset="0"/>
                </a:endParaRPr>
              </a:p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sz="1500">
                    <a:cs typeface="Arial" charset="0"/>
                  </a:rPr>
                  <a:t>Prog</a:t>
                </a:r>
              </a:p>
            </p:txBody>
          </p:sp>
          <p:grpSp>
            <p:nvGrpSpPr>
              <p:cNvPr id="29712" name="Group 9"/>
              <p:cNvGrpSpPr>
                <a:grpSpLocks/>
              </p:cNvGrpSpPr>
              <p:nvPr/>
            </p:nvGrpSpPr>
            <p:grpSpPr bwMode="auto">
              <a:xfrm>
                <a:off x="586" y="2552"/>
                <a:ext cx="4393" cy="1303"/>
                <a:chOff x="586" y="2552"/>
                <a:chExt cx="4393" cy="1303"/>
              </a:xfrm>
            </p:grpSpPr>
            <p:grpSp>
              <p:nvGrpSpPr>
                <p:cNvPr id="29713" name="Group 10"/>
                <p:cNvGrpSpPr>
                  <a:grpSpLocks/>
                </p:cNvGrpSpPr>
                <p:nvPr/>
              </p:nvGrpSpPr>
              <p:grpSpPr bwMode="auto">
                <a:xfrm>
                  <a:off x="586" y="2552"/>
                  <a:ext cx="4393" cy="1188"/>
                  <a:chOff x="586" y="2552"/>
                  <a:chExt cx="4393" cy="1188"/>
                </a:xfrm>
              </p:grpSpPr>
              <p:sp>
                <p:nvSpPr>
                  <p:cNvPr id="29718" name="Freeform 11"/>
                  <p:cNvSpPr>
                    <a:spLocks/>
                  </p:cNvSpPr>
                  <p:nvPr/>
                </p:nvSpPr>
                <p:spPr bwMode="auto">
                  <a:xfrm>
                    <a:off x="586" y="2555"/>
                    <a:ext cx="4393" cy="1185"/>
                  </a:xfrm>
                  <a:custGeom>
                    <a:avLst/>
                    <a:gdLst>
                      <a:gd name="T0" fmla="*/ 0 w 4393"/>
                      <a:gd name="T1" fmla="*/ 768 h 1185"/>
                      <a:gd name="T2" fmla="*/ 334 w 4393"/>
                      <a:gd name="T3" fmla="*/ 760 h 1185"/>
                      <a:gd name="T4" fmla="*/ 859 w 4393"/>
                      <a:gd name="T5" fmla="*/ 640 h 1185"/>
                      <a:gd name="T6" fmla="*/ 1286 w 4393"/>
                      <a:gd name="T7" fmla="*/ 454 h 1185"/>
                      <a:gd name="T8" fmla="*/ 1575 w 4393"/>
                      <a:gd name="T9" fmla="*/ 264 h 1185"/>
                      <a:gd name="T10" fmla="*/ 1781 w 4393"/>
                      <a:gd name="T11" fmla="*/ 120 h 1185"/>
                      <a:gd name="T12" fmla="*/ 1921 w 4393"/>
                      <a:gd name="T13" fmla="*/ 32 h 1185"/>
                      <a:gd name="T14" fmla="*/ 2139 w 4393"/>
                      <a:gd name="T15" fmla="*/ 0 h 1185"/>
                      <a:gd name="T16" fmla="*/ 2342 w 4393"/>
                      <a:gd name="T17" fmla="*/ 70 h 1185"/>
                      <a:gd name="T18" fmla="*/ 2513 w 4393"/>
                      <a:gd name="T19" fmla="*/ 240 h 1185"/>
                      <a:gd name="T20" fmla="*/ 2624 w 4393"/>
                      <a:gd name="T21" fmla="*/ 392 h 1185"/>
                      <a:gd name="T22" fmla="*/ 2768 w 4393"/>
                      <a:gd name="T23" fmla="*/ 576 h 1185"/>
                      <a:gd name="T24" fmla="*/ 3038 w 4393"/>
                      <a:gd name="T25" fmla="*/ 704 h 1185"/>
                      <a:gd name="T26" fmla="*/ 3302 w 4393"/>
                      <a:gd name="T27" fmla="*/ 734 h 1185"/>
                      <a:gd name="T28" fmla="*/ 3778 w 4393"/>
                      <a:gd name="T29" fmla="*/ 744 h 1185"/>
                      <a:gd name="T30" fmla="*/ 4279 w 4393"/>
                      <a:gd name="T31" fmla="*/ 744 h 1185"/>
                      <a:gd name="T32" fmla="*/ 4393 w 4393"/>
                      <a:gd name="T33" fmla="*/ 719 h 1185"/>
                      <a:gd name="T34" fmla="*/ 4393 w 4393"/>
                      <a:gd name="T35" fmla="*/ 1185 h 1185"/>
                      <a:gd name="T36" fmla="*/ 8 w 4393"/>
                      <a:gd name="T37" fmla="*/ 1176 h 1185"/>
                      <a:gd name="T38" fmla="*/ 0 w 4393"/>
                      <a:gd name="T39" fmla="*/ 768 h 1185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4393"/>
                      <a:gd name="T61" fmla="*/ 0 h 1185"/>
                      <a:gd name="T62" fmla="*/ 4393 w 4393"/>
                      <a:gd name="T63" fmla="*/ 1185 h 1185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4393" h="1185">
                        <a:moveTo>
                          <a:pt x="0" y="768"/>
                        </a:moveTo>
                        <a:lnTo>
                          <a:pt x="334" y="760"/>
                        </a:lnTo>
                        <a:lnTo>
                          <a:pt x="859" y="640"/>
                        </a:lnTo>
                        <a:lnTo>
                          <a:pt x="1286" y="454"/>
                        </a:lnTo>
                        <a:lnTo>
                          <a:pt x="1575" y="264"/>
                        </a:lnTo>
                        <a:lnTo>
                          <a:pt x="1781" y="120"/>
                        </a:lnTo>
                        <a:lnTo>
                          <a:pt x="1921" y="32"/>
                        </a:lnTo>
                        <a:lnTo>
                          <a:pt x="2139" y="0"/>
                        </a:lnTo>
                        <a:lnTo>
                          <a:pt x="2342" y="70"/>
                        </a:lnTo>
                        <a:lnTo>
                          <a:pt x="2513" y="240"/>
                        </a:lnTo>
                        <a:lnTo>
                          <a:pt x="2624" y="392"/>
                        </a:lnTo>
                        <a:lnTo>
                          <a:pt x="2768" y="576"/>
                        </a:lnTo>
                        <a:lnTo>
                          <a:pt x="3038" y="704"/>
                        </a:lnTo>
                        <a:lnTo>
                          <a:pt x="3302" y="734"/>
                        </a:lnTo>
                        <a:lnTo>
                          <a:pt x="3778" y="744"/>
                        </a:lnTo>
                        <a:lnTo>
                          <a:pt x="4279" y="744"/>
                        </a:lnTo>
                        <a:lnTo>
                          <a:pt x="4393" y="719"/>
                        </a:lnTo>
                        <a:lnTo>
                          <a:pt x="4393" y="1185"/>
                        </a:lnTo>
                        <a:lnTo>
                          <a:pt x="8" y="1176"/>
                        </a:lnTo>
                        <a:lnTo>
                          <a:pt x="0" y="768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19" name="Freeform 12"/>
                  <p:cNvSpPr>
                    <a:spLocks/>
                  </p:cNvSpPr>
                  <p:nvPr/>
                </p:nvSpPr>
                <p:spPr bwMode="auto">
                  <a:xfrm>
                    <a:off x="588" y="2552"/>
                    <a:ext cx="4378" cy="774"/>
                  </a:xfrm>
                  <a:custGeom>
                    <a:avLst/>
                    <a:gdLst>
                      <a:gd name="T0" fmla="*/ 0 w 4378"/>
                      <a:gd name="T1" fmla="*/ 760 h 774"/>
                      <a:gd name="T2" fmla="*/ 210 w 4378"/>
                      <a:gd name="T3" fmla="*/ 766 h 774"/>
                      <a:gd name="T4" fmla="*/ 564 w 4378"/>
                      <a:gd name="T5" fmla="*/ 712 h 774"/>
                      <a:gd name="T6" fmla="*/ 791 w 4378"/>
                      <a:gd name="T7" fmla="*/ 651 h 774"/>
                      <a:gd name="T8" fmla="*/ 1053 w 4378"/>
                      <a:gd name="T9" fmla="*/ 564 h 774"/>
                      <a:gd name="T10" fmla="*/ 1306 w 4378"/>
                      <a:gd name="T11" fmla="*/ 441 h 774"/>
                      <a:gd name="T12" fmla="*/ 1472 w 4378"/>
                      <a:gd name="T13" fmla="*/ 345 h 774"/>
                      <a:gd name="T14" fmla="*/ 1668 w 4378"/>
                      <a:gd name="T15" fmla="*/ 208 h 774"/>
                      <a:gd name="T16" fmla="*/ 1806 w 4378"/>
                      <a:gd name="T17" fmla="*/ 106 h 774"/>
                      <a:gd name="T18" fmla="*/ 1971 w 4378"/>
                      <a:gd name="T19" fmla="*/ 25 h 774"/>
                      <a:gd name="T20" fmla="*/ 2156 w 4378"/>
                      <a:gd name="T21" fmla="*/ 8 h 774"/>
                      <a:gd name="T22" fmla="*/ 2344 w 4378"/>
                      <a:gd name="T23" fmla="*/ 76 h 774"/>
                      <a:gd name="T24" fmla="*/ 2472 w 4378"/>
                      <a:gd name="T25" fmla="*/ 190 h 774"/>
                      <a:gd name="T26" fmla="*/ 2604 w 4378"/>
                      <a:gd name="T27" fmla="*/ 364 h 774"/>
                      <a:gd name="T28" fmla="*/ 2702 w 4378"/>
                      <a:gd name="T29" fmla="*/ 503 h 774"/>
                      <a:gd name="T30" fmla="*/ 2810 w 4378"/>
                      <a:gd name="T31" fmla="*/ 597 h 774"/>
                      <a:gd name="T32" fmla="*/ 2960 w 4378"/>
                      <a:gd name="T33" fmla="*/ 668 h 774"/>
                      <a:gd name="T34" fmla="*/ 3116 w 4378"/>
                      <a:gd name="T35" fmla="*/ 716 h 774"/>
                      <a:gd name="T36" fmla="*/ 3329 w 4378"/>
                      <a:gd name="T37" fmla="*/ 741 h 774"/>
                      <a:gd name="T38" fmla="*/ 3762 w 4378"/>
                      <a:gd name="T39" fmla="*/ 748 h 774"/>
                      <a:gd name="T40" fmla="*/ 4002 w 4378"/>
                      <a:gd name="T41" fmla="*/ 748 h 774"/>
                      <a:gd name="T42" fmla="*/ 4308 w 4378"/>
                      <a:gd name="T43" fmla="*/ 741 h 774"/>
                      <a:gd name="T44" fmla="*/ 4378 w 4378"/>
                      <a:gd name="T45" fmla="*/ 728 h 774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4378"/>
                      <a:gd name="T70" fmla="*/ 0 h 774"/>
                      <a:gd name="T71" fmla="*/ 4378 w 4378"/>
                      <a:gd name="T72" fmla="*/ 774 h 774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4378" h="774">
                        <a:moveTo>
                          <a:pt x="0" y="760"/>
                        </a:moveTo>
                        <a:cubicBezTo>
                          <a:pt x="66" y="763"/>
                          <a:pt x="116" y="774"/>
                          <a:pt x="210" y="766"/>
                        </a:cubicBezTo>
                        <a:cubicBezTo>
                          <a:pt x="304" y="758"/>
                          <a:pt x="467" y="731"/>
                          <a:pt x="564" y="712"/>
                        </a:cubicBezTo>
                        <a:cubicBezTo>
                          <a:pt x="661" y="693"/>
                          <a:pt x="710" y="676"/>
                          <a:pt x="791" y="651"/>
                        </a:cubicBezTo>
                        <a:cubicBezTo>
                          <a:pt x="872" y="626"/>
                          <a:pt x="967" y="599"/>
                          <a:pt x="1053" y="564"/>
                        </a:cubicBezTo>
                        <a:cubicBezTo>
                          <a:pt x="1139" y="529"/>
                          <a:pt x="1236" y="477"/>
                          <a:pt x="1306" y="441"/>
                        </a:cubicBezTo>
                        <a:cubicBezTo>
                          <a:pt x="1376" y="405"/>
                          <a:pt x="1412" y="384"/>
                          <a:pt x="1472" y="345"/>
                        </a:cubicBezTo>
                        <a:cubicBezTo>
                          <a:pt x="1532" y="306"/>
                          <a:pt x="1612" y="248"/>
                          <a:pt x="1668" y="208"/>
                        </a:cubicBezTo>
                        <a:cubicBezTo>
                          <a:pt x="1724" y="168"/>
                          <a:pt x="1756" y="136"/>
                          <a:pt x="1806" y="106"/>
                        </a:cubicBezTo>
                        <a:cubicBezTo>
                          <a:pt x="1856" y="76"/>
                          <a:pt x="1913" y="41"/>
                          <a:pt x="1971" y="25"/>
                        </a:cubicBezTo>
                        <a:cubicBezTo>
                          <a:pt x="2029" y="9"/>
                          <a:pt x="2094" y="0"/>
                          <a:pt x="2156" y="8"/>
                        </a:cubicBezTo>
                        <a:cubicBezTo>
                          <a:pt x="2218" y="16"/>
                          <a:pt x="2291" y="46"/>
                          <a:pt x="2344" y="76"/>
                        </a:cubicBezTo>
                        <a:cubicBezTo>
                          <a:pt x="2397" y="106"/>
                          <a:pt x="2429" y="142"/>
                          <a:pt x="2472" y="190"/>
                        </a:cubicBezTo>
                        <a:cubicBezTo>
                          <a:pt x="2515" y="238"/>
                          <a:pt x="2566" y="312"/>
                          <a:pt x="2604" y="364"/>
                        </a:cubicBezTo>
                        <a:cubicBezTo>
                          <a:pt x="2642" y="416"/>
                          <a:pt x="2668" y="464"/>
                          <a:pt x="2702" y="503"/>
                        </a:cubicBezTo>
                        <a:cubicBezTo>
                          <a:pt x="2736" y="542"/>
                          <a:pt x="2767" y="569"/>
                          <a:pt x="2810" y="597"/>
                        </a:cubicBezTo>
                        <a:cubicBezTo>
                          <a:pt x="2853" y="625"/>
                          <a:pt x="2909" y="648"/>
                          <a:pt x="2960" y="668"/>
                        </a:cubicBezTo>
                        <a:cubicBezTo>
                          <a:pt x="3011" y="688"/>
                          <a:pt x="3055" y="704"/>
                          <a:pt x="3116" y="716"/>
                        </a:cubicBezTo>
                        <a:cubicBezTo>
                          <a:pt x="3177" y="728"/>
                          <a:pt x="3221" y="736"/>
                          <a:pt x="3329" y="741"/>
                        </a:cubicBezTo>
                        <a:cubicBezTo>
                          <a:pt x="3437" y="746"/>
                          <a:pt x="3650" y="747"/>
                          <a:pt x="3762" y="748"/>
                        </a:cubicBezTo>
                        <a:cubicBezTo>
                          <a:pt x="3874" y="749"/>
                          <a:pt x="3911" y="749"/>
                          <a:pt x="4002" y="748"/>
                        </a:cubicBezTo>
                        <a:cubicBezTo>
                          <a:pt x="4093" y="747"/>
                          <a:pt x="4245" y="744"/>
                          <a:pt x="4308" y="741"/>
                        </a:cubicBezTo>
                        <a:cubicBezTo>
                          <a:pt x="4371" y="738"/>
                          <a:pt x="4364" y="731"/>
                          <a:pt x="4378" y="728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714" name="Line 13"/>
                <p:cNvSpPr>
                  <a:spLocks noChangeShapeType="1"/>
                </p:cNvSpPr>
                <p:nvPr/>
              </p:nvSpPr>
              <p:spPr bwMode="auto">
                <a:xfrm flipH="1" flipV="1">
                  <a:off x="831" y="3303"/>
                  <a:ext cx="6" cy="5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15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352" y="3212"/>
                  <a:ext cx="0" cy="6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16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120" y="2846"/>
                  <a:ext cx="0" cy="10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17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3065" y="2750"/>
                  <a:ext cx="0" cy="10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9706" name="Line 17"/>
            <p:cNvSpPr>
              <a:spLocks noChangeShapeType="1"/>
            </p:cNvSpPr>
            <p:nvPr/>
          </p:nvSpPr>
          <p:spPr bwMode="auto">
            <a:xfrm>
              <a:off x="4971" y="3275"/>
              <a:ext cx="8" cy="5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9699" name="Line 18"/>
          <p:cNvSpPr>
            <a:spLocks noChangeShapeType="1"/>
          </p:cNvSpPr>
          <p:nvPr/>
        </p:nvSpPr>
        <p:spPr bwMode="auto">
          <a:xfrm>
            <a:off x="900113" y="5937250"/>
            <a:ext cx="76755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0" name="Text Box 19"/>
          <p:cNvSpPr txBox="1">
            <a:spLocks noChangeArrowheads="1"/>
          </p:cNvSpPr>
          <p:nvPr/>
        </p:nvSpPr>
        <p:spPr bwMode="auto">
          <a:xfrm rot="-5400000">
            <a:off x="-1982787" y="3132137"/>
            <a:ext cx="51371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Effort</a:t>
            </a:r>
          </a:p>
        </p:txBody>
      </p:sp>
      <p:sp>
        <p:nvSpPr>
          <p:cNvPr id="29701" name="Text Box 20"/>
          <p:cNvSpPr txBox="1">
            <a:spLocks noChangeArrowheads="1"/>
          </p:cNvSpPr>
          <p:nvPr/>
        </p:nvSpPr>
        <p:spPr bwMode="auto">
          <a:xfrm>
            <a:off x="914400" y="6299200"/>
            <a:ext cx="76406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Time</a:t>
            </a:r>
          </a:p>
        </p:txBody>
      </p:sp>
      <p:sp>
        <p:nvSpPr>
          <p:cNvPr id="29702" name="Line 21"/>
          <p:cNvSpPr>
            <a:spLocks noChangeShapeType="1"/>
          </p:cNvSpPr>
          <p:nvPr/>
        </p:nvSpPr>
        <p:spPr bwMode="auto">
          <a:xfrm flipV="1">
            <a:off x="938213" y="914400"/>
            <a:ext cx="0" cy="50228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Text Box 22"/>
          <p:cNvSpPr txBox="1">
            <a:spLocks noChangeArrowheads="1"/>
          </p:cNvSpPr>
          <p:nvPr/>
        </p:nvSpPr>
        <p:spPr bwMode="auto">
          <a:xfrm>
            <a:off x="2708275" y="209550"/>
            <a:ext cx="3768725" cy="6254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500" b="0"/>
              <a:t>Traditional Design</a:t>
            </a:r>
          </a:p>
        </p:txBody>
      </p:sp>
      <p:sp>
        <p:nvSpPr>
          <p:cNvPr id="29704" name="Text Box 23"/>
          <p:cNvSpPr txBox="1">
            <a:spLocks noChangeArrowheads="1"/>
          </p:cNvSpPr>
          <p:nvPr/>
        </p:nvSpPr>
        <p:spPr bwMode="auto">
          <a:xfrm>
            <a:off x="860425" y="5816600"/>
            <a:ext cx="184150" cy="4730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709613" y="4051300"/>
            <a:ext cx="7194550" cy="2193925"/>
            <a:chOff x="447" y="2552"/>
            <a:chExt cx="4532" cy="1382"/>
          </a:xfrm>
        </p:grpSpPr>
        <p:sp>
          <p:nvSpPr>
            <p:cNvPr id="30744" name="Text Box 3"/>
            <p:cNvSpPr txBox="1">
              <a:spLocks noChangeArrowheads="1"/>
            </p:cNvSpPr>
            <p:nvPr/>
          </p:nvSpPr>
          <p:spPr bwMode="auto">
            <a:xfrm>
              <a:off x="2122" y="3659"/>
              <a:ext cx="937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en-US" sz="1500">
                <a:cs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500">
                  <a:cs typeface="Arial" charset="0"/>
                </a:rPr>
                <a:t>CD</a:t>
              </a:r>
            </a:p>
          </p:txBody>
        </p:sp>
        <p:sp>
          <p:nvSpPr>
            <p:cNvPr id="30745" name="Text Box 4"/>
            <p:cNvSpPr txBox="1">
              <a:spLocks noChangeArrowheads="1"/>
            </p:cNvSpPr>
            <p:nvPr/>
          </p:nvSpPr>
          <p:spPr bwMode="auto">
            <a:xfrm>
              <a:off x="794" y="3659"/>
              <a:ext cx="586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en-US" sz="1500">
                <a:cs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500">
                  <a:cs typeface="Arial" charset="0"/>
                </a:rPr>
                <a:t>Design</a:t>
              </a:r>
            </a:p>
          </p:txBody>
        </p:sp>
        <p:sp>
          <p:nvSpPr>
            <p:cNvPr id="30746" name="Text Box 5"/>
            <p:cNvSpPr txBox="1">
              <a:spLocks noChangeArrowheads="1"/>
            </p:cNvSpPr>
            <p:nvPr/>
          </p:nvSpPr>
          <p:spPr bwMode="auto">
            <a:xfrm>
              <a:off x="1535" y="3659"/>
              <a:ext cx="383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en-US" sz="1500">
                <a:cs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500">
                  <a:cs typeface="Arial" charset="0"/>
                </a:rPr>
                <a:t>DD</a:t>
              </a:r>
            </a:p>
          </p:txBody>
        </p:sp>
        <p:sp>
          <p:nvSpPr>
            <p:cNvPr id="30747" name="Text Box 6"/>
            <p:cNvSpPr txBox="1">
              <a:spLocks noChangeArrowheads="1"/>
            </p:cNvSpPr>
            <p:nvPr/>
          </p:nvSpPr>
          <p:spPr bwMode="auto">
            <a:xfrm>
              <a:off x="3465" y="3655"/>
              <a:ext cx="1506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en-US" sz="1500">
                <a:cs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500">
                  <a:cs typeface="Arial" charset="0"/>
                </a:rPr>
                <a:t>Construction</a:t>
              </a:r>
            </a:p>
          </p:txBody>
        </p:sp>
        <p:sp>
          <p:nvSpPr>
            <p:cNvPr id="30748" name="Text Box 7"/>
            <p:cNvSpPr txBox="1">
              <a:spLocks noChangeArrowheads="1"/>
            </p:cNvSpPr>
            <p:nvPr/>
          </p:nvSpPr>
          <p:spPr bwMode="auto">
            <a:xfrm>
              <a:off x="447" y="3660"/>
              <a:ext cx="442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en-US" sz="1500">
                <a:cs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500">
                  <a:cs typeface="Arial" charset="0"/>
                </a:rPr>
                <a:t>Prog</a:t>
              </a:r>
            </a:p>
          </p:txBody>
        </p:sp>
        <p:grpSp>
          <p:nvGrpSpPr>
            <p:cNvPr id="30749" name="Group 8"/>
            <p:cNvGrpSpPr>
              <a:grpSpLocks/>
            </p:cNvGrpSpPr>
            <p:nvPr/>
          </p:nvGrpSpPr>
          <p:grpSpPr bwMode="auto">
            <a:xfrm>
              <a:off x="586" y="2552"/>
              <a:ext cx="4393" cy="1303"/>
              <a:chOff x="586" y="2552"/>
              <a:chExt cx="4393" cy="1303"/>
            </a:xfrm>
          </p:grpSpPr>
          <p:grpSp>
            <p:nvGrpSpPr>
              <p:cNvPr id="30750" name="Group 9"/>
              <p:cNvGrpSpPr>
                <a:grpSpLocks/>
              </p:cNvGrpSpPr>
              <p:nvPr/>
            </p:nvGrpSpPr>
            <p:grpSpPr bwMode="auto">
              <a:xfrm>
                <a:off x="586" y="2552"/>
                <a:ext cx="4393" cy="1188"/>
                <a:chOff x="586" y="2552"/>
                <a:chExt cx="4393" cy="1188"/>
              </a:xfrm>
            </p:grpSpPr>
            <p:sp>
              <p:nvSpPr>
                <p:cNvPr id="30755" name="Freeform 10"/>
                <p:cNvSpPr>
                  <a:spLocks/>
                </p:cNvSpPr>
                <p:nvPr/>
              </p:nvSpPr>
              <p:spPr bwMode="auto">
                <a:xfrm>
                  <a:off x="586" y="2555"/>
                  <a:ext cx="4393" cy="1185"/>
                </a:xfrm>
                <a:custGeom>
                  <a:avLst/>
                  <a:gdLst>
                    <a:gd name="T0" fmla="*/ 0 w 4393"/>
                    <a:gd name="T1" fmla="*/ 768 h 1185"/>
                    <a:gd name="T2" fmla="*/ 334 w 4393"/>
                    <a:gd name="T3" fmla="*/ 760 h 1185"/>
                    <a:gd name="T4" fmla="*/ 859 w 4393"/>
                    <a:gd name="T5" fmla="*/ 640 h 1185"/>
                    <a:gd name="T6" fmla="*/ 1286 w 4393"/>
                    <a:gd name="T7" fmla="*/ 454 h 1185"/>
                    <a:gd name="T8" fmla="*/ 1575 w 4393"/>
                    <a:gd name="T9" fmla="*/ 264 h 1185"/>
                    <a:gd name="T10" fmla="*/ 1781 w 4393"/>
                    <a:gd name="T11" fmla="*/ 120 h 1185"/>
                    <a:gd name="T12" fmla="*/ 1921 w 4393"/>
                    <a:gd name="T13" fmla="*/ 32 h 1185"/>
                    <a:gd name="T14" fmla="*/ 2139 w 4393"/>
                    <a:gd name="T15" fmla="*/ 0 h 1185"/>
                    <a:gd name="T16" fmla="*/ 2342 w 4393"/>
                    <a:gd name="T17" fmla="*/ 70 h 1185"/>
                    <a:gd name="T18" fmla="*/ 2513 w 4393"/>
                    <a:gd name="T19" fmla="*/ 240 h 1185"/>
                    <a:gd name="T20" fmla="*/ 2624 w 4393"/>
                    <a:gd name="T21" fmla="*/ 392 h 1185"/>
                    <a:gd name="T22" fmla="*/ 2768 w 4393"/>
                    <a:gd name="T23" fmla="*/ 576 h 1185"/>
                    <a:gd name="T24" fmla="*/ 3038 w 4393"/>
                    <a:gd name="T25" fmla="*/ 704 h 1185"/>
                    <a:gd name="T26" fmla="*/ 3302 w 4393"/>
                    <a:gd name="T27" fmla="*/ 734 h 1185"/>
                    <a:gd name="T28" fmla="*/ 3778 w 4393"/>
                    <a:gd name="T29" fmla="*/ 744 h 1185"/>
                    <a:gd name="T30" fmla="*/ 4279 w 4393"/>
                    <a:gd name="T31" fmla="*/ 744 h 1185"/>
                    <a:gd name="T32" fmla="*/ 4393 w 4393"/>
                    <a:gd name="T33" fmla="*/ 719 h 1185"/>
                    <a:gd name="T34" fmla="*/ 4393 w 4393"/>
                    <a:gd name="T35" fmla="*/ 1185 h 1185"/>
                    <a:gd name="T36" fmla="*/ 8 w 4393"/>
                    <a:gd name="T37" fmla="*/ 1176 h 1185"/>
                    <a:gd name="T38" fmla="*/ 0 w 4393"/>
                    <a:gd name="T39" fmla="*/ 768 h 118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393"/>
                    <a:gd name="T61" fmla="*/ 0 h 1185"/>
                    <a:gd name="T62" fmla="*/ 4393 w 4393"/>
                    <a:gd name="T63" fmla="*/ 1185 h 118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393" h="1185">
                      <a:moveTo>
                        <a:pt x="0" y="768"/>
                      </a:moveTo>
                      <a:lnTo>
                        <a:pt x="334" y="760"/>
                      </a:lnTo>
                      <a:lnTo>
                        <a:pt x="859" y="640"/>
                      </a:lnTo>
                      <a:lnTo>
                        <a:pt x="1286" y="454"/>
                      </a:lnTo>
                      <a:lnTo>
                        <a:pt x="1575" y="264"/>
                      </a:lnTo>
                      <a:lnTo>
                        <a:pt x="1781" y="120"/>
                      </a:lnTo>
                      <a:lnTo>
                        <a:pt x="1921" y="32"/>
                      </a:lnTo>
                      <a:lnTo>
                        <a:pt x="2139" y="0"/>
                      </a:lnTo>
                      <a:lnTo>
                        <a:pt x="2342" y="70"/>
                      </a:lnTo>
                      <a:lnTo>
                        <a:pt x="2513" y="240"/>
                      </a:lnTo>
                      <a:lnTo>
                        <a:pt x="2624" y="392"/>
                      </a:lnTo>
                      <a:lnTo>
                        <a:pt x="2768" y="576"/>
                      </a:lnTo>
                      <a:lnTo>
                        <a:pt x="3038" y="704"/>
                      </a:lnTo>
                      <a:lnTo>
                        <a:pt x="3302" y="734"/>
                      </a:lnTo>
                      <a:lnTo>
                        <a:pt x="3778" y="744"/>
                      </a:lnTo>
                      <a:lnTo>
                        <a:pt x="4279" y="744"/>
                      </a:lnTo>
                      <a:lnTo>
                        <a:pt x="4393" y="719"/>
                      </a:lnTo>
                      <a:lnTo>
                        <a:pt x="4393" y="1185"/>
                      </a:lnTo>
                      <a:lnTo>
                        <a:pt x="8" y="1176"/>
                      </a:lnTo>
                      <a:lnTo>
                        <a:pt x="0" y="76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56" name="Freeform 11"/>
                <p:cNvSpPr>
                  <a:spLocks/>
                </p:cNvSpPr>
                <p:nvPr/>
              </p:nvSpPr>
              <p:spPr bwMode="auto">
                <a:xfrm>
                  <a:off x="588" y="2552"/>
                  <a:ext cx="4378" cy="774"/>
                </a:xfrm>
                <a:custGeom>
                  <a:avLst/>
                  <a:gdLst>
                    <a:gd name="T0" fmla="*/ 0 w 4378"/>
                    <a:gd name="T1" fmla="*/ 760 h 774"/>
                    <a:gd name="T2" fmla="*/ 210 w 4378"/>
                    <a:gd name="T3" fmla="*/ 766 h 774"/>
                    <a:gd name="T4" fmla="*/ 564 w 4378"/>
                    <a:gd name="T5" fmla="*/ 712 h 774"/>
                    <a:gd name="T6" fmla="*/ 791 w 4378"/>
                    <a:gd name="T7" fmla="*/ 651 h 774"/>
                    <a:gd name="T8" fmla="*/ 1053 w 4378"/>
                    <a:gd name="T9" fmla="*/ 564 h 774"/>
                    <a:gd name="T10" fmla="*/ 1306 w 4378"/>
                    <a:gd name="T11" fmla="*/ 441 h 774"/>
                    <a:gd name="T12" fmla="*/ 1472 w 4378"/>
                    <a:gd name="T13" fmla="*/ 345 h 774"/>
                    <a:gd name="T14" fmla="*/ 1668 w 4378"/>
                    <a:gd name="T15" fmla="*/ 208 h 774"/>
                    <a:gd name="T16" fmla="*/ 1806 w 4378"/>
                    <a:gd name="T17" fmla="*/ 106 h 774"/>
                    <a:gd name="T18" fmla="*/ 1971 w 4378"/>
                    <a:gd name="T19" fmla="*/ 25 h 774"/>
                    <a:gd name="T20" fmla="*/ 2156 w 4378"/>
                    <a:gd name="T21" fmla="*/ 8 h 774"/>
                    <a:gd name="T22" fmla="*/ 2344 w 4378"/>
                    <a:gd name="T23" fmla="*/ 76 h 774"/>
                    <a:gd name="T24" fmla="*/ 2472 w 4378"/>
                    <a:gd name="T25" fmla="*/ 190 h 774"/>
                    <a:gd name="T26" fmla="*/ 2604 w 4378"/>
                    <a:gd name="T27" fmla="*/ 364 h 774"/>
                    <a:gd name="T28" fmla="*/ 2702 w 4378"/>
                    <a:gd name="T29" fmla="*/ 503 h 774"/>
                    <a:gd name="T30" fmla="*/ 2810 w 4378"/>
                    <a:gd name="T31" fmla="*/ 597 h 774"/>
                    <a:gd name="T32" fmla="*/ 2960 w 4378"/>
                    <a:gd name="T33" fmla="*/ 668 h 774"/>
                    <a:gd name="T34" fmla="*/ 3116 w 4378"/>
                    <a:gd name="T35" fmla="*/ 716 h 774"/>
                    <a:gd name="T36" fmla="*/ 3329 w 4378"/>
                    <a:gd name="T37" fmla="*/ 741 h 774"/>
                    <a:gd name="T38" fmla="*/ 3762 w 4378"/>
                    <a:gd name="T39" fmla="*/ 748 h 774"/>
                    <a:gd name="T40" fmla="*/ 4002 w 4378"/>
                    <a:gd name="T41" fmla="*/ 748 h 774"/>
                    <a:gd name="T42" fmla="*/ 4308 w 4378"/>
                    <a:gd name="T43" fmla="*/ 741 h 774"/>
                    <a:gd name="T44" fmla="*/ 4378 w 4378"/>
                    <a:gd name="T45" fmla="*/ 728 h 77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378"/>
                    <a:gd name="T70" fmla="*/ 0 h 774"/>
                    <a:gd name="T71" fmla="*/ 4378 w 4378"/>
                    <a:gd name="T72" fmla="*/ 774 h 77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378" h="774">
                      <a:moveTo>
                        <a:pt x="0" y="760"/>
                      </a:moveTo>
                      <a:cubicBezTo>
                        <a:pt x="66" y="763"/>
                        <a:pt x="116" y="774"/>
                        <a:pt x="210" y="766"/>
                      </a:cubicBezTo>
                      <a:cubicBezTo>
                        <a:pt x="304" y="758"/>
                        <a:pt x="467" y="731"/>
                        <a:pt x="564" y="712"/>
                      </a:cubicBezTo>
                      <a:cubicBezTo>
                        <a:pt x="661" y="693"/>
                        <a:pt x="710" y="676"/>
                        <a:pt x="791" y="651"/>
                      </a:cubicBezTo>
                      <a:cubicBezTo>
                        <a:pt x="872" y="626"/>
                        <a:pt x="967" y="599"/>
                        <a:pt x="1053" y="564"/>
                      </a:cubicBezTo>
                      <a:cubicBezTo>
                        <a:pt x="1139" y="529"/>
                        <a:pt x="1236" y="477"/>
                        <a:pt x="1306" y="441"/>
                      </a:cubicBezTo>
                      <a:cubicBezTo>
                        <a:pt x="1376" y="405"/>
                        <a:pt x="1412" y="384"/>
                        <a:pt x="1472" y="345"/>
                      </a:cubicBezTo>
                      <a:cubicBezTo>
                        <a:pt x="1532" y="306"/>
                        <a:pt x="1612" y="248"/>
                        <a:pt x="1668" y="208"/>
                      </a:cubicBezTo>
                      <a:cubicBezTo>
                        <a:pt x="1724" y="168"/>
                        <a:pt x="1756" y="136"/>
                        <a:pt x="1806" y="106"/>
                      </a:cubicBezTo>
                      <a:cubicBezTo>
                        <a:pt x="1856" y="76"/>
                        <a:pt x="1913" y="41"/>
                        <a:pt x="1971" y="25"/>
                      </a:cubicBezTo>
                      <a:cubicBezTo>
                        <a:pt x="2029" y="9"/>
                        <a:pt x="2094" y="0"/>
                        <a:pt x="2156" y="8"/>
                      </a:cubicBezTo>
                      <a:cubicBezTo>
                        <a:pt x="2218" y="16"/>
                        <a:pt x="2291" y="46"/>
                        <a:pt x="2344" y="76"/>
                      </a:cubicBezTo>
                      <a:cubicBezTo>
                        <a:pt x="2397" y="106"/>
                        <a:pt x="2429" y="142"/>
                        <a:pt x="2472" y="190"/>
                      </a:cubicBezTo>
                      <a:cubicBezTo>
                        <a:pt x="2515" y="238"/>
                        <a:pt x="2566" y="312"/>
                        <a:pt x="2604" y="364"/>
                      </a:cubicBezTo>
                      <a:cubicBezTo>
                        <a:pt x="2642" y="416"/>
                        <a:pt x="2668" y="464"/>
                        <a:pt x="2702" y="503"/>
                      </a:cubicBezTo>
                      <a:cubicBezTo>
                        <a:pt x="2736" y="542"/>
                        <a:pt x="2767" y="569"/>
                        <a:pt x="2810" y="597"/>
                      </a:cubicBezTo>
                      <a:cubicBezTo>
                        <a:pt x="2853" y="625"/>
                        <a:pt x="2909" y="648"/>
                        <a:pt x="2960" y="668"/>
                      </a:cubicBezTo>
                      <a:cubicBezTo>
                        <a:pt x="3011" y="688"/>
                        <a:pt x="3055" y="704"/>
                        <a:pt x="3116" y="716"/>
                      </a:cubicBezTo>
                      <a:cubicBezTo>
                        <a:pt x="3177" y="728"/>
                        <a:pt x="3221" y="736"/>
                        <a:pt x="3329" y="741"/>
                      </a:cubicBezTo>
                      <a:cubicBezTo>
                        <a:pt x="3437" y="746"/>
                        <a:pt x="3650" y="747"/>
                        <a:pt x="3762" y="748"/>
                      </a:cubicBezTo>
                      <a:cubicBezTo>
                        <a:pt x="3874" y="749"/>
                        <a:pt x="3911" y="749"/>
                        <a:pt x="4002" y="748"/>
                      </a:cubicBezTo>
                      <a:cubicBezTo>
                        <a:pt x="4093" y="747"/>
                        <a:pt x="4245" y="744"/>
                        <a:pt x="4308" y="741"/>
                      </a:cubicBezTo>
                      <a:cubicBezTo>
                        <a:pt x="4371" y="738"/>
                        <a:pt x="4364" y="731"/>
                        <a:pt x="4378" y="72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751" name="Line 12"/>
              <p:cNvSpPr>
                <a:spLocks noChangeShapeType="1"/>
              </p:cNvSpPr>
              <p:nvPr/>
            </p:nvSpPr>
            <p:spPr bwMode="auto">
              <a:xfrm flipH="1" flipV="1">
                <a:off x="831" y="3303"/>
                <a:ext cx="6" cy="5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2" name="Line 13"/>
              <p:cNvSpPr>
                <a:spLocks noChangeShapeType="1"/>
              </p:cNvSpPr>
              <p:nvPr/>
            </p:nvSpPr>
            <p:spPr bwMode="auto">
              <a:xfrm flipV="1">
                <a:off x="1352" y="3212"/>
                <a:ext cx="0" cy="6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3" name="Line 14"/>
              <p:cNvSpPr>
                <a:spLocks noChangeShapeType="1"/>
              </p:cNvSpPr>
              <p:nvPr/>
            </p:nvSpPr>
            <p:spPr bwMode="auto">
              <a:xfrm flipV="1">
                <a:off x="2120" y="2846"/>
                <a:ext cx="0" cy="10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4" name="Line 15"/>
              <p:cNvSpPr>
                <a:spLocks noChangeShapeType="1"/>
              </p:cNvSpPr>
              <p:nvPr/>
            </p:nvSpPr>
            <p:spPr bwMode="auto">
              <a:xfrm flipV="1">
                <a:off x="3065" y="2750"/>
                <a:ext cx="0" cy="10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723" name="Line 16"/>
          <p:cNvSpPr>
            <a:spLocks noChangeShapeType="1"/>
          </p:cNvSpPr>
          <p:nvPr/>
        </p:nvSpPr>
        <p:spPr bwMode="auto">
          <a:xfrm>
            <a:off x="900113" y="5937250"/>
            <a:ext cx="76755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4" name="Text Box 17"/>
          <p:cNvSpPr txBox="1">
            <a:spLocks noChangeArrowheads="1"/>
          </p:cNvSpPr>
          <p:nvPr/>
        </p:nvSpPr>
        <p:spPr bwMode="auto">
          <a:xfrm rot="-5400000">
            <a:off x="-1982787" y="3132137"/>
            <a:ext cx="51371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Effort</a:t>
            </a:r>
          </a:p>
        </p:txBody>
      </p:sp>
      <p:sp>
        <p:nvSpPr>
          <p:cNvPr id="30725" name="Text Box 18"/>
          <p:cNvSpPr txBox="1">
            <a:spLocks noChangeArrowheads="1"/>
          </p:cNvSpPr>
          <p:nvPr/>
        </p:nvSpPr>
        <p:spPr bwMode="auto">
          <a:xfrm>
            <a:off x="914400" y="6299200"/>
            <a:ext cx="76406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Time</a:t>
            </a:r>
          </a:p>
        </p:txBody>
      </p:sp>
      <p:sp>
        <p:nvSpPr>
          <p:cNvPr id="30726" name="Line 19"/>
          <p:cNvSpPr>
            <a:spLocks noChangeShapeType="1"/>
          </p:cNvSpPr>
          <p:nvPr/>
        </p:nvSpPr>
        <p:spPr bwMode="auto">
          <a:xfrm flipV="1">
            <a:off x="938213" y="914400"/>
            <a:ext cx="0" cy="50228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7" name="Text Box 20"/>
          <p:cNvSpPr txBox="1">
            <a:spLocks noChangeArrowheads="1"/>
          </p:cNvSpPr>
          <p:nvPr/>
        </p:nvSpPr>
        <p:spPr bwMode="auto">
          <a:xfrm>
            <a:off x="2708275" y="209550"/>
            <a:ext cx="3768725" cy="6254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500" b="0"/>
              <a:t>Traditional Design</a:t>
            </a:r>
          </a:p>
        </p:txBody>
      </p:sp>
      <p:sp>
        <p:nvSpPr>
          <p:cNvPr id="30728" name="Text Box 21"/>
          <p:cNvSpPr txBox="1">
            <a:spLocks noChangeArrowheads="1"/>
          </p:cNvSpPr>
          <p:nvPr/>
        </p:nvSpPr>
        <p:spPr bwMode="auto">
          <a:xfrm>
            <a:off x="860425" y="5816600"/>
            <a:ext cx="184150" cy="4730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295400" y="787400"/>
            <a:ext cx="7664450" cy="4164013"/>
            <a:chOff x="816" y="496"/>
            <a:chExt cx="4828" cy="2623"/>
          </a:xfrm>
        </p:grpSpPr>
        <p:sp>
          <p:nvSpPr>
            <p:cNvPr id="30739" name="Freeform 23"/>
            <p:cNvSpPr>
              <a:spLocks/>
            </p:cNvSpPr>
            <p:nvPr/>
          </p:nvSpPr>
          <p:spPr bwMode="auto">
            <a:xfrm>
              <a:off x="816" y="496"/>
              <a:ext cx="4828" cy="2623"/>
            </a:xfrm>
            <a:custGeom>
              <a:avLst/>
              <a:gdLst>
                <a:gd name="T0" fmla="*/ 0 w 4828"/>
                <a:gd name="T1" fmla="*/ 0 h 2623"/>
                <a:gd name="T2" fmla="*/ 24 w 4828"/>
                <a:gd name="T3" fmla="*/ 144 h 2623"/>
                <a:gd name="T4" fmla="*/ 76 w 4828"/>
                <a:gd name="T5" fmla="*/ 404 h 2623"/>
                <a:gd name="T6" fmla="*/ 176 w 4828"/>
                <a:gd name="T7" fmla="*/ 736 h 2623"/>
                <a:gd name="T8" fmla="*/ 312 w 4828"/>
                <a:gd name="T9" fmla="*/ 1088 h 2623"/>
                <a:gd name="T10" fmla="*/ 512 w 4828"/>
                <a:gd name="T11" fmla="*/ 1424 h 2623"/>
                <a:gd name="T12" fmla="*/ 776 w 4828"/>
                <a:gd name="T13" fmla="*/ 1704 h 2623"/>
                <a:gd name="T14" fmla="*/ 1056 w 4828"/>
                <a:gd name="T15" fmla="*/ 1920 h 2623"/>
                <a:gd name="T16" fmla="*/ 1440 w 4828"/>
                <a:gd name="T17" fmla="*/ 2148 h 2623"/>
                <a:gd name="T18" fmla="*/ 1868 w 4828"/>
                <a:gd name="T19" fmla="*/ 2308 h 2623"/>
                <a:gd name="T20" fmla="*/ 2352 w 4828"/>
                <a:gd name="T21" fmla="*/ 2432 h 2623"/>
                <a:gd name="T22" fmla="*/ 2709 w 4828"/>
                <a:gd name="T23" fmla="*/ 2522 h 2623"/>
                <a:gd name="T24" fmla="*/ 2982 w 4828"/>
                <a:gd name="T25" fmla="*/ 2579 h 2623"/>
                <a:gd name="T26" fmla="*/ 3204 w 4828"/>
                <a:gd name="T27" fmla="*/ 2609 h 2623"/>
                <a:gd name="T28" fmla="*/ 3357 w 4828"/>
                <a:gd name="T29" fmla="*/ 2621 h 2623"/>
                <a:gd name="T30" fmla="*/ 3580 w 4828"/>
                <a:gd name="T31" fmla="*/ 2620 h 2623"/>
                <a:gd name="T32" fmla="*/ 3944 w 4828"/>
                <a:gd name="T33" fmla="*/ 2616 h 2623"/>
                <a:gd name="T34" fmla="*/ 4428 w 4828"/>
                <a:gd name="T35" fmla="*/ 2616 h 2623"/>
                <a:gd name="T36" fmla="*/ 4828 w 4828"/>
                <a:gd name="T37" fmla="*/ 2616 h 26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28"/>
                <a:gd name="T58" fmla="*/ 0 h 2623"/>
                <a:gd name="T59" fmla="*/ 4828 w 4828"/>
                <a:gd name="T60" fmla="*/ 2623 h 26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28" h="2623">
                  <a:moveTo>
                    <a:pt x="0" y="0"/>
                  </a:moveTo>
                  <a:cubicBezTo>
                    <a:pt x="4" y="24"/>
                    <a:pt x="11" y="77"/>
                    <a:pt x="24" y="144"/>
                  </a:cubicBezTo>
                  <a:cubicBezTo>
                    <a:pt x="37" y="211"/>
                    <a:pt x="51" y="305"/>
                    <a:pt x="76" y="404"/>
                  </a:cubicBezTo>
                  <a:cubicBezTo>
                    <a:pt x="101" y="503"/>
                    <a:pt x="137" y="622"/>
                    <a:pt x="176" y="736"/>
                  </a:cubicBezTo>
                  <a:cubicBezTo>
                    <a:pt x="215" y="850"/>
                    <a:pt x="256" y="973"/>
                    <a:pt x="312" y="1088"/>
                  </a:cubicBezTo>
                  <a:cubicBezTo>
                    <a:pt x="368" y="1203"/>
                    <a:pt x="435" y="1321"/>
                    <a:pt x="512" y="1424"/>
                  </a:cubicBezTo>
                  <a:cubicBezTo>
                    <a:pt x="589" y="1527"/>
                    <a:pt x="685" y="1621"/>
                    <a:pt x="776" y="1704"/>
                  </a:cubicBezTo>
                  <a:cubicBezTo>
                    <a:pt x="867" y="1787"/>
                    <a:pt x="945" y="1846"/>
                    <a:pt x="1056" y="1920"/>
                  </a:cubicBezTo>
                  <a:cubicBezTo>
                    <a:pt x="1167" y="1994"/>
                    <a:pt x="1305" y="2083"/>
                    <a:pt x="1440" y="2148"/>
                  </a:cubicBezTo>
                  <a:cubicBezTo>
                    <a:pt x="1575" y="2213"/>
                    <a:pt x="1716" y="2261"/>
                    <a:pt x="1868" y="2308"/>
                  </a:cubicBezTo>
                  <a:cubicBezTo>
                    <a:pt x="2020" y="2355"/>
                    <a:pt x="2212" y="2396"/>
                    <a:pt x="2352" y="2432"/>
                  </a:cubicBezTo>
                  <a:cubicBezTo>
                    <a:pt x="2492" y="2468"/>
                    <a:pt x="2604" y="2498"/>
                    <a:pt x="2709" y="2522"/>
                  </a:cubicBezTo>
                  <a:cubicBezTo>
                    <a:pt x="2814" y="2546"/>
                    <a:pt x="2900" y="2565"/>
                    <a:pt x="2982" y="2579"/>
                  </a:cubicBezTo>
                  <a:cubicBezTo>
                    <a:pt x="3064" y="2593"/>
                    <a:pt x="3142" y="2602"/>
                    <a:pt x="3204" y="2609"/>
                  </a:cubicBezTo>
                  <a:cubicBezTo>
                    <a:pt x="3266" y="2616"/>
                    <a:pt x="3294" y="2619"/>
                    <a:pt x="3357" y="2621"/>
                  </a:cubicBezTo>
                  <a:cubicBezTo>
                    <a:pt x="3420" y="2623"/>
                    <a:pt x="3482" y="2621"/>
                    <a:pt x="3580" y="2620"/>
                  </a:cubicBezTo>
                  <a:cubicBezTo>
                    <a:pt x="3678" y="2619"/>
                    <a:pt x="3803" y="2617"/>
                    <a:pt x="3944" y="2616"/>
                  </a:cubicBezTo>
                  <a:cubicBezTo>
                    <a:pt x="4085" y="2615"/>
                    <a:pt x="4281" y="2616"/>
                    <a:pt x="4428" y="2616"/>
                  </a:cubicBezTo>
                  <a:cubicBezTo>
                    <a:pt x="4575" y="2616"/>
                    <a:pt x="4745" y="2616"/>
                    <a:pt x="4828" y="2616"/>
                  </a:cubicBezTo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Text Box 24"/>
            <p:cNvSpPr txBox="1">
              <a:spLocks noChangeArrowheads="1"/>
            </p:cNvSpPr>
            <p:nvPr/>
          </p:nvSpPr>
          <p:spPr bwMode="auto">
            <a:xfrm rot="4385469">
              <a:off x="768" y="829"/>
              <a:ext cx="500" cy="23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>
                  <a:solidFill>
                    <a:srgbClr val="000099"/>
                  </a:solidFill>
                  <a:cs typeface="Arial" charset="0"/>
                </a:rPr>
                <a:t>Ability</a:t>
              </a:r>
            </a:p>
          </p:txBody>
        </p:sp>
        <p:sp>
          <p:nvSpPr>
            <p:cNvPr id="30741" name="Text Box 25"/>
            <p:cNvSpPr txBox="1">
              <a:spLocks noChangeArrowheads="1"/>
            </p:cNvSpPr>
            <p:nvPr/>
          </p:nvSpPr>
          <p:spPr bwMode="auto">
            <a:xfrm rot="3512329">
              <a:off x="1007" y="1187"/>
              <a:ext cx="236" cy="23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>
                  <a:solidFill>
                    <a:srgbClr val="000099"/>
                  </a:solidFill>
                  <a:cs typeface="Arial" charset="0"/>
                </a:rPr>
                <a:t>to</a:t>
              </a:r>
            </a:p>
          </p:txBody>
        </p:sp>
        <p:sp>
          <p:nvSpPr>
            <p:cNvPr id="30742" name="Text Box 26"/>
            <p:cNvSpPr txBox="1">
              <a:spLocks noChangeArrowheads="1"/>
            </p:cNvSpPr>
            <p:nvPr/>
          </p:nvSpPr>
          <p:spPr bwMode="auto">
            <a:xfrm rot="2833735">
              <a:off x="1397" y="1940"/>
              <a:ext cx="380" cy="23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>
                  <a:solidFill>
                    <a:srgbClr val="000099"/>
                  </a:solidFill>
                  <a:cs typeface="Arial" charset="0"/>
                </a:rPr>
                <a:t>cost</a:t>
              </a:r>
            </a:p>
          </p:txBody>
        </p:sp>
        <p:sp>
          <p:nvSpPr>
            <p:cNvPr id="30743" name="Text Box 27"/>
            <p:cNvSpPr txBox="1">
              <a:spLocks noChangeArrowheads="1"/>
            </p:cNvSpPr>
            <p:nvPr/>
          </p:nvSpPr>
          <p:spPr bwMode="auto">
            <a:xfrm rot="3552716">
              <a:off x="1022" y="1555"/>
              <a:ext cx="548" cy="23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>
                  <a:solidFill>
                    <a:srgbClr val="000099"/>
                  </a:solidFill>
                  <a:cs typeface="Arial" charset="0"/>
                </a:rPr>
                <a:t>control</a:t>
              </a: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952500" y="839788"/>
            <a:ext cx="7296150" cy="4956175"/>
            <a:chOff x="600" y="529"/>
            <a:chExt cx="4596" cy="3122"/>
          </a:xfrm>
        </p:grpSpPr>
        <p:grpSp>
          <p:nvGrpSpPr>
            <p:cNvPr id="30733" name="Group 29"/>
            <p:cNvGrpSpPr>
              <a:grpSpLocks/>
            </p:cNvGrpSpPr>
            <p:nvPr/>
          </p:nvGrpSpPr>
          <p:grpSpPr bwMode="auto">
            <a:xfrm>
              <a:off x="3298" y="529"/>
              <a:ext cx="892" cy="2235"/>
              <a:chOff x="3298" y="529"/>
              <a:chExt cx="892" cy="2235"/>
            </a:xfrm>
          </p:grpSpPr>
          <p:sp>
            <p:nvSpPr>
              <p:cNvPr id="30735" name="Text Box 30"/>
              <p:cNvSpPr txBox="1">
                <a:spLocks noChangeArrowheads="1"/>
              </p:cNvSpPr>
              <p:nvPr/>
            </p:nvSpPr>
            <p:spPr bwMode="auto">
              <a:xfrm rot="-3475351">
                <a:off x="3360" y="1896"/>
                <a:ext cx="494" cy="231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0">
                    <a:solidFill>
                      <a:srgbClr val="009900"/>
                    </a:solidFill>
                    <a:cs typeface="Arial" charset="0"/>
                  </a:rPr>
                  <a:t>of</a:t>
                </a:r>
              </a:p>
            </p:txBody>
          </p:sp>
          <p:sp>
            <p:nvSpPr>
              <p:cNvPr id="30736" name="Text Box 31"/>
              <p:cNvSpPr txBox="1">
                <a:spLocks noChangeArrowheads="1"/>
              </p:cNvSpPr>
              <p:nvPr/>
            </p:nvSpPr>
            <p:spPr bwMode="auto">
              <a:xfrm rot="-3820960">
                <a:off x="3331" y="1517"/>
                <a:ext cx="942" cy="231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0">
                    <a:solidFill>
                      <a:srgbClr val="009900"/>
                    </a:solidFill>
                    <a:cs typeface="Arial" charset="0"/>
                  </a:rPr>
                  <a:t>Design</a:t>
                </a:r>
              </a:p>
            </p:txBody>
          </p:sp>
          <p:sp>
            <p:nvSpPr>
              <p:cNvPr id="30737" name="Text Box 32"/>
              <p:cNvSpPr txBox="1">
                <a:spLocks noChangeArrowheads="1"/>
              </p:cNvSpPr>
              <p:nvPr/>
            </p:nvSpPr>
            <p:spPr bwMode="auto">
              <a:xfrm rot="-3737349">
                <a:off x="3518" y="970"/>
                <a:ext cx="1114" cy="231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0">
                    <a:solidFill>
                      <a:srgbClr val="009900"/>
                    </a:solidFill>
                    <a:cs typeface="Arial" charset="0"/>
                  </a:rPr>
                  <a:t>Changes</a:t>
                </a:r>
              </a:p>
            </p:txBody>
          </p:sp>
          <p:sp>
            <p:nvSpPr>
              <p:cNvPr id="30738" name="Text Box 33"/>
              <p:cNvSpPr txBox="1">
                <a:spLocks noChangeArrowheads="1"/>
              </p:cNvSpPr>
              <p:nvPr/>
            </p:nvSpPr>
            <p:spPr bwMode="auto">
              <a:xfrm rot="-2965868">
                <a:off x="2923" y="2158"/>
                <a:ext cx="981" cy="231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0">
                    <a:solidFill>
                      <a:srgbClr val="009900"/>
                    </a:solidFill>
                    <a:cs typeface="Arial" charset="0"/>
                  </a:rPr>
                  <a:t>Cost</a:t>
                </a:r>
              </a:p>
            </p:txBody>
          </p:sp>
        </p:grpSp>
        <p:sp>
          <p:nvSpPr>
            <p:cNvPr id="30734" name="Freeform 34"/>
            <p:cNvSpPr>
              <a:spLocks/>
            </p:cNvSpPr>
            <p:nvPr/>
          </p:nvSpPr>
          <p:spPr bwMode="auto">
            <a:xfrm>
              <a:off x="600" y="540"/>
              <a:ext cx="4596" cy="3111"/>
            </a:xfrm>
            <a:custGeom>
              <a:avLst/>
              <a:gdLst>
                <a:gd name="T0" fmla="*/ 0 w 4596"/>
                <a:gd name="T1" fmla="*/ 3096 h 3111"/>
                <a:gd name="T2" fmla="*/ 414 w 4596"/>
                <a:gd name="T3" fmla="*/ 3096 h 3111"/>
                <a:gd name="T4" fmla="*/ 954 w 4596"/>
                <a:gd name="T5" fmla="*/ 3006 h 3111"/>
                <a:gd name="T6" fmla="*/ 1686 w 4596"/>
                <a:gd name="T7" fmla="*/ 2766 h 3111"/>
                <a:gd name="T8" fmla="*/ 2382 w 4596"/>
                <a:gd name="T9" fmla="*/ 2316 h 3111"/>
                <a:gd name="T10" fmla="*/ 3060 w 4596"/>
                <a:gd name="T11" fmla="*/ 1650 h 3111"/>
                <a:gd name="T12" fmla="*/ 3600 w 4596"/>
                <a:gd name="T13" fmla="*/ 540 h 3111"/>
                <a:gd name="T14" fmla="*/ 3858 w 4596"/>
                <a:gd name="T15" fmla="*/ 270 h 3111"/>
                <a:gd name="T16" fmla="*/ 4266 w 4596"/>
                <a:gd name="T17" fmla="*/ 120 h 3111"/>
                <a:gd name="T18" fmla="*/ 4596 w 4596"/>
                <a:gd name="T19" fmla="*/ 0 h 3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96"/>
                <a:gd name="T31" fmla="*/ 0 h 3111"/>
                <a:gd name="T32" fmla="*/ 4596 w 4596"/>
                <a:gd name="T33" fmla="*/ 3111 h 31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96" h="3111">
                  <a:moveTo>
                    <a:pt x="0" y="3096"/>
                  </a:moveTo>
                  <a:cubicBezTo>
                    <a:pt x="127" y="3103"/>
                    <a:pt x="255" y="3111"/>
                    <a:pt x="414" y="3096"/>
                  </a:cubicBezTo>
                  <a:cubicBezTo>
                    <a:pt x="573" y="3081"/>
                    <a:pt x="742" y="3061"/>
                    <a:pt x="954" y="3006"/>
                  </a:cubicBezTo>
                  <a:cubicBezTo>
                    <a:pt x="1166" y="2951"/>
                    <a:pt x="1448" y="2881"/>
                    <a:pt x="1686" y="2766"/>
                  </a:cubicBezTo>
                  <a:cubicBezTo>
                    <a:pt x="1924" y="2651"/>
                    <a:pt x="2153" y="2502"/>
                    <a:pt x="2382" y="2316"/>
                  </a:cubicBezTo>
                  <a:cubicBezTo>
                    <a:pt x="2611" y="2130"/>
                    <a:pt x="2857" y="1946"/>
                    <a:pt x="3060" y="1650"/>
                  </a:cubicBezTo>
                  <a:cubicBezTo>
                    <a:pt x="3263" y="1354"/>
                    <a:pt x="3467" y="770"/>
                    <a:pt x="3600" y="540"/>
                  </a:cubicBezTo>
                  <a:cubicBezTo>
                    <a:pt x="3733" y="310"/>
                    <a:pt x="3747" y="340"/>
                    <a:pt x="3858" y="270"/>
                  </a:cubicBezTo>
                  <a:cubicBezTo>
                    <a:pt x="3969" y="200"/>
                    <a:pt x="4143" y="165"/>
                    <a:pt x="4266" y="120"/>
                  </a:cubicBezTo>
                  <a:cubicBezTo>
                    <a:pt x="4389" y="75"/>
                    <a:pt x="4542" y="21"/>
                    <a:pt x="4596" y="0"/>
                  </a:cubicBezTo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31" name="Line 35"/>
          <p:cNvSpPr>
            <a:spLocks noChangeShapeType="1"/>
          </p:cNvSpPr>
          <p:nvPr/>
        </p:nvSpPr>
        <p:spPr bwMode="auto">
          <a:xfrm>
            <a:off x="7891463" y="5199063"/>
            <a:ext cx="12700" cy="915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8628" name="Oval 36"/>
          <p:cNvSpPr>
            <a:spLocks noChangeArrowheads="1"/>
          </p:cNvSpPr>
          <p:nvPr/>
        </p:nvSpPr>
        <p:spPr bwMode="auto">
          <a:xfrm>
            <a:off x="4467225" y="4314825"/>
            <a:ext cx="476250" cy="476250"/>
          </a:xfrm>
          <a:prstGeom prst="ellipse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3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39800" y="4046538"/>
            <a:ext cx="7799388" cy="1871662"/>
            <a:chOff x="592" y="2549"/>
            <a:chExt cx="4913" cy="1179"/>
          </a:xfrm>
        </p:grpSpPr>
        <p:sp>
          <p:nvSpPr>
            <p:cNvPr id="31783" name="Freeform 3"/>
            <p:cNvSpPr>
              <a:spLocks/>
            </p:cNvSpPr>
            <p:nvPr/>
          </p:nvSpPr>
          <p:spPr bwMode="auto">
            <a:xfrm>
              <a:off x="592" y="2549"/>
              <a:ext cx="4679" cy="1179"/>
            </a:xfrm>
            <a:custGeom>
              <a:avLst/>
              <a:gdLst>
                <a:gd name="T0" fmla="*/ 4 w 4679"/>
                <a:gd name="T1" fmla="*/ 768 h 1179"/>
                <a:gd name="T2" fmla="*/ 292 w 4679"/>
                <a:gd name="T3" fmla="*/ 756 h 1179"/>
                <a:gd name="T4" fmla="*/ 724 w 4679"/>
                <a:gd name="T5" fmla="*/ 668 h 1179"/>
                <a:gd name="T6" fmla="*/ 1140 w 4679"/>
                <a:gd name="T7" fmla="*/ 528 h 1179"/>
                <a:gd name="T8" fmla="*/ 1572 w 4679"/>
                <a:gd name="T9" fmla="*/ 276 h 1179"/>
                <a:gd name="T10" fmla="*/ 1784 w 4679"/>
                <a:gd name="T11" fmla="*/ 103 h 1179"/>
                <a:gd name="T12" fmla="*/ 1936 w 4679"/>
                <a:gd name="T13" fmla="*/ 24 h 1179"/>
                <a:gd name="T14" fmla="*/ 2140 w 4679"/>
                <a:gd name="T15" fmla="*/ 0 h 1179"/>
                <a:gd name="T16" fmla="*/ 2332 w 4679"/>
                <a:gd name="T17" fmla="*/ 68 h 1179"/>
                <a:gd name="T18" fmla="*/ 2520 w 4679"/>
                <a:gd name="T19" fmla="*/ 223 h 1179"/>
                <a:gd name="T20" fmla="*/ 2608 w 4679"/>
                <a:gd name="T21" fmla="*/ 380 h 1179"/>
                <a:gd name="T22" fmla="*/ 2764 w 4679"/>
                <a:gd name="T23" fmla="*/ 584 h 1179"/>
                <a:gd name="T24" fmla="*/ 3036 w 4679"/>
                <a:gd name="T25" fmla="*/ 700 h 1179"/>
                <a:gd name="T26" fmla="*/ 3312 w 4679"/>
                <a:gd name="T27" fmla="*/ 740 h 1179"/>
                <a:gd name="T28" fmla="*/ 3788 w 4679"/>
                <a:gd name="T29" fmla="*/ 744 h 1179"/>
                <a:gd name="T30" fmla="*/ 4304 w 4679"/>
                <a:gd name="T31" fmla="*/ 740 h 1179"/>
                <a:gd name="T32" fmla="*/ 4508 w 4679"/>
                <a:gd name="T33" fmla="*/ 680 h 1179"/>
                <a:gd name="T34" fmla="*/ 4679 w 4679"/>
                <a:gd name="T35" fmla="*/ 558 h 1179"/>
                <a:gd name="T36" fmla="*/ 4679 w 4679"/>
                <a:gd name="T37" fmla="*/ 1179 h 1179"/>
                <a:gd name="T38" fmla="*/ 0 w 4679"/>
                <a:gd name="T39" fmla="*/ 1159 h 1179"/>
                <a:gd name="T40" fmla="*/ 4 w 4679"/>
                <a:gd name="T41" fmla="*/ 768 h 1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679"/>
                <a:gd name="T64" fmla="*/ 0 h 1179"/>
                <a:gd name="T65" fmla="*/ 4679 w 4679"/>
                <a:gd name="T66" fmla="*/ 1179 h 11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679" h="1179">
                  <a:moveTo>
                    <a:pt x="4" y="768"/>
                  </a:moveTo>
                  <a:lnTo>
                    <a:pt x="292" y="756"/>
                  </a:lnTo>
                  <a:lnTo>
                    <a:pt x="724" y="668"/>
                  </a:lnTo>
                  <a:lnTo>
                    <a:pt x="1140" y="528"/>
                  </a:lnTo>
                  <a:lnTo>
                    <a:pt x="1572" y="276"/>
                  </a:lnTo>
                  <a:lnTo>
                    <a:pt x="1784" y="103"/>
                  </a:lnTo>
                  <a:lnTo>
                    <a:pt x="1936" y="24"/>
                  </a:lnTo>
                  <a:lnTo>
                    <a:pt x="2140" y="0"/>
                  </a:lnTo>
                  <a:lnTo>
                    <a:pt x="2332" y="68"/>
                  </a:lnTo>
                  <a:lnTo>
                    <a:pt x="2520" y="223"/>
                  </a:lnTo>
                  <a:lnTo>
                    <a:pt x="2608" y="380"/>
                  </a:lnTo>
                  <a:lnTo>
                    <a:pt x="2764" y="584"/>
                  </a:lnTo>
                  <a:lnTo>
                    <a:pt x="3036" y="700"/>
                  </a:lnTo>
                  <a:lnTo>
                    <a:pt x="3312" y="740"/>
                  </a:lnTo>
                  <a:lnTo>
                    <a:pt x="3788" y="744"/>
                  </a:lnTo>
                  <a:lnTo>
                    <a:pt x="4304" y="740"/>
                  </a:lnTo>
                  <a:lnTo>
                    <a:pt x="4508" y="680"/>
                  </a:lnTo>
                  <a:lnTo>
                    <a:pt x="4679" y="558"/>
                  </a:lnTo>
                  <a:lnTo>
                    <a:pt x="4679" y="1179"/>
                  </a:lnTo>
                  <a:lnTo>
                    <a:pt x="0" y="1159"/>
                  </a:lnTo>
                  <a:lnTo>
                    <a:pt x="4" y="76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4" name="Text Box 4"/>
            <p:cNvSpPr txBox="1">
              <a:spLocks noChangeArrowheads="1"/>
            </p:cNvSpPr>
            <p:nvPr/>
          </p:nvSpPr>
          <p:spPr bwMode="auto">
            <a:xfrm>
              <a:off x="4955" y="2799"/>
              <a:ext cx="550" cy="28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cs typeface="Arial" charset="0"/>
                </a:rPr>
                <a:t>Litigation</a:t>
              </a:r>
            </a:p>
            <a:p>
              <a:r>
                <a:rPr lang="en-US" sz="1200">
                  <a:cs typeface="Arial" charset="0"/>
                </a:rPr>
                <a:t>Phase</a:t>
              </a:r>
            </a:p>
          </p:txBody>
        </p:sp>
      </p:grpSp>
      <p:grpSp>
        <p:nvGrpSpPr>
          <p:cNvPr id="31747" name="Group 5"/>
          <p:cNvGrpSpPr>
            <a:grpSpLocks/>
          </p:cNvGrpSpPr>
          <p:nvPr/>
        </p:nvGrpSpPr>
        <p:grpSpPr bwMode="auto">
          <a:xfrm>
            <a:off x="709613" y="4051300"/>
            <a:ext cx="7194550" cy="2193925"/>
            <a:chOff x="447" y="2552"/>
            <a:chExt cx="4532" cy="1382"/>
          </a:xfrm>
        </p:grpSpPr>
        <p:sp>
          <p:nvSpPr>
            <p:cNvPr id="31770" name="Text Box 6"/>
            <p:cNvSpPr txBox="1">
              <a:spLocks noChangeArrowheads="1"/>
            </p:cNvSpPr>
            <p:nvPr/>
          </p:nvSpPr>
          <p:spPr bwMode="auto">
            <a:xfrm>
              <a:off x="2122" y="3659"/>
              <a:ext cx="937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en-US" sz="1500">
                <a:cs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500">
                  <a:cs typeface="Arial" charset="0"/>
                </a:rPr>
                <a:t>CD</a:t>
              </a:r>
            </a:p>
          </p:txBody>
        </p:sp>
        <p:sp>
          <p:nvSpPr>
            <p:cNvPr id="31771" name="Text Box 7"/>
            <p:cNvSpPr txBox="1">
              <a:spLocks noChangeArrowheads="1"/>
            </p:cNvSpPr>
            <p:nvPr/>
          </p:nvSpPr>
          <p:spPr bwMode="auto">
            <a:xfrm>
              <a:off x="794" y="3659"/>
              <a:ext cx="586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en-US" sz="1500">
                <a:cs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500">
                  <a:cs typeface="Arial" charset="0"/>
                </a:rPr>
                <a:t>Design</a:t>
              </a:r>
            </a:p>
          </p:txBody>
        </p:sp>
        <p:sp>
          <p:nvSpPr>
            <p:cNvPr id="31772" name="Text Box 8"/>
            <p:cNvSpPr txBox="1">
              <a:spLocks noChangeArrowheads="1"/>
            </p:cNvSpPr>
            <p:nvPr/>
          </p:nvSpPr>
          <p:spPr bwMode="auto">
            <a:xfrm>
              <a:off x="1535" y="3659"/>
              <a:ext cx="383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en-US" sz="1500">
                <a:cs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500">
                  <a:cs typeface="Arial" charset="0"/>
                </a:rPr>
                <a:t>DD</a:t>
              </a:r>
            </a:p>
          </p:txBody>
        </p:sp>
        <p:sp>
          <p:nvSpPr>
            <p:cNvPr id="31773" name="Text Box 9"/>
            <p:cNvSpPr txBox="1">
              <a:spLocks noChangeArrowheads="1"/>
            </p:cNvSpPr>
            <p:nvPr/>
          </p:nvSpPr>
          <p:spPr bwMode="auto">
            <a:xfrm>
              <a:off x="3465" y="3655"/>
              <a:ext cx="1506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en-US" sz="1500">
                <a:cs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500">
                  <a:cs typeface="Arial" charset="0"/>
                </a:rPr>
                <a:t>Construction</a:t>
              </a:r>
            </a:p>
          </p:txBody>
        </p:sp>
        <p:sp>
          <p:nvSpPr>
            <p:cNvPr id="31774" name="Text Box 10"/>
            <p:cNvSpPr txBox="1">
              <a:spLocks noChangeArrowheads="1"/>
            </p:cNvSpPr>
            <p:nvPr/>
          </p:nvSpPr>
          <p:spPr bwMode="auto">
            <a:xfrm>
              <a:off x="447" y="3660"/>
              <a:ext cx="442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en-US" sz="1500">
                <a:cs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500">
                  <a:cs typeface="Arial" charset="0"/>
                </a:rPr>
                <a:t>Prog</a:t>
              </a:r>
            </a:p>
          </p:txBody>
        </p:sp>
        <p:grpSp>
          <p:nvGrpSpPr>
            <p:cNvPr id="31775" name="Group 11"/>
            <p:cNvGrpSpPr>
              <a:grpSpLocks/>
            </p:cNvGrpSpPr>
            <p:nvPr/>
          </p:nvGrpSpPr>
          <p:grpSpPr bwMode="auto">
            <a:xfrm>
              <a:off x="586" y="2552"/>
              <a:ext cx="4393" cy="1303"/>
              <a:chOff x="586" y="2552"/>
              <a:chExt cx="4393" cy="1303"/>
            </a:xfrm>
          </p:grpSpPr>
          <p:grpSp>
            <p:nvGrpSpPr>
              <p:cNvPr id="31776" name="Group 12"/>
              <p:cNvGrpSpPr>
                <a:grpSpLocks/>
              </p:cNvGrpSpPr>
              <p:nvPr/>
            </p:nvGrpSpPr>
            <p:grpSpPr bwMode="auto">
              <a:xfrm>
                <a:off x="586" y="2552"/>
                <a:ext cx="4393" cy="1188"/>
                <a:chOff x="586" y="2552"/>
                <a:chExt cx="4393" cy="1188"/>
              </a:xfrm>
            </p:grpSpPr>
            <p:sp>
              <p:nvSpPr>
                <p:cNvPr id="31781" name="Freeform 13"/>
                <p:cNvSpPr>
                  <a:spLocks/>
                </p:cNvSpPr>
                <p:nvPr/>
              </p:nvSpPr>
              <p:spPr bwMode="auto">
                <a:xfrm>
                  <a:off x="586" y="2555"/>
                  <a:ext cx="4393" cy="1185"/>
                </a:xfrm>
                <a:custGeom>
                  <a:avLst/>
                  <a:gdLst>
                    <a:gd name="T0" fmla="*/ 0 w 4393"/>
                    <a:gd name="T1" fmla="*/ 768 h 1185"/>
                    <a:gd name="T2" fmla="*/ 334 w 4393"/>
                    <a:gd name="T3" fmla="*/ 760 h 1185"/>
                    <a:gd name="T4" fmla="*/ 859 w 4393"/>
                    <a:gd name="T5" fmla="*/ 640 h 1185"/>
                    <a:gd name="T6" fmla="*/ 1286 w 4393"/>
                    <a:gd name="T7" fmla="*/ 454 h 1185"/>
                    <a:gd name="T8" fmla="*/ 1575 w 4393"/>
                    <a:gd name="T9" fmla="*/ 264 h 1185"/>
                    <a:gd name="T10" fmla="*/ 1781 w 4393"/>
                    <a:gd name="T11" fmla="*/ 120 h 1185"/>
                    <a:gd name="T12" fmla="*/ 1921 w 4393"/>
                    <a:gd name="T13" fmla="*/ 32 h 1185"/>
                    <a:gd name="T14" fmla="*/ 2139 w 4393"/>
                    <a:gd name="T15" fmla="*/ 0 h 1185"/>
                    <a:gd name="T16" fmla="*/ 2342 w 4393"/>
                    <a:gd name="T17" fmla="*/ 70 h 1185"/>
                    <a:gd name="T18" fmla="*/ 2513 w 4393"/>
                    <a:gd name="T19" fmla="*/ 240 h 1185"/>
                    <a:gd name="T20" fmla="*/ 2624 w 4393"/>
                    <a:gd name="T21" fmla="*/ 392 h 1185"/>
                    <a:gd name="T22" fmla="*/ 2768 w 4393"/>
                    <a:gd name="T23" fmla="*/ 576 h 1185"/>
                    <a:gd name="T24" fmla="*/ 3038 w 4393"/>
                    <a:gd name="T25" fmla="*/ 704 h 1185"/>
                    <a:gd name="T26" fmla="*/ 3302 w 4393"/>
                    <a:gd name="T27" fmla="*/ 734 h 1185"/>
                    <a:gd name="T28" fmla="*/ 3778 w 4393"/>
                    <a:gd name="T29" fmla="*/ 744 h 1185"/>
                    <a:gd name="T30" fmla="*/ 4279 w 4393"/>
                    <a:gd name="T31" fmla="*/ 744 h 1185"/>
                    <a:gd name="T32" fmla="*/ 4393 w 4393"/>
                    <a:gd name="T33" fmla="*/ 719 h 1185"/>
                    <a:gd name="T34" fmla="*/ 4393 w 4393"/>
                    <a:gd name="T35" fmla="*/ 1185 h 1185"/>
                    <a:gd name="T36" fmla="*/ 8 w 4393"/>
                    <a:gd name="T37" fmla="*/ 1176 h 1185"/>
                    <a:gd name="T38" fmla="*/ 0 w 4393"/>
                    <a:gd name="T39" fmla="*/ 768 h 118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393"/>
                    <a:gd name="T61" fmla="*/ 0 h 1185"/>
                    <a:gd name="T62" fmla="*/ 4393 w 4393"/>
                    <a:gd name="T63" fmla="*/ 1185 h 118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393" h="1185">
                      <a:moveTo>
                        <a:pt x="0" y="768"/>
                      </a:moveTo>
                      <a:lnTo>
                        <a:pt x="334" y="760"/>
                      </a:lnTo>
                      <a:lnTo>
                        <a:pt x="859" y="640"/>
                      </a:lnTo>
                      <a:lnTo>
                        <a:pt x="1286" y="454"/>
                      </a:lnTo>
                      <a:lnTo>
                        <a:pt x="1575" y="264"/>
                      </a:lnTo>
                      <a:lnTo>
                        <a:pt x="1781" y="120"/>
                      </a:lnTo>
                      <a:lnTo>
                        <a:pt x="1921" y="32"/>
                      </a:lnTo>
                      <a:lnTo>
                        <a:pt x="2139" y="0"/>
                      </a:lnTo>
                      <a:lnTo>
                        <a:pt x="2342" y="70"/>
                      </a:lnTo>
                      <a:lnTo>
                        <a:pt x="2513" y="240"/>
                      </a:lnTo>
                      <a:lnTo>
                        <a:pt x="2624" y="392"/>
                      </a:lnTo>
                      <a:lnTo>
                        <a:pt x="2768" y="576"/>
                      </a:lnTo>
                      <a:lnTo>
                        <a:pt x="3038" y="704"/>
                      </a:lnTo>
                      <a:lnTo>
                        <a:pt x="3302" y="734"/>
                      </a:lnTo>
                      <a:lnTo>
                        <a:pt x="3778" y="744"/>
                      </a:lnTo>
                      <a:lnTo>
                        <a:pt x="4279" y="744"/>
                      </a:lnTo>
                      <a:lnTo>
                        <a:pt x="4393" y="719"/>
                      </a:lnTo>
                      <a:lnTo>
                        <a:pt x="4393" y="1185"/>
                      </a:lnTo>
                      <a:lnTo>
                        <a:pt x="8" y="1176"/>
                      </a:lnTo>
                      <a:lnTo>
                        <a:pt x="0" y="76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82" name="Freeform 14"/>
                <p:cNvSpPr>
                  <a:spLocks/>
                </p:cNvSpPr>
                <p:nvPr/>
              </p:nvSpPr>
              <p:spPr bwMode="auto">
                <a:xfrm>
                  <a:off x="588" y="2552"/>
                  <a:ext cx="4378" cy="774"/>
                </a:xfrm>
                <a:custGeom>
                  <a:avLst/>
                  <a:gdLst>
                    <a:gd name="T0" fmla="*/ 0 w 4378"/>
                    <a:gd name="T1" fmla="*/ 760 h 774"/>
                    <a:gd name="T2" fmla="*/ 210 w 4378"/>
                    <a:gd name="T3" fmla="*/ 766 h 774"/>
                    <a:gd name="T4" fmla="*/ 564 w 4378"/>
                    <a:gd name="T5" fmla="*/ 712 h 774"/>
                    <a:gd name="T6" fmla="*/ 791 w 4378"/>
                    <a:gd name="T7" fmla="*/ 651 h 774"/>
                    <a:gd name="T8" fmla="*/ 1053 w 4378"/>
                    <a:gd name="T9" fmla="*/ 564 h 774"/>
                    <a:gd name="T10" fmla="*/ 1306 w 4378"/>
                    <a:gd name="T11" fmla="*/ 441 h 774"/>
                    <a:gd name="T12" fmla="*/ 1472 w 4378"/>
                    <a:gd name="T13" fmla="*/ 345 h 774"/>
                    <a:gd name="T14" fmla="*/ 1668 w 4378"/>
                    <a:gd name="T15" fmla="*/ 208 h 774"/>
                    <a:gd name="T16" fmla="*/ 1806 w 4378"/>
                    <a:gd name="T17" fmla="*/ 106 h 774"/>
                    <a:gd name="T18" fmla="*/ 1971 w 4378"/>
                    <a:gd name="T19" fmla="*/ 25 h 774"/>
                    <a:gd name="T20" fmla="*/ 2156 w 4378"/>
                    <a:gd name="T21" fmla="*/ 8 h 774"/>
                    <a:gd name="T22" fmla="*/ 2344 w 4378"/>
                    <a:gd name="T23" fmla="*/ 76 h 774"/>
                    <a:gd name="T24" fmla="*/ 2472 w 4378"/>
                    <a:gd name="T25" fmla="*/ 190 h 774"/>
                    <a:gd name="T26" fmla="*/ 2604 w 4378"/>
                    <a:gd name="T27" fmla="*/ 364 h 774"/>
                    <a:gd name="T28" fmla="*/ 2702 w 4378"/>
                    <a:gd name="T29" fmla="*/ 503 h 774"/>
                    <a:gd name="T30" fmla="*/ 2810 w 4378"/>
                    <a:gd name="T31" fmla="*/ 597 h 774"/>
                    <a:gd name="T32" fmla="*/ 2960 w 4378"/>
                    <a:gd name="T33" fmla="*/ 668 h 774"/>
                    <a:gd name="T34" fmla="*/ 3116 w 4378"/>
                    <a:gd name="T35" fmla="*/ 716 h 774"/>
                    <a:gd name="T36" fmla="*/ 3329 w 4378"/>
                    <a:gd name="T37" fmla="*/ 741 h 774"/>
                    <a:gd name="T38" fmla="*/ 3762 w 4378"/>
                    <a:gd name="T39" fmla="*/ 748 h 774"/>
                    <a:gd name="T40" fmla="*/ 4002 w 4378"/>
                    <a:gd name="T41" fmla="*/ 748 h 774"/>
                    <a:gd name="T42" fmla="*/ 4308 w 4378"/>
                    <a:gd name="T43" fmla="*/ 741 h 774"/>
                    <a:gd name="T44" fmla="*/ 4378 w 4378"/>
                    <a:gd name="T45" fmla="*/ 728 h 77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378"/>
                    <a:gd name="T70" fmla="*/ 0 h 774"/>
                    <a:gd name="T71" fmla="*/ 4378 w 4378"/>
                    <a:gd name="T72" fmla="*/ 774 h 77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378" h="774">
                      <a:moveTo>
                        <a:pt x="0" y="760"/>
                      </a:moveTo>
                      <a:cubicBezTo>
                        <a:pt x="66" y="763"/>
                        <a:pt x="116" y="774"/>
                        <a:pt x="210" y="766"/>
                      </a:cubicBezTo>
                      <a:cubicBezTo>
                        <a:pt x="304" y="758"/>
                        <a:pt x="467" y="731"/>
                        <a:pt x="564" y="712"/>
                      </a:cubicBezTo>
                      <a:cubicBezTo>
                        <a:pt x="661" y="693"/>
                        <a:pt x="710" y="676"/>
                        <a:pt x="791" y="651"/>
                      </a:cubicBezTo>
                      <a:cubicBezTo>
                        <a:pt x="872" y="626"/>
                        <a:pt x="967" y="599"/>
                        <a:pt x="1053" y="564"/>
                      </a:cubicBezTo>
                      <a:cubicBezTo>
                        <a:pt x="1139" y="529"/>
                        <a:pt x="1236" y="477"/>
                        <a:pt x="1306" y="441"/>
                      </a:cubicBezTo>
                      <a:cubicBezTo>
                        <a:pt x="1376" y="405"/>
                        <a:pt x="1412" y="384"/>
                        <a:pt x="1472" y="345"/>
                      </a:cubicBezTo>
                      <a:cubicBezTo>
                        <a:pt x="1532" y="306"/>
                        <a:pt x="1612" y="248"/>
                        <a:pt x="1668" y="208"/>
                      </a:cubicBezTo>
                      <a:cubicBezTo>
                        <a:pt x="1724" y="168"/>
                        <a:pt x="1756" y="136"/>
                        <a:pt x="1806" y="106"/>
                      </a:cubicBezTo>
                      <a:cubicBezTo>
                        <a:pt x="1856" y="76"/>
                        <a:pt x="1913" y="41"/>
                        <a:pt x="1971" y="25"/>
                      </a:cubicBezTo>
                      <a:cubicBezTo>
                        <a:pt x="2029" y="9"/>
                        <a:pt x="2094" y="0"/>
                        <a:pt x="2156" y="8"/>
                      </a:cubicBezTo>
                      <a:cubicBezTo>
                        <a:pt x="2218" y="16"/>
                        <a:pt x="2291" y="46"/>
                        <a:pt x="2344" y="76"/>
                      </a:cubicBezTo>
                      <a:cubicBezTo>
                        <a:pt x="2397" y="106"/>
                        <a:pt x="2429" y="142"/>
                        <a:pt x="2472" y="190"/>
                      </a:cubicBezTo>
                      <a:cubicBezTo>
                        <a:pt x="2515" y="238"/>
                        <a:pt x="2566" y="312"/>
                        <a:pt x="2604" y="364"/>
                      </a:cubicBezTo>
                      <a:cubicBezTo>
                        <a:pt x="2642" y="416"/>
                        <a:pt x="2668" y="464"/>
                        <a:pt x="2702" y="503"/>
                      </a:cubicBezTo>
                      <a:cubicBezTo>
                        <a:pt x="2736" y="542"/>
                        <a:pt x="2767" y="569"/>
                        <a:pt x="2810" y="597"/>
                      </a:cubicBezTo>
                      <a:cubicBezTo>
                        <a:pt x="2853" y="625"/>
                        <a:pt x="2909" y="648"/>
                        <a:pt x="2960" y="668"/>
                      </a:cubicBezTo>
                      <a:cubicBezTo>
                        <a:pt x="3011" y="688"/>
                        <a:pt x="3055" y="704"/>
                        <a:pt x="3116" y="716"/>
                      </a:cubicBezTo>
                      <a:cubicBezTo>
                        <a:pt x="3177" y="728"/>
                        <a:pt x="3221" y="736"/>
                        <a:pt x="3329" y="741"/>
                      </a:cubicBezTo>
                      <a:cubicBezTo>
                        <a:pt x="3437" y="746"/>
                        <a:pt x="3650" y="747"/>
                        <a:pt x="3762" y="748"/>
                      </a:cubicBezTo>
                      <a:cubicBezTo>
                        <a:pt x="3874" y="749"/>
                        <a:pt x="3911" y="749"/>
                        <a:pt x="4002" y="748"/>
                      </a:cubicBezTo>
                      <a:cubicBezTo>
                        <a:pt x="4093" y="747"/>
                        <a:pt x="4245" y="744"/>
                        <a:pt x="4308" y="741"/>
                      </a:cubicBezTo>
                      <a:cubicBezTo>
                        <a:pt x="4371" y="738"/>
                        <a:pt x="4364" y="731"/>
                        <a:pt x="4378" y="72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777" name="Line 15"/>
              <p:cNvSpPr>
                <a:spLocks noChangeShapeType="1"/>
              </p:cNvSpPr>
              <p:nvPr/>
            </p:nvSpPr>
            <p:spPr bwMode="auto">
              <a:xfrm flipH="1" flipV="1">
                <a:off x="831" y="3303"/>
                <a:ext cx="6" cy="5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8" name="Line 16"/>
              <p:cNvSpPr>
                <a:spLocks noChangeShapeType="1"/>
              </p:cNvSpPr>
              <p:nvPr/>
            </p:nvSpPr>
            <p:spPr bwMode="auto">
              <a:xfrm flipV="1">
                <a:off x="1352" y="3212"/>
                <a:ext cx="0" cy="6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9" name="Line 17"/>
              <p:cNvSpPr>
                <a:spLocks noChangeShapeType="1"/>
              </p:cNvSpPr>
              <p:nvPr/>
            </p:nvSpPr>
            <p:spPr bwMode="auto">
              <a:xfrm flipV="1">
                <a:off x="2120" y="2846"/>
                <a:ext cx="0" cy="10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0" name="Line 18"/>
              <p:cNvSpPr>
                <a:spLocks noChangeShapeType="1"/>
              </p:cNvSpPr>
              <p:nvPr/>
            </p:nvSpPr>
            <p:spPr bwMode="auto">
              <a:xfrm flipV="1">
                <a:off x="3065" y="2750"/>
                <a:ext cx="0" cy="10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1748" name="Line 19"/>
          <p:cNvSpPr>
            <a:spLocks noChangeShapeType="1"/>
          </p:cNvSpPr>
          <p:nvPr/>
        </p:nvSpPr>
        <p:spPr bwMode="auto">
          <a:xfrm>
            <a:off x="900113" y="5937250"/>
            <a:ext cx="76755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Text Box 20"/>
          <p:cNvSpPr txBox="1">
            <a:spLocks noChangeArrowheads="1"/>
          </p:cNvSpPr>
          <p:nvPr/>
        </p:nvSpPr>
        <p:spPr bwMode="auto">
          <a:xfrm rot="-5400000">
            <a:off x="-1982787" y="3132137"/>
            <a:ext cx="51371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Effort</a:t>
            </a:r>
          </a:p>
        </p:txBody>
      </p:sp>
      <p:sp>
        <p:nvSpPr>
          <p:cNvPr id="31750" name="Text Box 21"/>
          <p:cNvSpPr txBox="1">
            <a:spLocks noChangeArrowheads="1"/>
          </p:cNvSpPr>
          <p:nvPr/>
        </p:nvSpPr>
        <p:spPr bwMode="auto">
          <a:xfrm>
            <a:off x="914400" y="6299200"/>
            <a:ext cx="76406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Time</a:t>
            </a:r>
          </a:p>
        </p:txBody>
      </p:sp>
      <p:sp>
        <p:nvSpPr>
          <p:cNvPr id="31751" name="Line 22"/>
          <p:cNvSpPr>
            <a:spLocks noChangeShapeType="1"/>
          </p:cNvSpPr>
          <p:nvPr/>
        </p:nvSpPr>
        <p:spPr bwMode="auto">
          <a:xfrm flipV="1">
            <a:off x="938213" y="914400"/>
            <a:ext cx="0" cy="50228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Text Box 23"/>
          <p:cNvSpPr txBox="1">
            <a:spLocks noChangeArrowheads="1"/>
          </p:cNvSpPr>
          <p:nvPr/>
        </p:nvSpPr>
        <p:spPr bwMode="auto">
          <a:xfrm>
            <a:off x="2708275" y="209550"/>
            <a:ext cx="3768725" cy="6254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500" b="0"/>
              <a:t>Traditional Design</a:t>
            </a:r>
          </a:p>
        </p:txBody>
      </p:sp>
      <p:sp>
        <p:nvSpPr>
          <p:cNvPr id="31753" name="Text Box 24"/>
          <p:cNvSpPr txBox="1">
            <a:spLocks noChangeArrowheads="1"/>
          </p:cNvSpPr>
          <p:nvPr/>
        </p:nvSpPr>
        <p:spPr bwMode="auto">
          <a:xfrm>
            <a:off x="860425" y="5816600"/>
            <a:ext cx="184150" cy="4730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31754" name="Group 25"/>
          <p:cNvGrpSpPr>
            <a:grpSpLocks/>
          </p:cNvGrpSpPr>
          <p:nvPr/>
        </p:nvGrpSpPr>
        <p:grpSpPr bwMode="auto">
          <a:xfrm>
            <a:off x="1295400" y="787400"/>
            <a:ext cx="7664450" cy="4164013"/>
            <a:chOff x="816" y="496"/>
            <a:chExt cx="4828" cy="2623"/>
          </a:xfrm>
        </p:grpSpPr>
        <p:sp>
          <p:nvSpPr>
            <p:cNvPr id="31765" name="Freeform 26"/>
            <p:cNvSpPr>
              <a:spLocks/>
            </p:cNvSpPr>
            <p:nvPr/>
          </p:nvSpPr>
          <p:spPr bwMode="auto">
            <a:xfrm>
              <a:off x="816" y="496"/>
              <a:ext cx="4828" cy="2623"/>
            </a:xfrm>
            <a:custGeom>
              <a:avLst/>
              <a:gdLst>
                <a:gd name="T0" fmla="*/ 0 w 4828"/>
                <a:gd name="T1" fmla="*/ 0 h 2623"/>
                <a:gd name="T2" fmla="*/ 24 w 4828"/>
                <a:gd name="T3" fmla="*/ 144 h 2623"/>
                <a:gd name="T4" fmla="*/ 76 w 4828"/>
                <a:gd name="T5" fmla="*/ 404 h 2623"/>
                <a:gd name="T6" fmla="*/ 176 w 4828"/>
                <a:gd name="T7" fmla="*/ 736 h 2623"/>
                <a:gd name="T8" fmla="*/ 312 w 4828"/>
                <a:gd name="T9" fmla="*/ 1088 h 2623"/>
                <a:gd name="T10" fmla="*/ 512 w 4828"/>
                <a:gd name="T11" fmla="*/ 1424 h 2623"/>
                <a:gd name="T12" fmla="*/ 776 w 4828"/>
                <a:gd name="T13" fmla="*/ 1704 h 2623"/>
                <a:gd name="T14" fmla="*/ 1056 w 4828"/>
                <a:gd name="T15" fmla="*/ 1920 h 2623"/>
                <a:gd name="T16" fmla="*/ 1440 w 4828"/>
                <a:gd name="T17" fmla="*/ 2148 h 2623"/>
                <a:gd name="T18" fmla="*/ 1868 w 4828"/>
                <a:gd name="T19" fmla="*/ 2308 h 2623"/>
                <a:gd name="T20" fmla="*/ 2352 w 4828"/>
                <a:gd name="T21" fmla="*/ 2432 h 2623"/>
                <a:gd name="T22" fmla="*/ 2709 w 4828"/>
                <a:gd name="T23" fmla="*/ 2522 h 2623"/>
                <a:gd name="T24" fmla="*/ 2982 w 4828"/>
                <a:gd name="T25" fmla="*/ 2579 h 2623"/>
                <a:gd name="T26" fmla="*/ 3204 w 4828"/>
                <a:gd name="T27" fmla="*/ 2609 h 2623"/>
                <a:gd name="T28" fmla="*/ 3357 w 4828"/>
                <a:gd name="T29" fmla="*/ 2621 h 2623"/>
                <a:gd name="T30" fmla="*/ 3580 w 4828"/>
                <a:gd name="T31" fmla="*/ 2620 h 2623"/>
                <a:gd name="T32" fmla="*/ 3944 w 4828"/>
                <a:gd name="T33" fmla="*/ 2616 h 2623"/>
                <a:gd name="T34" fmla="*/ 4428 w 4828"/>
                <a:gd name="T35" fmla="*/ 2616 h 2623"/>
                <a:gd name="T36" fmla="*/ 4828 w 4828"/>
                <a:gd name="T37" fmla="*/ 2616 h 26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28"/>
                <a:gd name="T58" fmla="*/ 0 h 2623"/>
                <a:gd name="T59" fmla="*/ 4828 w 4828"/>
                <a:gd name="T60" fmla="*/ 2623 h 26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28" h="2623">
                  <a:moveTo>
                    <a:pt x="0" y="0"/>
                  </a:moveTo>
                  <a:cubicBezTo>
                    <a:pt x="4" y="24"/>
                    <a:pt x="11" y="77"/>
                    <a:pt x="24" y="144"/>
                  </a:cubicBezTo>
                  <a:cubicBezTo>
                    <a:pt x="37" y="211"/>
                    <a:pt x="51" y="305"/>
                    <a:pt x="76" y="404"/>
                  </a:cubicBezTo>
                  <a:cubicBezTo>
                    <a:pt x="101" y="503"/>
                    <a:pt x="137" y="622"/>
                    <a:pt x="176" y="736"/>
                  </a:cubicBezTo>
                  <a:cubicBezTo>
                    <a:pt x="215" y="850"/>
                    <a:pt x="256" y="973"/>
                    <a:pt x="312" y="1088"/>
                  </a:cubicBezTo>
                  <a:cubicBezTo>
                    <a:pt x="368" y="1203"/>
                    <a:pt x="435" y="1321"/>
                    <a:pt x="512" y="1424"/>
                  </a:cubicBezTo>
                  <a:cubicBezTo>
                    <a:pt x="589" y="1527"/>
                    <a:pt x="685" y="1621"/>
                    <a:pt x="776" y="1704"/>
                  </a:cubicBezTo>
                  <a:cubicBezTo>
                    <a:pt x="867" y="1787"/>
                    <a:pt x="945" y="1846"/>
                    <a:pt x="1056" y="1920"/>
                  </a:cubicBezTo>
                  <a:cubicBezTo>
                    <a:pt x="1167" y="1994"/>
                    <a:pt x="1305" y="2083"/>
                    <a:pt x="1440" y="2148"/>
                  </a:cubicBezTo>
                  <a:cubicBezTo>
                    <a:pt x="1575" y="2213"/>
                    <a:pt x="1716" y="2261"/>
                    <a:pt x="1868" y="2308"/>
                  </a:cubicBezTo>
                  <a:cubicBezTo>
                    <a:pt x="2020" y="2355"/>
                    <a:pt x="2212" y="2396"/>
                    <a:pt x="2352" y="2432"/>
                  </a:cubicBezTo>
                  <a:cubicBezTo>
                    <a:pt x="2492" y="2468"/>
                    <a:pt x="2604" y="2498"/>
                    <a:pt x="2709" y="2522"/>
                  </a:cubicBezTo>
                  <a:cubicBezTo>
                    <a:pt x="2814" y="2546"/>
                    <a:pt x="2900" y="2565"/>
                    <a:pt x="2982" y="2579"/>
                  </a:cubicBezTo>
                  <a:cubicBezTo>
                    <a:pt x="3064" y="2593"/>
                    <a:pt x="3142" y="2602"/>
                    <a:pt x="3204" y="2609"/>
                  </a:cubicBezTo>
                  <a:cubicBezTo>
                    <a:pt x="3266" y="2616"/>
                    <a:pt x="3294" y="2619"/>
                    <a:pt x="3357" y="2621"/>
                  </a:cubicBezTo>
                  <a:cubicBezTo>
                    <a:pt x="3420" y="2623"/>
                    <a:pt x="3482" y="2621"/>
                    <a:pt x="3580" y="2620"/>
                  </a:cubicBezTo>
                  <a:cubicBezTo>
                    <a:pt x="3678" y="2619"/>
                    <a:pt x="3803" y="2617"/>
                    <a:pt x="3944" y="2616"/>
                  </a:cubicBezTo>
                  <a:cubicBezTo>
                    <a:pt x="4085" y="2615"/>
                    <a:pt x="4281" y="2616"/>
                    <a:pt x="4428" y="2616"/>
                  </a:cubicBezTo>
                  <a:cubicBezTo>
                    <a:pt x="4575" y="2616"/>
                    <a:pt x="4745" y="2616"/>
                    <a:pt x="4828" y="2616"/>
                  </a:cubicBezTo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Text Box 27"/>
            <p:cNvSpPr txBox="1">
              <a:spLocks noChangeArrowheads="1"/>
            </p:cNvSpPr>
            <p:nvPr/>
          </p:nvSpPr>
          <p:spPr bwMode="auto">
            <a:xfrm rot="4385469">
              <a:off x="768" y="829"/>
              <a:ext cx="500" cy="23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>
                  <a:solidFill>
                    <a:srgbClr val="000099"/>
                  </a:solidFill>
                  <a:cs typeface="Arial" charset="0"/>
                </a:rPr>
                <a:t>Ability</a:t>
              </a:r>
            </a:p>
          </p:txBody>
        </p:sp>
        <p:sp>
          <p:nvSpPr>
            <p:cNvPr id="31767" name="Text Box 28"/>
            <p:cNvSpPr txBox="1">
              <a:spLocks noChangeArrowheads="1"/>
            </p:cNvSpPr>
            <p:nvPr/>
          </p:nvSpPr>
          <p:spPr bwMode="auto">
            <a:xfrm rot="3512329">
              <a:off x="1007" y="1187"/>
              <a:ext cx="236" cy="23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>
                  <a:solidFill>
                    <a:srgbClr val="000099"/>
                  </a:solidFill>
                  <a:cs typeface="Arial" charset="0"/>
                </a:rPr>
                <a:t>to</a:t>
              </a:r>
            </a:p>
          </p:txBody>
        </p:sp>
        <p:sp>
          <p:nvSpPr>
            <p:cNvPr id="31768" name="Text Box 29"/>
            <p:cNvSpPr txBox="1">
              <a:spLocks noChangeArrowheads="1"/>
            </p:cNvSpPr>
            <p:nvPr/>
          </p:nvSpPr>
          <p:spPr bwMode="auto">
            <a:xfrm rot="2833735">
              <a:off x="1397" y="1940"/>
              <a:ext cx="380" cy="23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>
                  <a:solidFill>
                    <a:srgbClr val="000099"/>
                  </a:solidFill>
                  <a:cs typeface="Arial" charset="0"/>
                </a:rPr>
                <a:t>cost</a:t>
              </a:r>
            </a:p>
          </p:txBody>
        </p:sp>
        <p:sp>
          <p:nvSpPr>
            <p:cNvPr id="31769" name="Text Box 30"/>
            <p:cNvSpPr txBox="1">
              <a:spLocks noChangeArrowheads="1"/>
            </p:cNvSpPr>
            <p:nvPr/>
          </p:nvSpPr>
          <p:spPr bwMode="auto">
            <a:xfrm rot="3552716">
              <a:off x="1022" y="1555"/>
              <a:ext cx="548" cy="23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>
                  <a:solidFill>
                    <a:srgbClr val="000099"/>
                  </a:solidFill>
                  <a:cs typeface="Arial" charset="0"/>
                </a:rPr>
                <a:t>control</a:t>
              </a:r>
            </a:p>
          </p:txBody>
        </p:sp>
      </p:grpSp>
      <p:grpSp>
        <p:nvGrpSpPr>
          <p:cNvPr id="31755" name="Group 31"/>
          <p:cNvGrpSpPr>
            <a:grpSpLocks/>
          </p:cNvGrpSpPr>
          <p:nvPr/>
        </p:nvGrpSpPr>
        <p:grpSpPr bwMode="auto">
          <a:xfrm>
            <a:off x="952500" y="839788"/>
            <a:ext cx="7296150" cy="4956175"/>
            <a:chOff x="600" y="529"/>
            <a:chExt cx="4596" cy="3122"/>
          </a:xfrm>
        </p:grpSpPr>
        <p:grpSp>
          <p:nvGrpSpPr>
            <p:cNvPr id="31759" name="Group 32"/>
            <p:cNvGrpSpPr>
              <a:grpSpLocks/>
            </p:cNvGrpSpPr>
            <p:nvPr/>
          </p:nvGrpSpPr>
          <p:grpSpPr bwMode="auto">
            <a:xfrm>
              <a:off x="3298" y="529"/>
              <a:ext cx="892" cy="2235"/>
              <a:chOff x="3298" y="529"/>
              <a:chExt cx="892" cy="2235"/>
            </a:xfrm>
          </p:grpSpPr>
          <p:sp>
            <p:nvSpPr>
              <p:cNvPr id="31761" name="Text Box 33"/>
              <p:cNvSpPr txBox="1">
                <a:spLocks noChangeArrowheads="1"/>
              </p:cNvSpPr>
              <p:nvPr/>
            </p:nvSpPr>
            <p:spPr bwMode="auto">
              <a:xfrm rot="-3475351">
                <a:off x="3360" y="1896"/>
                <a:ext cx="494" cy="231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0">
                    <a:solidFill>
                      <a:srgbClr val="009900"/>
                    </a:solidFill>
                    <a:cs typeface="Arial" charset="0"/>
                  </a:rPr>
                  <a:t>of</a:t>
                </a:r>
              </a:p>
            </p:txBody>
          </p:sp>
          <p:sp>
            <p:nvSpPr>
              <p:cNvPr id="31762" name="Text Box 34"/>
              <p:cNvSpPr txBox="1">
                <a:spLocks noChangeArrowheads="1"/>
              </p:cNvSpPr>
              <p:nvPr/>
            </p:nvSpPr>
            <p:spPr bwMode="auto">
              <a:xfrm rot="-3820960">
                <a:off x="3331" y="1517"/>
                <a:ext cx="942" cy="231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0">
                    <a:solidFill>
                      <a:srgbClr val="009900"/>
                    </a:solidFill>
                    <a:cs typeface="Arial" charset="0"/>
                  </a:rPr>
                  <a:t>Design</a:t>
                </a:r>
              </a:p>
            </p:txBody>
          </p:sp>
          <p:sp>
            <p:nvSpPr>
              <p:cNvPr id="31763" name="Text Box 35"/>
              <p:cNvSpPr txBox="1">
                <a:spLocks noChangeArrowheads="1"/>
              </p:cNvSpPr>
              <p:nvPr/>
            </p:nvSpPr>
            <p:spPr bwMode="auto">
              <a:xfrm rot="-3737349">
                <a:off x="3518" y="970"/>
                <a:ext cx="1114" cy="231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0">
                    <a:solidFill>
                      <a:srgbClr val="009900"/>
                    </a:solidFill>
                    <a:cs typeface="Arial" charset="0"/>
                  </a:rPr>
                  <a:t>Changes</a:t>
                </a:r>
              </a:p>
            </p:txBody>
          </p:sp>
          <p:sp>
            <p:nvSpPr>
              <p:cNvPr id="31764" name="Text Box 36"/>
              <p:cNvSpPr txBox="1">
                <a:spLocks noChangeArrowheads="1"/>
              </p:cNvSpPr>
              <p:nvPr/>
            </p:nvSpPr>
            <p:spPr bwMode="auto">
              <a:xfrm rot="-2965868">
                <a:off x="2923" y="2158"/>
                <a:ext cx="981" cy="231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0">
                    <a:solidFill>
                      <a:srgbClr val="009900"/>
                    </a:solidFill>
                    <a:cs typeface="Arial" charset="0"/>
                  </a:rPr>
                  <a:t>Cost</a:t>
                </a:r>
              </a:p>
            </p:txBody>
          </p:sp>
        </p:grpSp>
        <p:sp>
          <p:nvSpPr>
            <p:cNvPr id="31760" name="Freeform 37"/>
            <p:cNvSpPr>
              <a:spLocks/>
            </p:cNvSpPr>
            <p:nvPr/>
          </p:nvSpPr>
          <p:spPr bwMode="auto">
            <a:xfrm>
              <a:off x="600" y="540"/>
              <a:ext cx="4596" cy="3111"/>
            </a:xfrm>
            <a:custGeom>
              <a:avLst/>
              <a:gdLst>
                <a:gd name="T0" fmla="*/ 0 w 4596"/>
                <a:gd name="T1" fmla="*/ 3096 h 3111"/>
                <a:gd name="T2" fmla="*/ 414 w 4596"/>
                <a:gd name="T3" fmla="*/ 3096 h 3111"/>
                <a:gd name="T4" fmla="*/ 954 w 4596"/>
                <a:gd name="T5" fmla="*/ 3006 h 3111"/>
                <a:gd name="T6" fmla="*/ 1686 w 4596"/>
                <a:gd name="T7" fmla="*/ 2766 h 3111"/>
                <a:gd name="T8" fmla="*/ 2382 w 4596"/>
                <a:gd name="T9" fmla="*/ 2316 h 3111"/>
                <a:gd name="T10" fmla="*/ 3060 w 4596"/>
                <a:gd name="T11" fmla="*/ 1650 h 3111"/>
                <a:gd name="T12" fmla="*/ 3600 w 4596"/>
                <a:gd name="T13" fmla="*/ 540 h 3111"/>
                <a:gd name="T14" fmla="*/ 3858 w 4596"/>
                <a:gd name="T15" fmla="*/ 270 h 3111"/>
                <a:gd name="T16" fmla="*/ 4266 w 4596"/>
                <a:gd name="T17" fmla="*/ 120 h 3111"/>
                <a:gd name="T18" fmla="*/ 4596 w 4596"/>
                <a:gd name="T19" fmla="*/ 0 h 3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96"/>
                <a:gd name="T31" fmla="*/ 0 h 3111"/>
                <a:gd name="T32" fmla="*/ 4596 w 4596"/>
                <a:gd name="T33" fmla="*/ 3111 h 31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96" h="3111">
                  <a:moveTo>
                    <a:pt x="0" y="3096"/>
                  </a:moveTo>
                  <a:cubicBezTo>
                    <a:pt x="127" y="3103"/>
                    <a:pt x="255" y="3111"/>
                    <a:pt x="414" y="3096"/>
                  </a:cubicBezTo>
                  <a:cubicBezTo>
                    <a:pt x="573" y="3081"/>
                    <a:pt x="742" y="3061"/>
                    <a:pt x="954" y="3006"/>
                  </a:cubicBezTo>
                  <a:cubicBezTo>
                    <a:pt x="1166" y="2951"/>
                    <a:pt x="1448" y="2881"/>
                    <a:pt x="1686" y="2766"/>
                  </a:cubicBezTo>
                  <a:cubicBezTo>
                    <a:pt x="1924" y="2651"/>
                    <a:pt x="2153" y="2502"/>
                    <a:pt x="2382" y="2316"/>
                  </a:cubicBezTo>
                  <a:cubicBezTo>
                    <a:pt x="2611" y="2130"/>
                    <a:pt x="2857" y="1946"/>
                    <a:pt x="3060" y="1650"/>
                  </a:cubicBezTo>
                  <a:cubicBezTo>
                    <a:pt x="3263" y="1354"/>
                    <a:pt x="3467" y="770"/>
                    <a:pt x="3600" y="540"/>
                  </a:cubicBezTo>
                  <a:cubicBezTo>
                    <a:pt x="3733" y="310"/>
                    <a:pt x="3747" y="340"/>
                    <a:pt x="3858" y="270"/>
                  </a:cubicBezTo>
                  <a:cubicBezTo>
                    <a:pt x="3969" y="200"/>
                    <a:pt x="4143" y="165"/>
                    <a:pt x="4266" y="120"/>
                  </a:cubicBezTo>
                  <a:cubicBezTo>
                    <a:pt x="4389" y="75"/>
                    <a:pt x="4542" y="21"/>
                    <a:pt x="4596" y="0"/>
                  </a:cubicBezTo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56" name="Line 38"/>
          <p:cNvSpPr>
            <a:spLocks noChangeShapeType="1"/>
          </p:cNvSpPr>
          <p:nvPr/>
        </p:nvSpPr>
        <p:spPr bwMode="auto">
          <a:xfrm>
            <a:off x="7891463" y="5199063"/>
            <a:ext cx="12700" cy="915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57" name="Oval 39"/>
          <p:cNvSpPr>
            <a:spLocks noChangeArrowheads="1"/>
          </p:cNvSpPr>
          <p:nvPr/>
        </p:nvSpPr>
        <p:spPr bwMode="auto">
          <a:xfrm>
            <a:off x="-1685925" y="6486525"/>
            <a:ext cx="914400" cy="914400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58" name="Oval 40"/>
          <p:cNvSpPr>
            <a:spLocks noChangeArrowheads="1"/>
          </p:cNvSpPr>
          <p:nvPr/>
        </p:nvSpPr>
        <p:spPr bwMode="auto">
          <a:xfrm>
            <a:off x="4467225" y="4314825"/>
            <a:ext cx="476250" cy="476250"/>
          </a:xfrm>
          <a:prstGeom prst="ellipse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arthen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914400"/>
            <a:ext cx="9144000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325813" y="288925"/>
            <a:ext cx="2433637" cy="6254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500" b="0"/>
              <a:t>Building (</a:t>
            </a:r>
            <a:r>
              <a:rPr lang="en-US" sz="3500" b="0" i="1"/>
              <a:t>n</a:t>
            </a:r>
            <a:r>
              <a:rPr lang="en-US" sz="3500" b="0"/>
              <a:t>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1671638" y="225425"/>
            <a:ext cx="5843587" cy="869950"/>
            <a:chOff x="57" y="142"/>
            <a:chExt cx="3681" cy="548"/>
          </a:xfrm>
        </p:grpSpPr>
        <p:grpSp>
          <p:nvGrpSpPr>
            <p:cNvPr id="32817" name="Group 50"/>
            <p:cNvGrpSpPr>
              <a:grpSpLocks/>
            </p:cNvGrpSpPr>
            <p:nvPr/>
          </p:nvGrpSpPr>
          <p:grpSpPr bwMode="auto">
            <a:xfrm>
              <a:off x="57" y="166"/>
              <a:ext cx="2708" cy="524"/>
              <a:chOff x="57" y="166"/>
              <a:chExt cx="2708" cy="524"/>
            </a:xfrm>
          </p:grpSpPr>
          <p:grpSp>
            <p:nvGrpSpPr>
              <p:cNvPr id="32819" name="Group 51"/>
              <p:cNvGrpSpPr>
                <a:grpSpLocks/>
              </p:cNvGrpSpPr>
              <p:nvPr/>
            </p:nvGrpSpPr>
            <p:grpSpPr bwMode="auto">
              <a:xfrm>
                <a:off x="57" y="166"/>
                <a:ext cx="2708" cy="485"/>
                <a:chOff x="512" y="601"/>
                <a:chExt cx="4744" cy="849"/>
              </a:xfrm>
            </p:grpSpPr>
            <p:pic>
              <p:nvPicPr>
                <p:cNvPr id="32823" name="Picture 52" descr="Copy of Copy of buildingSMART Logo, tagline, footer 3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12" y="601"/>
                  <a:ext cx="4735" cy="8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2824" name="Rectangle 53"/>
                <p:cNvSpPr>
                  <a:spLocks noChangeArrowheads="1"/>
                </p:cNvSpPr>
                <p:nvPr/>
              </p:nvSpPr>
              <p:spPr bwMode="auto">
                <a:xfrm>
                  <a:off x="5106" y="1104"/>
                  <a:ext cx="150" cy="98"/>
                </a:xfrm>
                <a:prstGeom prst="rect">
                  <a:avLst/>
                </a:prstGeom>
                <a:solidFill>
                  <a:schemeClr val="bg1"/>
                </a:solidFill>
                <a:ln w="5715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820" name="Rectangle 54"/>
              <p:cNvSpPr>
                <a:spLocks noChangeArrowheads="1"/>
              </p:cNvSpPr>
              <p:nvPr/>
            </p:nvSpPr>
            <p:spPr bwMode="auto">
              <a:xfrm>
                <a:off x="541" y="484"/>
                <a:ext cx="951" cy="16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1" name="Rectangle 55"/>
              <p:cNvSpPr>
                <a:spLocks noChangeArrowheads="1"/>
              </p:cNvSpPr>
              <p:nvPr/>
            </p:nvSpPr>
            <p:spPr bwMode="auto">
              <a:xfrm>
                <a:off x="1744" y="492"/>
                <a:ext cx="1020" cy="16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2" name="Rectangle 56"/>
              <p:cNvSpPr>
                <a:spLocks noChangeArrowheads="1"/>
              </p:cNvSpPr>
              <p:nvPr/>
            </p:nvSpPr>
            <p:spPr bwMode="auto">
              <a:xfrm>
                <a:off x="1131" y="521"/>
                <a:ext cx="952" cy="16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818" name="Text Box 57"/>
            <p:cNvSpPr txBox="1">
              <a:spLocks noChangeArrowheads="1"/>
            </p:cNvSpPr>
            <p:nvPr/>
          </p:nvSpPr>
          <p:spPr bwMode="auto">
            <a:xfrm>
              <a:off x="2746" y="142"/>
              <a:ext cx="992" cy="394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500" b="0"/>
                <a:t>Design</a:t>
              </a:r>
            </a:p>
          </p:txBody>
        </p:sp>
      </p:grpSp>
      <p:grpSp>
        <p:nvGrpSpPr>
          <p:cNvPr id="32771" name="Group 2"/>
          <p:cNvGrpSpPr>
            <a:grpSpLocks/>
          </p:cNvGrpSpPr>
          <p:nvPr/>
        </p:nvGrpSpPr>
        <p:grpSpPr bwMode="auto">
          <a:xfrm>
            <a:off x="939800" y="4046538"/>
            <a:ext cx="7799388" cy="1871662"/>
            <a:chOff x="592" y="2549"/>
            <a:chExt cx="4913" cy="1179"/>
          </a:xfrm>
        </p:grpSpPr>
        <p:sp>
          <p:nvSpPr>
            <p:cNvPr id="32815" name="Freeform 3"/>
            <p:cNvSpPr>
              <a:spLocks/>
            </p:cNvSpPr>
            <p:nvPr/>
          </p:nvSpPr>
          <p:spPr bwMode="auto">
            <a:xfrm>
              <a:off x="592" y="2549"/>
              <a:ext cx="4679" cy="1179"/>
            </a:xfrm>
            <a:custGeom>
              <a:avLst/>
              <a:gdLst>
                <a:gd name="T0" fmla="*/ 4 w 4679"/>
                <a:gd name="T1" fmla="*/ 768 h 1179"/>
                <a:gd name="T2" fmla="*/ 292 w 4679"/>
                <a:gd name="T3" fmla="*/ 756 h 1179"/>
                <a:gd name="T4" fmla="*/ 724 w 4679"/>
                <a:gd name="T5" fmla="*/ 668 h 1179"/>
                <a:gd name="T6" fmla="*/ 1140 w 4679"/>
                <a:gd name="T7" fmla="*/ 528 h 1179"/>
                <a:gd name="T8" fmla="*/ 1572 w 4679"/>
                <a:gd name="T9" fmla="*/ 276 h 1179"/>
                <a:gd name="T10" fmla="*/ 1784 w 4679"/>
                <a:gd name="T11" fmla="*/ 103 h 1179"/>
                <a:gd name="T12" fmla="*/ 1936 w 4679"/>
                <a:gd name="T13" fmla="*/ 24 h 1179"/>
                <a:gd name="T14" fmla="*/ 2140 w 4679"/>
                <a:gd name="T15" fmla="*/ 0 h 1179"/>
                <a:gd name="T16" fmla="*/ 2332 w 4679"/>
                <a:gd name="T17" fmla="*/ 68 h 1179"/>
                <a:gd name="T18" fmla="*/ 2520 w 4679"/>
                <a:gd name="T19" fmla="*/ 223 h 1179"/>
                <a:gd name="T20" fmla="*/ 2608 w 4679"/>
                <a:gd name="T21" fmla="*/ 380 h 1179"/>
                <a:gd name="T22" fmla="*/ 2764 w 4679"/>
                <a:gd name="T23" fmla="*/ 584 h 1179"/>
                <a:gd name="T24" fmla="*/ 3036 w 4679"/>
                <a:gd name="T25" fmla="*/ 700 h 1179"/>
                <a:gd name="T26" fmla="*/ 3312 w 4679"/>
                <a:gd name="T27" fmla="*/ 740 h 1179"/>
                <a:gd name="T28" fmla="*/ 3788 w 4679"/>
                <a:gd name="T29" fmla="*/ 744 h 1179"/>
                <a:gd name="T30" fmla="*/ 4304 w 4679"/>
                <a:gd name="T31" fmla="*/ 740 h 1179"/>
                <a:gd name="T32" fmla="*/ 4508 w 4679"/>
                <a:gd name="T33" fmla="*/ 680 h 1179"/>
                <a:gd name="T34" fmla="*/ 4679 w 4679"/>
                <a:gd name="T35" fmla="*/ 558 h 1179"/>
                <a:gd name="T36" fmla="*/ 4679 w 4679"/>
                <a:gd name="T37" fmla="*/ 1179 h 1179"/>
                <a:gd name="T38" fmla="*/ 0 w 4679"/>
                <a:gd name="T39" fmla="*/ 1159 h 1179"/>
                <a:gd name="T40" fmla="*/ 4 w 4679"/>
                <a:gd name="T41" fmla="*/ 768 h 1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679"/>
                <a:gd name="T64" fmla="*/ 0 h 1179"/>
                <a:gd name="T65" fmla="*/ 4679 w 4679"/>
                <a:gd name="T66" fmla="*/ 1179 h 11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679" h="1179">
                  <a:moveTo>
                    <a:pt x="4" y="768"/>
                  </a:moveTo>
                  <a:lnTo>
                    <a:pt x="292" y="756"/>
                  </a:lnTo>
                  <a:lnTo>
                    <a:pt x="724" y="668"/>
                  </a:lnTo>
                  <a:lnTo>
                    <a:pt x="1140" y="528"/>
                  </a:lnTo>
                  <a:lnTo>
                    <a:pt x="1572" y="276"/>
                  </a:lnTo>
                  <a:lnTo>
                    <a:pt x="1784" y="103"/>
                  </a:lnTo>
                  <a:lnTo>
                    <a:pt x="1936" y="24"/>
                  </a:lnTo>
                  <a:lnTo>
                    <a:pt x="2140" y="0"/>
                  </a:lnTo>
                  <a:lnTo>
                    <a:pt x="2332" y="68"/>
                  </a:lnTo>
                  <a:lnTo>
                    <a:pt x="2520" y="223"/>
                  </a:lnTo>
                  <a:lnTo>
                    <a:pt x="2608" y="380"/>
                  </a:lnTo>
                  <a:lnTo>
                    <a:pt x="2764" y="584"/>
                  </a:lnTo>
                  <a:lnTo>
                    <a:pt x="3036" y="700"/>
                  </a:lnTo>
                  <a:lnTo>
                    <a:pt x="3312" y="740"/>
                  </a:lnTo>
                  <a:lnTo>
                    <a:pt x="3788" y="744"/>
                  </a:lnTo>
                  <a:lnTo>
                    <a:pt x="4304" y="740"/>
                  </a:lnTo>
                  <a:lnTo>
                    <a:pt x="4508" y="680"/>
                  </a:lnTo>
                  <a:lnTo>
                    <a:pt x="4679" y="558"/>
                  </a:lnTo>
                  <a:lnTo>
                    <a:pt x="4679" y="1179"/>
                  </a:lnTo>
                  <a:lnTo>
                    <a:pt x="0" y="1159"/>
                  </a:lnTo>
                  <a:lnTo>
                    <a:pt x="4" y="76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6" name="Text Box 4"/>
            <p:cNvSpPr txBox="1">
              <a:spLocks noChangeArrowheads="1"/>
            </p:cNvSpPr>
            <p:nvPr/>
          </p:nvSpPr>
          <p:spPr bwMode="auto">
            <a:xfrm>
              <a:off x="4955" y="2799"/>
              <a:ext cx="550" cy="28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cs typeface="Arial" charset="0"/>
                </a:rPr>
                <a:t>Litigation</a:t>
              </a:r>
            </a:p>
            <a:p>
              <a:r>
                <a:rPr lang="en-US" sz="1200">
                  <a:cs typeface="Arial" charset="0"/>
                </a:rPr>
                <a:t>Phase</a:t>
              </a:r>
            </a:p>
          </p:txBody>
        </p:sp>
      </p:grpSp>
      <p:grpSp>
        <p:nvGrpSpPr>
          <p:cNvPr id="32772" name="Group 5"/>
          <p:cNvGrpSpPr>
            <a:grpSpLocks/>
          </p:cNvGrpSpPr>
          <p:nvPr/>
        </p:nvGrpSpPr>
        <p:grpSpPr bwMode="auto">
          <a:xfrm>
            <a:off x="709613" y="4051300"/>
            <a:ext cx="7194550" cy="2193925"/>
            <a:chOff x="447" y="2552"/>
            <a:chExt cx="4532" cy="1382"/>
          </a:xfrm>
        </p:grpSpPr>
        <p:sp>
          <p:nvSpPr>
            <p:cNvPr id="32802" name="Text Box 6"/>
            <p:cNvSpPr txBox="1">
              <a:spLocks noChangeArrowheads="1"/>
            </p:cNvSpPr>
            <p:nvPr/>
          </p:nvSpPr>
          <p:spPr bwMode="auto">
            <a:xfrm>
              <a:off x="2122" y="3659"/>
              <a:ext cx="937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en-US" sz="1500">
                <a:cs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500">
                  <a:cs typeface="Arial" charset="0"/>
                </a:rPr>
                <a:t>CD</a:t>
              </a:r>
            </a:p>
          </p:txBody>
        </p:sp>
        <p:sp>
          <p:nvSpPr>
            <p:cNvPr id="32803" name="Text Box 7"/>
            <p:cNvSpPr txBox="1">
              <a:spLocks noChangeArrowheads="1"/>
            </p:cNvSpPr>
            <p:nvPr/>
          </p:nvSpPr>
          <p:spPr bwMode="auto">
            <a:xfrm>
              <a:off x="794" y="3659"/>
              <a:ext cx="586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en-US" sz="1500">
                <a:cs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500">
                  <a:cs typeface="Arial" charset="0"/>
                </a:rPr>
                <a:t>Design</a:t>
              </a:r>
            </a:p>
          </p:txBody>
        </p:sp>
        <p:sp>
          <p:nvSpPr>
            <p:cNvPr id="32804" name="Text Box 8"/>
            <p:cNvSpPr txBox="1">
              <a:spLocks noChangeArrowheads="1"/>
            </p:cNvSpPr>
            <p:nvPr/>
          </p:nvSpPr>
          <p:spPr bwMode="auto">
            <a:xfrm>
              <a:off x="1535" y="3659"/>
              <a:ext cx="383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en-US" sz="1500">
                <a:cs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500">
                  <a:cs typeface="Arial" charset="0"/>
                </a:rPr>
                <a:t>DD</a:t>
              </a:r>
            </a:p>
          </p:txBody>
        </p:sp>
        <p:sp>
          <p:nvSpPr>
            <p:cNvPr id="32805" name="Text Box 9"/>
            <p:cNvSpPr txBox="1">
              <a:spLocks noChangeArrowheads="1"/>
            </p:cNvSpPr>
            <p:nvPr/>
          </p:nvSpPr>
          <p:spPr bwMode="auto">
            <a:xfrm>
              <a:off x="3465" y="3655"/>
              <a:ext cx="1506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en-US" sz="1500">
                <a:cs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500">
                  <a:cs typeface="Arial" charset="0"/>
                </a:rPr>
                <a:t>Construction</a:t>
              </a:r>
            </a:p>
          </p:txBody>
        </p:sp>
        <p:sp>
          <p:nvSpPr>
            <p:cNvPr id="32806" name="Text Box 10"/>
            <p:cNvSpPr txBox="1">
              <a:spLocks noChangeArrowheads="1"/>
            </p:cNvSpPr>
            <p:nvPr/>
          </p:nvSpPr>
          <p:spPr bwMode="auto">
            <a:xfrm>
              <a:off x="447" y="3660"/>
              <a:ext cx="442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en-US" sz="1500">
                <a:cs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500">
                  <a:cs typeface="Arial" charset="0"/>
                </a:rPr>
                <a:t>Prog</a:t>
              </a:r>
            </a:p>
          </p:txBody>
        </p:sp>
        <p:grpSp>
          <p:nvGrpSpPr>
            <p:cNvPr id="32807" name="Group 11"/>
            <p:cNvGrpSpPr>
              <a:grpSpLocks/>
            </p:cNvGrpSpPr>
            <p:nvPr/>
          </p:nvGrpSpPr>
          <p:grpSpPr bwMode="auto">
            <a:xfrm>
              <a:off x="586" y="2552"/>
              <a:ext cx="4393" cy="1303"/>
              <a:chOff x="586" y="2552"/>
              <a:chExt cx="4393" cy="1303"/>
            </a:xfrm>
          </p:grpSpPr>
          <p:grpSp>
            <p:nvGrpSpPr>
              <p:cNvPr id="32808" name="Group 12"/>
              <p:cNvGrpSpPr>
                <a:grpSpLocks/>
              </p:cNvGrpSpPr>
              <p:nvPr/>
            </p:nvGrpSpPr>
            <p:grpSpPr bwMode="auto">
              <a:xfrm>
                <a:off x="586" y="2552"/>
                <a:ext cx="4393" cy="1188"/>
                <a:chOff x="586" y="2552"/>
                <a:chExt cx="4393" cy="1188"/>
              </a:xfrm>
            </p:grpSpPr>
            <p:sp>
              <p:nvSpPr>
                <p:cNvPr id="32813" name="Freeform 13"/>
                <p:cNvSpPr>
                  <a:spLocks/>
                </p:cNvSpPr>
                <p:nvPr/>
              </p:nvSpPr>
              <p:spPr bwMode="auto">
                <a:xfrm>
                  <a:off x="586" y="2555"/>
                  <a:ext cx="4393" cy="1185"/>
                </a:xfrm>
                <a:custGeom>
                  <a:avLst/>
                  <a:gdLst>
                    <a:gd name="T0" fmla="*/ 0 w 4393"/>
                    <a:gd name="T1" fmla="*/ 768 h 1185"/>
                    <a:gd name="T2" fmla="*/ 334 w 4393"/>
                    <a:gd name="T3" fmla="*/ 760 h 1185"/>
                    <a:gd name="T4" fmla="*/ 859 w 4393"/>
                    <a:gd name="T5" fmla="*/ 640 h 1185"/>
                    <a:gd name="T6" fmla="*/ 1286 w 4393"/>
                    <a:gd name="T7" fmla="*/ 454 h 1185"/>
                    <a:gd name="T8" fmla="*/ 1575 w 4393"/>
                    <a:gd name="T9" fmla="*/ 264 h 1185"/>
                    <a:gd name="T10" fmla="*/ 1781 w 4393"/>
                    <a:gd name="T11" fmla="*/ 120 h 1185"/>
                    <a:gd name="T12" fmla="*/ 1921 w 4393"/>
                    <a:gd name="T13" fmla="*/ 32 h 1185"/>
                    <a:gd name="T14" fmla="*/ 2139 w 4393"/>
                    <a:gd name="T15" fmla="*/ 0 h 1185"/>
                    <a:gd name="T16" fmla="*/ 2342 w 4393"/>
                    <a:gd name="T17" fmla="*/ 70 h 1185"/>
                    <a:gd name="T18" fmla="*/ 2513 w 4393"/>
                    <a:gd name="T19" fmla="*/ 240 h 1185"/>
                    <a:gd name="T20" fmla="*/ 2624 w 4393"/>
                    <a:gd name="T21" fmla="*/ 392 h 1185"/>
                    <a:gd name="T22" fmla="*/ 2768 w 4393"/>
                    <a:gd name="T23" fmla="*/ 576 h 1185"/>
                    <a:gd name="T24" fmla="*/ 3038 w 4393"/>
                    <a:gd name="T25" fmla="*/ 704 h 1185"/>
                    <a:gd name="T26" fmla="*/ 3302 w 4393"/>
                    <a:gd name="T27" fmla="*/ 734 h 1185"/>
                    <a:gd name="T28" fmla="*/ 3778 w 4393"/>
                    <a:gd name="T29" fmla="*/ 744 h 1185"/>
                    <a:gd name="T30" fmla="*/ 4279 w 4393"/>
                    <a:gd name="T31" fmla="*/ 744 h 1185"/>
                    <a:gd name="T32" fmla="*/ 4393 w 4393"/>
                    <a:gd name="T33" fmla="*/ 719 h 1185"/>
                    <a:gd name="T34" fmla="*/ 4393 w 4393"/>
                    <a:gd name="T35" fmla="*/ 1185 h 1185"/>
                    <a:gd name="T36" fmla="*/ 8 w 4393"/>
                    <a:gd name="T37" fmla="*/ 1176 h 1185"/>
                    <a:gd name="T38" fmla="*/ 0 w 4393"/>
                    <a:gd name="T39" fmla="*/ 768 h 118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393"/>
                    <a:gd name="T61" fmla="*/ 0 h 1185"/>
                    <a:gd name="T62" fmla="*/ 4393 w 4393"/>
                    <a:gd name="T63" fmla="*/ 1185 h 118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393" h="1185">
                      <a:moveTo>
                        <a:pt x="0" y="768"/>
                      </a:moveTo>
                      <a:lnTo>
                        <a:pt x="334" y="760"/>
                      </a:lnTo>
                      <a:lnTo>
                        <a:pt x="859" y="640"/>
                      </a:lnTo>
                      <a:lnTo>
                        <a:pt x="1286" y="454"/>
                      </a:lnTo>
                      <a:lnTo>
                        <a:pt x="1575" y="264"/>
                      </a:lnTo>
                      <a:lnTo>
                        <a:pt x="1781" y="120"/>
                      </a:lnTo>
                      <a:lnTo>
                        <a:pt x="1921" y="32"/>
                      </a:lnTo>
                      <a:lnTo>
                        <a:pt x="2139" y="0"/>
                      </a:lnTo>
                      <a:lnTo>
                        <a:pt x="2342" y="70"/>
                      </a:lnTo>
                      <a:lnTo>
                        <a:pt x="2513" y="240"/>
                      </a:lnTo>
                      <a:lnTo>
                        <a:pt x="2624" y="392"/>
                      </a:lnTo>
                      <a:lnTo>
                        <a:pt x="2768" y="576"/>
                      </a:lnTo>
                      <a:lnTo>
                        <a:pt x="3038" y="704"/>
                      </a:lnTo>
                      <a:lnTo>
                        <a:pt x="3302" y="734"/>
                      </a:lnTo>
                      <a:lnTo>
                        <a:pt x="3778" y="744"/>
                      </a:lnTo>
                      <a:lnTo>
                        <a:pt x="4279" y="744"/>
                      </a:lnTo>
                      <a:lnTo>
                        <a:pt x="4393" y="719"/>
                      </a:lnTo>
                      <a:lnTo>
                        <a:pt x="4393" y="1185"/>
                      </a:lnTo>
                      <a:lnTo>
                        <a:pt x="8" y="1176"/>
                      </a:lnTo>
                      <a:lnTo>
                        <a:pt x="0" y="76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14" name="Freeform 14"/>
                <p:cNvSpPr>
                  <a:spLocks/>
                </p:cNvSpPr>
                <p:nvPr/>
              </p:nvSpPr>
              <p:spPr bwMode="auto">
                <a:xfrm>
                  <a:off x="588" y="2552"/>
                  <a:ext cx="4378" cy="774"/>
                </a:xfrm>
                <a:custGeom>
                  <a:avLst/>
                  <a:gdLst>
                    <a:gd name="T0" fmla="*/ 0 w 4378"/>
                    <a:gd name="T1" fmla="*/ 760 h 774"/>
                    <a:gd name="T2" fmla="*/ 210 w 4378"/>
                    <a:gd name="T3" fmla="*/ 766 h 774"/>
                    <a:gd name="T4" fmla="*/ 564 w 4378"/>
                    <a:gd name="T5" fmla="*/ 712 h 774"/>
                    <a:gd name="T6" fmla="*/ 791 w 4378"/>
                    <a:gd name="T7" fmla="*/ 651 h 774"/>
                    <a:gd name="T8" fmla="*/ 1053 w 4378"/>
                    <a:gd name="T9" fmla="*/ 564 h 774"/>
                    <a:gd name="T10" fmla="*/ 1306 w 4378"/>
                    <a:gd name="T11" fmla="*/ 441 h 774"/>
                    <a:gd name="T12" fmla="*/ 1472 w 4378"/>
                    <a:gd name="T13" fmla="*/ 345 h 774"/>
                    <a:gd name="T14" fmla="*/ 1668 w 4378"/>
                    <a:gd name="T15" fmla="*/ 208 h 774"/>
                    <a:gd name="T16" fmla="*/ 1806 w 4378"/>
                    <a:gd name="T17" fmla="*/ 106 h 774"/>
                    <a:gd name="T18" fmla="*/ 1971 w 4378"/>
                    <a:gd name="T19" fmla="*/ 25 h 774"/>
                    <a:gd name="T20" fmla="*/ 2156 w 4378"/>
                    <a:gd name="T21" fmla="*/ 8 h 774"/>
                    <a:gd name="T22" fmla="*/ 2344 w 4378"/>
                    <a:gd name="T23" fmla="*/ 76 h 774"/>
                    <a:gd name="T24" fmla="*/ 2472 w 4378"/>
                    <a:gd name="T25" fmla="*/ 190 h 774"/>
                    <a:gd name="T26" fmla="*/ 2604 w 4378"/>
                    <a:gd name="T27" fmla="*/ 364 h 774"/>
                    <a:gd name="T28" fmla="*/ 2702 w 4378"/>
                    <a:gd name="T29" fmla="*/ 503 h 774"/>
                    <a:gd name="T30" fmla="*/ 2810 w 4378"/>
                    <a:gd name="T31" fmla="*/ 597 h 774"/>
                    <a:gd name="T32" fmla="*/ 2960 w 4378"/>
                    <a:gd name="T33" fmla="*/ 668 h 774"/>
                    <a:gd name="T34" fmla="*/ 3116 w 4378"/>
                    <a:gd name="T35" fmla="*/ 716 h 774"/>
                    <a:gd name="T36" fmla="*/ 3329 w 4378"/>
                    <a:gd name="T37" fmla="*/ 741 h 774"/>
                    <a:gd name="T38" fmla="*/ 3762 w 4378"/>
                    <a:gd name="T39" fmla="*/ 748 h 774"/>
                    <a:gd name="T40" fmla="*/ 4002 w 4378"/>
                    <a:gd name="T41" fmla="*/ 748 h 774"/>
                    <a:gd name="T42" fmla="*/ 4308 w 4378"/>
                    <a:gd name="T43" fmla="*/ 741 h 774"/>
                    <a:gd name="T44" fmla="*/ 4378 w 4378"/>
                    <a:gd name="T45" fmla="*/ 728 h 77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378"/>
                    <a:gd name="T70" fmla="*/ 0 h 774"/>
                    <a:gd name="T71" fmla="*/ 4378 w 4378"/>
                    <a:gd name="T72" fmla="*/ 774 h 77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378" h="774">
                      <a:moveTo>
                        <a:pt x="0" y="760"/>
                      </a:moveTo>
                      <a:cubicBezTo>
                        <a:pt x="66" y="763"/>
                        <a:pt x="116" y="774"/>
                        <a:pt x="210" y="766"/>
                      </a:cubicBezTo>
                      <a:cubicBezTo>
                        <a:pt x="304" y="758"/>
                        <a:pt x="467" y="731"/>
                        <a:pt x="564" y="712"/>
                      </a:cubicBezTo>
                      <a:cubicBezTo>
                        <a:pt x="661" y="693"/>
                        <a:pt x="710" y="676"/>
                        <a:pt x="791" y="651"/>
                      </a:cubicBezTo>
                      <a:cubicBezTo>
                        <a:pt x="872" y="626"/>
                        <a:pt x="967" y="599"/>
                        <a:pt x="1053" y="564"/>
                      </a:cubicBezTo>
                      <a:cubicBezTo>
                        <a:pt x="1139" y="529"/>
                        <a:pt x="1236" y="477"/>
                        <a:pt x="1306" y="441"/>
                      </a:cubicBezTo>
                      <a:cubicBezTo>
                        <a:pt x="1376" y="405"/>
                        <a:pt x="1412" y="384"/>
                        <a:pt x="1472" y="345"/>
                      </a:cubicBezTo>
                      <a:cubicBezTo>
                        <a:pt x="1532" y="306"/>
                        <a:pt x="1612" y="248"/>
                        <a:pt x="1668" y="208"/>
                      </a:cubicBezTo>
                      <a:cubicBezTo>
                        <a:pt x="1724" y="168"/>
                        <a:pt x="1756" y="136"/>
                        <a:pt x="1806" y="106"/>
                      </a:cubicBezTo>
                      <a:cubicBezTo>
                        <a:pt x="1856" y="76"/>
                        <a:pt x="1913" y="41"/>
                        <a:pt x="1971" y="25"/>
                      </a:cubicBezTo>
                      <a:cubicBezTo>
                        <a:pt x="2029" y="9"/>
                        <a:pt x="2094" y="0"/>
                        <a:pt x="2156" y="8"/>
                      </a:cubicBezTo>
                      <a:cubicBezTo>
                        <a:pt x="2218" y="16"/>
                        <a:pt x="2291" y="46"/>
                        <a:pt x="2344" y="76"/>
                      </a:cubicBezTo>
                      <a:cubicBezTo>
                        <a:pt x="2397" y="106"/>
                        <a:pt x="2429" y="142"/>
                        <a:pt x="2472" y="190"/>
                      </a:cubicBezTo>
                      <a:cubicBezTo>
                        <a:pt x="2515" y="238"/>
                        <a:pt x="2566" y="312"/>
                        <a:pt x="2604" y="364"/>
                      </a:cubicBezTo>
                      <a:cubicBezTo>
                        <a:pt x="2642" y="416"/>
                        <a:pt x="2668" y="464"/>
                        <a:pt x="2702" y="503"/>
                      </a:cubicBezTo>
                      <a:cubicBezTo>
                        <a:pt x="2736" y="542"/>
                        <a:pt x="2767" y="569"/>
                        <a:pt x="2810" y="597"/>
                      </a:cubicBezTo>
                      <a:cubicBezTo>
                        <a:pt x="2853" y="625"/>
                        <a:pt x="2909" y="648"/>
                        <a:pt x="2960" y="668"/>
                      </a:cubicBezTo>
                      <a:cubicBezTo>
                        <a:pt x="3011" y="688"/>
                        <a:pt x="3055" y="704"/>
                        <a:pt x="3116" y="716"/>
                      </a:cubicBezTo>
                      <a:cubicBezTo>
                        <a:pt x="3177" y="728"/>
                        <a:pt x="3221" y="736"/>
                        <a:pt x="3329" y="741"/>
                      </a:cubicBezTo>
                      <a:cubicBezTo>
                        <a:pt x="3437" y="746"/>
                        <a:pt x="3650" y="747"/>
                        <a:pt x="3762" y="748"/>
                      </a:cubicBezTo>
                      <a:cubicBezTo>
                        <a:pt x="3874" y="749"/>
                        <a:pt x="3911" y="749"/>
                        <a:pt x="4002" y="748"/>
                      </a:cubicBezTo>
                      <a:cubicBezTo>
                        <a:pt x="4093" y="747"/>
                        <a:pt x="4245" y="744"/>
                        <a:pt x="4308" y="741"/>
                      </a:cubicBezTo>
                      <a:cubicBezTo>
                        <a:pt x="4371" y="738"/>
                        <a:pt x="4364" y="731"/>
                        <a:pt x="4378" y="72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809" name="Line 15"/>
              <p:cNvSpPr>
                <a:spLocks noChangeShapeType="1"/>
              </p:cNvSpPr>
              <p:nvPr/>
            </p:nvSpPr>
            <p:spPr bwMode="auto">
              <a:xfrm flipH="1" flipV="1">
                <a:off x="831" y="3303"/>
                <a:ext cx="6" cy="5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0" name="Line 16"/>
              <p:cNvSpPr>
                <a:spLocks noChangeShapeType="1"/>
              </p:cNvSpPr>
              <p:nvPr/>
            </p:nvSpPr>
            <p:spPr bwMode="auto">
              <a:xfrm flipV="1">
                <a:off x="1352" y="3212"/>
                <a:ext cx="0" cy="6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1" name="Line 17"/>
              <p:cNvSpPr>
                <a:spLocks noChangeShapeType="1"/>
              </p:cNvSpPr>
              <p:nvPr/>
            </p:nvSpPr>
            <p:spPr bwMode="auto">
              <a:xfrm flipV="1">
                <a:off x="2120" y="2846"/>
                <a:ext cx="0" cy="10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2" name="Line 18"/>
              <p:cNvSpPr>
                <a:spLocks noChangeShapeType="1"/>
              </p:cNvSpPr>
              <p:nvPr/>
            </p:nvSpPr>
            <p:spPr bwMode="auto">
              <a:xfrm flipV="1">
                <a:off x="3065" y="2750"/>
                <a:ext cx="0" cy="10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2773" name="Text Box 19"/>
          <p:cNvSpPr txBox="1">
            <a:spLocks noChangeArrowheads="1"/>
          </p:cNvSpPr>
          <p:nvPr/>
        </p:nvSpPr>
        <p:spPr bwMode="auto">
          <a:xfrm rot="-5400000">
            <a:off x="-1982787" y="3132137"/>
            <a:ext cx="51371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Effort</a:t>
            </a:r>
          </a:p>
        </p:txBody>
      </p:sp>
      <p:sp>
        <p:nvSpPr>
          <p:cNvPr id="32774" name="Text Box 20"/>
          <p:cNvSpPr txBox="1">
            <a:spLocks noChangeArrowheads="1"/>
          </p:cNvSpPr>
          <p:nvPr/>
        </p:nvSpPr>
        <p:spPr bwMode="auto">
          <a:xfrm>
            <a:off x="914400" y="6299200"/>
            <a:ext cx="76406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Time</a:t>
            </a:r>
          </a:p>
        </p:txBody>
      </p:sp>
      <p:sp>
        <p:nvSpPr>
          <p:cNvPr id="32775" name="Text Box 22"/>
          <p:cNvSpPr txBox="1">
            <a:spLocks noChangeArrowheads="1"/>
          </p:cNvSpPr>
          <p:nvPr/>
        </p:nvSpPr>
        <p:spPr bwMode="auto">
          <a:xfrm>
            <a:off x="860425" y="5816600"/>
            <a:ext cx="184150" cy="4730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32776" name="Group 23"/>
          <p:cNvGrpSpPr>
            <a:grpSpLocks/>
          </p:cNvGrpSpPr>
          <p:nvPr/>
        </p:nvGrpSpPr>
        <p:grpSpPr bwMode="auto">
          <a:xfrm>
            <a:off x="1295400" y="787400"/>
            <a:ext cx="7664450" cy="4164013"/>
            <a:chOff x="816" y="496"/>
            <a:chExt cx="4828" cy="2623"/>
          </a:xfrm>
        </p:grpSpPr>
        <p:sp>
          <p:nvSpPr>
            <p:cNvPr id="32797" name="Freeform 24"/>
            <p:cNvSpPr>
              <a:spLocks/>
            </p:cNvSpPr>
            <p:nvPr/>
          </p:nvSpPr>
          <p:spPr bwMode="auto">
            <a:xfrm>
              <a:off x="816" y="496"/>
              <a:ext cx="4828" cy="2623"/>
            </a:xfrm>
            <a:custGeom>
              <a:avLst/>
              <a:gdLst>
                <a:gd name="T0" fmla="*/ 0 w 4828"/>
                <a:gd name="T1" fmla="*/ 0 h 2623"/>
                <a:gd name="T2" fmla="*/ 24 w 4828"/>
                <a:gd name="T3" fmla="*/ 144 h 2623"/>
                <a:gd name="T4" fmla="*/ 76 w 4828"/>
                <a:gd name="T5" fmla="*/ 404 h 2623"/>
                <a:gd name="T6" fmla="*/ 176 w 4828"/>
                <a:gd name="T7" fmla="*/ 736 h 2623"/>
                <a:gd name="T8" fmla="*/ 312 w 4828"/>
                <a:gd name="T9" fmla="*/ 1088 h 2623"/>
                <a:gd name="T10" fmla="*/ 512 w 4828"/>
                <a:gd name="T11" fmla="*/ 1424 h 2623"/>
                <a:gd name="T12" fmla="*/ 776 w 4828"/>
                <a:gd name="T13" fmla="*/ 1704 h 2623"/>
                <a:gd name="T14" fmla="*/ 1056 w 4828"/>
                <a:gd name="T15" fmla="*/ 1920 h 2623"/>
                <a:gd name="T16" fmla="*/ 1440 w 4828"/>
                <a:gd name="T17" fmla="*/ 2148 h 2623"/>
                <a:gd name="T18" fmla="*/ 1868 w 4828"/>
                <a:gd name="T19" fmla="*/ 2308 h 2623"/>
                <a:gd name="T20" fmla="*/ 2352 w 4828"/>
                <a:gd name="T21" fmla="*/ 2432 h 2623"/>
                <a:gd name="T22" fmla="*/ 2709 w 4828"/>
                <a:gd name="T23" fmla="*/ 2522 h 2623"/>
                <a:gd name="T24" fmla="*/ 2982 w 4828"/>
                <a:gd name="T25" fmla="*/ 2579 h 2623"/>
                <a:gd name="T26" fmla="*/ 3204 w 4828"/>
                <a:gd name="T27" fmla="*/ 2609 h 2623"/>
                <a:gd name="T28" fmla="*/ 3357 w 4828"/>
                <a:gd name="T29" fmla="*/ 2621 h 2623"/>
                <a:gd name="T30" fmla="*/ 3580 w 4828"/>
                <a:gd name="T31" fmla="*/ 2620 h 2623"/>
                <a:gd name="T32" fmla="*/ 3944 w 4828"/>
                <a:gd name="T33" fmla="*/ 2616 h 2623"/>
                <a:gd name="T34" fmla="*/ 4428 w 4828"/>
                <a:gd name="T35" fmla="*/ 2616 h 2623"/>
                <a:gd name="T36" fmla="*/ 4828 w 4828"/>
                <a:gd name="T37" fmla="*/ 2616 h 26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28"/>
                <a:gd name="T58" fmla="*/ 0 h 2623"/>
                <a:gd name="T59" fmla="*/ 4828 w 4828"/>
                <a:gd name="T60" fmla="*/ 2623 h 26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28" h="2623">
                  <a:moveTo>
                    <a:pt x="0" y="0"/>
                  </a:moveTo>
                  <a:cubicBezTo>
                    <a:pt x="4" y="24"/>
                    <a:pt x="11" y="77"/>
                    <a:pt x="24" y="144"/>
                  </a:cubicBezTo>
                  <a:cubicBezTo>
                    <a:pt x="37" y="211"/>
                    <a:pt x="51" y="305"/>
                    <a:pt x="76" y="404"/>
                  </a:cubicBezTo>
                  <a:cubicBezTo>
                    <a:pt x="101" y="503"/>
                    <a:pt x="137" y="622"/>
                    <a:pt x="176" y="736"/>
                  </a:cubicBezTo>
                  <a:cubicBezTo>
                    <a:pt x="215" y="850"/>
                    <a:pt x="256" y="973"/>
                    <a:pt x="312" y="1088"/>
                  </a:cubicBezTo>
                  <a:cubicBezTo>
                    <a:pt x="368" y="1203"/>
                    <a:pt x="435" y="1321"/>
                    <a:pt x="512" y="1424"/>
                  </a:cubicBezTo>
                  <a:cubicBezTo>
                    <a:pt x="589" y="1527"/>
                    <a:pt x="685" y="1621"/>
                    <a:pt x="776" y="1704"/>
                  </a:cubicBezTo>
                  <a:cubicBezTo>
                    <a:pt x="867" y="1787"/>
                    <a:pt x="945" y="1846"/>
                    <a:pt x="1056" y="1920"/>
                  </a:cubicBezTo>
                  <a:cubicBezTo>
                    <a:pt x="1167" y="1994"/>
                    <a:pt x="1305" y="2083"/>
                    <a:pt x="1440" y="2148"/>
                  </a:cubicBezTo>
                  <a:cubicBezTo>
                    <a:pt x="1575" y="2213"/>
                    <a:pt x="1716" y="2261"/>
                    <a:pt x="1868" y="2308"/>
                  </a:cubicBezTo>
                  <a:cubicBezTo>
                    <a:pt x="2020" y="2355"/>
                    <a:pt x="2212" y="2396"/>
                    <a:pt x="2352" y="2432"/>
                  </a:cubicBezTo>
                  <a:cubicBezTo>
                    <a:pt x="2492" y="2468"/>
                    <a:pt x="2604" y="2498"/>
                    <a:pt x="2709" y="2522"/>
                  </a:cubicBezTo>
                  <a:cubicBezTo>
                    <a:pt x="2814" y="2546"/>
                    <a:pt x="2900" y="2565"/>
                    <a:pt x="2982" y="2579"/>
                  </a:cubicBezTo>
                  <a:cubicBezTo>
                    <a:pt x="3064" y="2593"/>
                    <a:pt x="3142" y="2602"/>
                    <a:pt x="3204" y="2609"/>
                  </a:cubicBezTo>
                  <a:cubicBezTo>
                    <a:pt x="3266" y="2616"/>
                    <a:pt x="3294" y="2619"/>
                    <a:pt x="3357" y="2621"/>
                  </a:cubicBezTo>
                  <a:cubicBezTo>
                    <a:pt x="3420" y="2623"/>
                    <a:pt x="3482" y="2621"/>
                    <a:pt x="3580" y="2620"/>
                  </a:cubicBezTo>
                  <a:cubicBezTo>
                    <a:pt x="3678" y="2619"/>
                    <a:pt x="3803" y="2617"/>
                    <a:pt x="3944" y="2616"/>
                  </a:cubicBezTo>
                  <a:cubicBezTo>
                    <a:pt x="4085" y="2615"/>
                    <a:pt x="4281" y="2616"/>
                    <a:pt x="4428" y="2616"/>
                  </a:cubicBezTo>
                  <a:cubicBezTo>
                    <a:pt x="4575" y="2616"/>
                    <a:pt x="4745" y="2616"/>
                    <a:pt x="4828" y="2616"/>
                  </a:cubicBezTo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Text Box 25"/>
            <p:cNvSpPr txBox="1">
              <a:spLocks noChangeArrowheads="1"/>
            </p:cNvSpPr>
            <p:nvPr/>
          </p:nvSpPr>
          <p:spPr bwMode="auto">
            <a:xfrm rot="4385469">
              <a:off x="768" y="829"/>
              <a:ext cx="500" cy="23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>
                  <a:solidFill>
                    <a:srgbClr val="000099"/>
                  </a:solidFill>
                  <a:cs typeface="Arial" charset="0"/>
                </a:rPr>
                <a:t>Ability</a:t>
              </a:r>
            </a:p>
          </p:txBody>
        </p:sp>
        <p:sp>
          <p:nvSpPr>
            <p:cNvPr id="32799" name="Text Box 26"/>
            <p:cNvSpPr txBox="1">
              <a:spLocks noChangeArrowheads="1"/>
            </p:cNvSpPr>
            <p:nvPr/>
          </p:nvSpPr>
          <p:spPr bwMode="auto">
            <a:xfrm rot="3512329">
              <a:off x="1007" y="1187"/>
              <a:ext cx="236" cy="23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>
                  <a:solidFill>
                    <a:srgbClr val="000099"/>
                  </a:solidFill>
                  <a:cs typeface="Arial" charset="0"/>
                </a:rPr>
                <a:t>to</a:t>
              </a:r>
            </a:p>
          </p:txBody>
        </p:sp>
        <p:sp>
          <p:nvSpPr>
            <p:cNvPr id="32800" name="Text Box 27"/>
            <p:cNvSpPr txBox="1">
              <a:spLocks noChangeArrowheads="1"/>
            </p:cNvSpPr>
            <p:nvPr/>
          </p:nvSpPr>
          <p:spPr bwMode="auto">
            <a:xfrm rot="2833735">
              <a:off x="1397" y="1940"/>
              <a:ext cx="380" cy="23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>
                  <a:solidFill>
                    <a:srgbClr val="000099"/>
                  </a:solidFill>
                  <a:cs typeface="Arial" charset="0"/>
                </a:rPr>
                <a:t>cost</a:t>
              </a:r>
            </a:p>
          </p:txBody>
        </p:sp>
        <p:sp>
          <p:nvSpPr>
            <p:cNvPr id="32801" name="Text Box 28"/>
            <p:cNvSpPr txBox="1">
              <a:spLocks noChangeArrowheads="1"/>
            </p:cNvSpPr>
            <p:nvPr/>
          </p:nvSpPr>
          <p:spPr bwMode="auto">
            <a:xfrm rot="3552716">
              <a:off x="1022" y="1555"/>
              <a:ext cx="548" cy="23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>
                  <a:solidFill>
                    <a:srgbClr val="000099"/>
                  </a:solidFill>
                  <a:cs typeface="Arial" charset="0"/>
                </a:rPr>
                <a:t>control</a:t>
              </a:r>
            </a:p>
          </p:txBody>
        </p:sp>
      </p:grpSp>
      <p:sp>
        <p:nvSpPr>
          <p:cNvPr id="32777" name="Line 29"/>
          <p:cNvSpPr>
            <a:spLocks noChangeShapeType="1"/>
          </p:cNvSpPr>
          <p:nvPr/>
        </p:nvSpPr>
        <p:spPr bwMode="auto">
          <a:xfrm flipH="1" flipV="1">
            <a:off x="7894638" y="5267325"/>
            <a:ext cx="4762" cy="909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947738" y="3954463"/>
            <a:ext cx="6962775" cy="2160587"/>
            <a:chOff x="597" y="2491"/>
            <a:chExt cx="4386" cy="1361"/>
          </a:xfrm>
        </p:grpSpPr>
        <p:sp>
          <p:nvSpPr>
            <p:cNvPr id="32790" name="Freeform 31"/>
            <p:cNvSpPr>
              <a:spLocks/>
            </p:cNvSpPr>
            <p:nvPr/>
          </p:nvSpPr>
          <p:spPr bwMode="auto">
            <a:xfrm>
              <a:off x="603" y="2499"/>
              <a:ext cx="4380" cy="1236"/>
            </a:xfrm>
            <a:custGeom>
              <a:avLst/>
              <a:gdLst>
                <a:gd name="T0" fmla="*/ 0 w 4397"/>
                <a:gd name="T1" fmla="*/ 806 h 1214"/>
                <a:gd name="T2" fmla="*/ 11 w 4397"/>
                <a:gd name="T3" fmla="*/ 296 h 1214"/>
                <a:gd name="T4" fmla="*/ 120 w 4397"/>
                <a:gd name="T5" fmla="*/ 277 h 1214"/>
                <a:gd name="T6" fmla="*/ 198 w 4397"/>
                <a:gd name="T7" fmla="*/ 228 h 1214"/>
                <a:gd name="T8" fmla="*/ 336 w 4397"/>
                <a:gd name="T9" fmla="*/ 117 h 1214"/>
                <a:gd name="T10" fmla="*/ 463 w 4397"/>
                <a:gd name="T11" fmla="*/ 39 h 1214"/>
                <a:gd name="T12" fmla="*/ 655 w 4397"/>
                <a:gd name="T13" fmla="*/ 0 h 1214"/>
                <a:gd name="T14" fmla="*/ 808 w 4397"/>
                <a:gd name="T15" fmla="*/ 34 h 1214"/>
                <a:gd name="T16" fmla="*/ 943 w 4397"/>
                <a:gd name="T17" fmla="*/ 110 h 1214"/>
                <a:gd name="T18" fmla="*/ 1113 w 4397"/>
                <a:gd name="T19" fmla="*/ 245 h 1214"/>
                <a:gd name="T20" fmla="*/ 1333 w 4397"/>
                <a:gd name="T21" fmla="*/ 508 h 1214"/>
                <a:gd name="T22" fmla="*/ 1454 w 4397"/>
                <a:gd name="T23" fmla="*/ 596 h 1214"/>
                <a:gd name="T24" fmla="*/ 1951 w 4397"/>
                <a:gd name="T25" fmla="*/ 762 h 1214"/>
                <a:gd name="T26" fmla="*/ 2214 w 4397"/>
                <a:gd name="T27" fmla="*/ 796 h 1214"/>
                <a:gd name="T28" fmla="*/ 2774 w 4397"/>
                <a:gd name="T29" fmla="*/ 800 h 1214"/>
                <a:gd name="T30" fmla="*/ 3294 w 4397"/>
                <a:gd name="T31" fmla="*/ 804 h 1214"/>
                <a:gd name="T32" fmla="*/ 3806 w 4397"/>
                <a:gd name="T33" fmla="*/ 804 h 1214"/>
                <a:gd name="T34" fmla="*/ 4278 w 4397"/>
                <a:gd name="T35" fmla="*/ 788 h 1214"/>
                <a:gd name="T36" fmla="*/ 4388 w 4397"/>
                <a:gd name="T37" fmla="*/ 755 h 1214"/>
                <a:gd name="T38" fmla="*/ 4397 w 4397"/>
                <a:gd name="T39" fmla="*/ 1194 h 1214"/>
                <a:gd name="T40" fmla="*/ 8 w 4397"/>
                <a:gd name="T41" fmla="*/ 1214 h 1214"/>
                <a:gd name="T42" fmla="*/ 0 w 4397"/>
                <a:gd name="T43" fmla="*/ 806 h 12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397"/>
                <a:gd name="T67" fmla="*/ 0 h 1214"/>
                <a:gd name="T68" fmla="*/ 4397 w 4397"/>
                <a:gd name="T69" fmla="*/ 1214 h 12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397" h="1214">
                  <a:moveTo>
                    <a:pt x="0" y="806"/>
                  </a:moveTo>
                  <a:lnTo>
                    <a:pt x="11" y="296"/>
                  </a:lnTo>
                  <a:lnTo>
                    <a:pt x="120" y="277"/>
                  </a:lnTo>
                  <a:lnTo>
                    <a:pt x="198" y="228"/>
                  </a:lnTo>
                  <a:lnTo>
                    <a:pt x="336" y="117"/>
                  </a:lnTo>
                  <a:lnTo>
                    <a:pt x="463" y="39"/>
                  </a:lnTo>
                  <a:lnTo>
                    <a:pt x="655" y="0"/>
                  </a:lnTo>
                  <a:lnTo>
                    <a:pt x="808" y="34"/>
                  </a:lnTo>
                  <a:lnTo>
                    <a:pt x="943" y="110"/>
                  </a:lnTo>
                  <a:lnTo>
                    <a:pt x="1113" y="245"/>
                  </a:lnTo>
                  <a:lnTo>
                    <a:pt x="1333" y="508"/>
                  </a:lnTo>
                  <a:lnTo>
                    <a:pt x="1454" y="596"/>
                  </a:lnTo>
                  <a:lnTo>
                    <a:pt x="1951" y="762"/>
                  </a:lnTo>
                  <a:lnTo>
                    <a:pt x="2214" y="796"/>
                  </a:lnTo>
                  <a:lnTo>
                    <a:pt x="2774" y="800"/>
                  </a:lnTo>
                  <a:lnTo>
                    <a:pt x="3294" y="804"/>
                  </a:lnTo>
                  <a:lnTo>
                    <a:pt x="3806" y="804"/>
                  </a:lnTo>
                  <a:lnTo>
                    <a:pt x="4278" y="788"/>
                  </a:lnTo>
                  <a:lnTo>
                    <a:pt x="4388" y="755"/>
                  </a:lnTo>
                  <a:lnTo>
                    <a:pt x="4397" y="1194"/>
                  </a:lnTo>
                  <a:lnTo>
                    <a:pt x="8" y="1214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791" name="Group 32"/>
            <p:cNvGrpSpPr>
              <a:grpSpLocks/>
            </p:cNvGrpSpPr>
            <p:nvPr/>
          </p:nvGrpSpPr>
          <p:grpSpPr bwMode="auto">
            <a:xfrm>
              <a:off x="597" y="2491"/>
              <a:ext cx="4366" cy="1361"/>
              <a:chOff x="597" y="2491"/>
              <a:chExt cx="4366" cy="1361"/>
            </a:xfrm>
          </p:grpSpPr>
          <p:sp>
            <p:nvSpPr>
              <p:cNvPr id="32792" name="Freeform 33"/>
              <p:cNvSpPr>
                <a:spLocks/>
              </p:cNvSpPr>
              <p:nvPr/>
            </p:nvSpPr>
            <p:spPr bwMode="auto">
              <a:xfrm>
                <a:off x="597" y="2491"/>
                <a:ext cx="4366" cy="823"/>
              </a:xfrm>
              <a:custGeom>
                <a:avLst/>
                <a:gdLst>
                  <a:gd name="T0" fmla="*/ 0 w 4383"/>
                  <a:gd name="T1" fmla="*/ 296 h 809"/>
                  <a:gd name="T2" fmla="*/ 69 w 4383"/>
                  <a:gd name="T3" fmla="*/ 284 h 809"/>
                  <a:gd name="T4" fmla="*/ 135 w 4383"/>
                  <a:gd name="T5" fmla="*/ 257 h 809"/>
                  <a:gd name="T6" fmla="*/ 213 w 4383"/>
                  <a:gd name="T7" fmla="*/ 209 h 809"/>
                  <a:gd name="T8" fmla="*/ 309 w 4383"/>
                  <a:gd name="T9" fmla="*/ 131 h 809"/>
                  <a:gd name="T10" fmla="*/ 399 w 4383"/>
                  <a:gd name="T11" fmla="*/ 68 h 809"/>
                  <a:gd name="T12" fmla="*/ 507 w 4383"/>
                  <a:gd name="T13" fmla="*/ 23 h 809"/>
                  <a:gd name="T14" fmla="*/ 669 w 4383"/>
                  <a:gd name="T15" fmla="*/ 5 h 809"/>
                  <a:gd name="T16" fmla="*/ 843 w 4383"/>
                  <a:gd name="T17" fmla="*/ 53 h 809"/>
                  <a:gd name="T18" fmla="*/ 981 w 4383"/>
                  <a:gd name="T19" fmla="*/ 146 h 809"/>
                  <a:gd name="T20" fmla="*/ 1113 w 4383"/>
                  <a:gd name="T21" fmla="*/ 269 h 809"/>
                  <a:gd name="T22" fmla="*/ 1251 w 4383"/>
                  <a:gd name="T23" fmla="*/ 419 h 809"/>
                  <a:gd name="T24" fmla="*/ 1374 w 4383"/>
                  <a:gd name="T25" fmla="*/ 551 h 809"/>
                  <a:gd name="T26" fmla="*/ 1521 w 4383"/>
                  <a:gd name="T27" fmla="*/ 629 h 809"/>
                  <a:gd name="T28" fmla="*/ 1773 w 4383"/>
                  <a:gd name="T29" fmla="*/ 719 h 809"/>
                  <a:gd name="T30" fmla="*/ 2019 w 4383"/>
                  <a:gd name="T31" fmla="*/ 779 h 809"/>
                  <a:gd name="T32" fmla="*/ 2259 w 4383"/>
                  <a:gd name="T33" fmla="*/ 803 h 809"/>
                  <a:gd name="T34" fmla="*/ 2655 w 4383"/>
                  <a:gd name="T35" fmla="*/ 809 h 809"/>
                  <a:gd name="T36" fmla="*/ 3354 w 4383"/>
                  <a:gd name="T37" fmla="*/ 806 h 809"/>
                  <a:gd name="T38" fmla="*/ 3915 w 4383"/>
                  <a:gd name="T39" fmla="*/ 800 h 809"/>
                  <a:gd name="T40" fmla="*/ 4305 w 4383"/>
                  <a:gd name="T41" fmla="*/ 797 h 809"/>
                  <a:gd name="T42" fmla="*/ 4383 w 4383"/>
                  <a:gd name="T43" fmla="*/ 794 h 8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383"/>
                  <a:gd name="T67" fmla="*/ 0 h 809"/>
                  <a:gd name="T68" fmla="*/ 4383 w 4383"/>
                  <a:gd name="T69" fmla="*/ 809 h 80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383" h="809">
                    <a:moveTo>
                      <a:pt x="0" y="296"/>
                    </a:moveTo>
                    <a:cubicBezTo>
                      <a:pt x="11" y="294"/>
                      <a:pt x="47" y="290"/>
                      <a:pt x="69" y="284"/>
                    </a:cubicBezTo>
                    <a:cubicBezTo>
                      <a:pt x="91" y="278"/>
                      <a:pt x="111" y="269"/>
                      <a:pt x="135" y="257"/>
                    </a:cubicBezTo>
                    <a:cubicBezTo>
                      <a:pt x="159" y="245"/>
                      <a:pt x="184" y="230"/>
                      <a:pt x="213" y="209"/>
                    </a:cubicBezTo>
                    <a:cubicBezTo>
                      <a:pt x="242" y="188"/>
                      <a:pt x="278" y="154"/>
                      <a:pt x="309" y="131"/>
                    </a:cubicBezTo>
                    <a:cubicBezTo>
                      <a:pt x="340" y="108"/>
                      <a:pt x="366" y="86"/>
                      <a:pt x="399" y="68"/>
                    </a:cubicBezTo>
                    <a:cubicBezTo>
                      <a:pt x="432" y="50"/>
                      <a:pt x="462" y="33"/>
                      <a:pt x="507" y="23"/>
                    </a:cubicBezTo>
                    <a:cubicBezTo>
                      <a:pt x="552" y="13"/>
                      <a:pt x="613" y="0"/>
                      <a:pt x="669" y="5"/>
                    </a:cubicBezTo>
                    <a:cubicBezTo>
                      <a:pt x="725" y="10"/>
                      <a:pt x="791" y="29"/>
                      <a:pt x="843" y="53"/>
                    </a:cubicBezTo>
                    <a:cubicBezTo>
                      <a:pt x="895" y="77"/>
                      <a:pt x="936" y="110"/>
                      <a:pt x="981" y="146"/>
                    </a:cubicBezTo>
                    <a:cubicBezTo>
                      <a:pt x="1026" y="182"/>
                      <a:pt x="1068" y="223"/>
                      <a:pt x="1113" y="269"/>
                    </a:cubicBezTo>
                    <a:cubicBezTo>
                      <a:pt x="1158" y="315"/>
                      <a:pt x="1208" y="372"/>
                      <a:pt x="1251" y="419"/>
                    </a:cubicBezTo>
                    <a:cubicBezTo>
                      <a:pt x="1294" y="466"/>
                      <a:pt x="1329" y="516"/>
                      <a:pt x="1374" y="551"/>
                    </a:cubicBezTo>
                    <a:cubicBezTo>
                      <a:pt x="1419" y="586"/>
                      <a:pt x="1455" y="601"/>
                      <a:pt x="1521" y="629"/>
                    </a:cubicBezTo>
                    <a:cubicBezTo>
                      <a:pt x="1587" y="657"/>
                      <a:pt x="1690" y="694"/>
                      <a:pt x="1773" y="719"/>
                    </a:cubicBezTo>
                    <a:cubicBezTo>
                      <a:pt x="1856" y="744"/>
                      <a:pt x="1938" y="765"/>
                      <a:pt x="2019" y="779"/>
                    </a:cubicBezTo>
                    <a:cubicBezTo>
                      <a:pt x="2100" y="793"/>
                      <a:pt x="2153" y="798"/>
                      <a:pt x="2259" y="803"/>
                    </a:cubicBezTo>
                    <a:cubicBezTo>
                      <a:pt x="2365" y="808"/>
                      <a:pt x="2473" y="809"/>
                      <a:pt x="2655" y="809"/>
                    </a:cubicBezTo>
                    <a:cubicBezTo>
                      <a:pt x="2837" y="809"/>
                      <a:pt x="3144" y="807"/>
                      <a:pt x="3354" y="806"/>
                    </a:cubicBezTo>
                    <a:cubicBezTo>
                      <a:pt x="3564" y="805"/>
                      <a:pt x="3757" y="801"/>
                      <a:pt x="3915" y="800"/>
                    </a:cubicBezTo>
                    <a:cubicBezTo>
                      <a:pt x="4073" y="799"/>
                      <a:pt x="4227" y="798"/>
                      <a:pt x="4305" y="797"/>
                    </a:cubicBezTo>
                    <a:cubicBezTo>
                      <a:pt x="4383" y="796"/>
                      <a:pt x="4367" y="795"/>
                      <a:pt x="4383" y="794"/>
                    </a:cubicBezTo>
                  </a:path>
                </a:pathLst>
              </a:cu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3" name="Line 34"/>
              <p:cNvSpPr>
                <a:spLocks noChangeShapeType="1"/>
              </p:cNvSpPr>
              <p:nvPr/>
            </p:nvSpPr>
            <p:spPr bwMode="auto">
              <a:xfrm flipH="1" flipV="1">
                <a:off x="830" y="2699"/>
                <a:ext cx="3" cy="1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4" name="Line 35"/>
              <p:cNvSpPr>
                <a:spLocks noChangeShapeType="1"/>
              </p:cNvSpPr>
              <p:nvPr/>
            </p:nvSpPr>
            <p:spPr bwMode="auto">
              <a:xfrm flipV="1">
                <a:off x="2117" y="3135"/>
                <a:ext cx="0" cy="7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5" name="Line 36"/>
              <p:cNvSpPr>
                <a:spLocks noChangeShapeType="1"/>
              </p:cNvSpPr>
              <p:nvPr/>
            </p:nvSpPr>
            <p:spPr bwMode="auto">
              <a:xfrm flipV="1">
                <a:off x="3066" y="3311"/>
                <a:ext cx="0" cy="5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6" name="Line 37"/>
              <p:cNvSpPr>
                <a:spLocks noChangeShapeType="1"/>
              </p:cNvSpPr>
              <p:nvPr/>
            </p:nvSpPr>
            <p:spPr bwMode="auto">
              <a:xfrm flipH="1" flipV="1">
                <a:off x="1334" y="2509"/>
                <a:ext cx="16" cy="13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2779" name="Line 38"/>
          <p:cNvSpPr>
            <a:spLocks noChangeShapeType="1"/>
          </p:cNvSpPr>
          <p:nvPr/>
        </p:nvSpPr>
        <p:spPr bwMode="auto">
          <a:xfrm>
            <a:off x="7891463" y="5199063"/>
            <a:ext cx="12700" cy="915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80" name="Line 39"/>
          <p:cNvSpPr>
            <a:spLocks noChangeShapeType="1"/>
          </p:cNvSpPr>
          <p:nvPr/>
        </p:nvSpPr>
        <p:spPr bwMode="auto">
          <a:xfrm>
            <a:off x="900113" y="5937250"/>
            <a:ext cx="76755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81" name="Line 40"/>
          <p:cNvSpPr>
            <a:spLocks noChangeShapeType="1"/>
          </p:cNvSpPr>
          <p:nvPr/>
        </p:nvSpPr>
        <p:spPr bwMode="auto">
          <a:xfrm flipV="1">
            <a:off x="938213" y="914400"/>
            <a:ext cx="0" cy="50228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2782" name="Group 41"/>
          <p:cNvGrpSpPr>
            <a:grpSpLocks/>
          </p:cNvGrpSpPr>
          <p:nvPr/>
        </p:nvGrpSpPr>
        <p:grpSpPr bwMode="auto">
          <a:xfrm>
            <a:off x="952500" y="839788"/>
            <a:ext cx="7296150" cy="4956175"/>
            <a:chOff x="600" y="529"/>
            <a:chExt cx="4596" cy="3122"/>
          </a:xfrm>
        </p:grpSpPr>
        <p:grpSp>
          <p:nvGrpSpPr>
            <p:cNvPr id="32784" name="Group 42"/>
            <p:cNvGrpSpPr>
              <a:grpSpLocks/>
            </p:cNvGrpSpPr>
            <p:nvPr/>
          </p:nvGrpSpPr>
          <p:grpSpPr bwMode="auto">
            <a:xfrm>
              <a:off x="3298" y="529"/>
              <a:ext cx="892" cy="2235"/>
              <a:chOff x="3298" y="529"/>
              <a:chExt cx="892" cy="2235"/>
            </a:xfrm>
          </p:grpSpPr>
          <p:sp>
            <p:nvSpPr>
              <p:cNvPr id="32786" name="Text Box 43"/>
              <p:cNvSpPr txBox="1">
                <a:spLocks noChangeArrowheads="1"/>
              </p:cNvSpPr>
              <p:nvPr/>
            </p:nvSpPr>
            <p:spPr bwMode="auto">
              <a:xfrm rot="-3475351">
                <a:off x="3360" y="1896"/>
                <a:ext cx="494" cy="231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0">
                    <a:solidFill>
                      <a:srgbClr val="009900"/>
                    </a:solidFill>
                    <a:cs typeface="Arial" charset="0"/>
                  </a:rPr>
                  <a:t>of</a:t>
                </a:r>
              </a:p>
            </p:txBody>
          </p:sp>
          <p:sp>
            <p:nvSpPr>
              <p:cNvPr id="32787" name="Text Box 44"/>
              <p:cNvSpPr txBox="1">
                <a:spLocks noChangeArrowheads="1"/>
              </p:cNvSpPr>
              <p:nvPr/>
            </p:nvSpPr>
            <p:spPr bwMode="auto">
              <a:xfrm rot="-3820960">
                <a:off x="3331" y="1517"/>
                <a:ext cx="942" cy="231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0">
                    <a:solidFill>
                      <a:srgbClr val="009900"/>
                    </a:solidFill>
                    <a:cs typeface="Arial" charset="0"/>
                  </a:rPr>
                  <a:t>Design</a:t>
                </a:r>
              </a:p>
            </p:txBody>
          </p:sp>
          <p:sp>
            <p:nvSpPr>
              <p:cNvPr id="32788" name="Text Box 45"/>
              <p:cNvSpPr txBox="1">
                <a:spLocks noChangeArrowheads="1"/>
              </p:cNvSpPr>
              <p:nvPr/>
            </p:nvSpPr>
            <p:spPr bwMode="auto">
              <a:xfrm rot="-3737349">
                <a:off x="3518" y="970"/>
                <a:ext cx="1114" cy="231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0">
                    <a:solidFill>
                      <a:srgbClr val="009900"/>
                    </a:solidFill>
                    <a:cs typeface="Arial" charset="0"/>
                  </a:rPr>
                  <a:t>Changes</a:t>
                </a:r>
              </a:p>
            </p:txBody>
          </p:sp>
          <p:sp>
            <p:nvSpPr>
              <p:cNvPr id="32789" name="Text Box 46"/>
              <p:cNvSpPr txBox="1">
                <a:spLocks noChangeArrowheads="1"/>
              </p:cNvSpPr>
              <p:nvPr/>
            </p:nvSpPr>
            <p:spPr bwMode="auto">
              <a:xfrm rot="-2965868">
                <a:off x="2923" y="2158"/>
                <a:ext cx="981" cy="231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0">
                    <a:solidFill>
                      <a:srgbClr val="009900"/>
                    </a:solidFill>
                    <a:cs typeface="Arial" charset="0"/>
                  </a:rPr>
                  <a:t>Cost</a:t>
                </a:r>
              </a:p>
            </p:txBody>
          </p:sp>
        </p:grpSp>
        <p:sp>
          <p:nvSpPr>
            <p:cNvPr id="32785" name="Freeform 47"/>
            <p:cNvSpPr>
              <a:spLocks/>
            </p:cNvSpPr>
            <p:nvPr/>
          </p:nvSpPr>
          <p:spPr bwMode="auto">
            <a:xfrm>
              <a:off x="600" y="540"/>
              <a:ext cx="4596" cy="3111"/>
            </a:xfrm>
            <a:custGeom>
              <a:avLst/>
              <a:gdLst>
                <a:gd name="T0" fmla="*/ 0 w 4596"/>
                <a:gd name="T1" fmla="*/ 3096 h 3111"/>
                <a:gd name="T2" fmla="*/ 414 w 4596"/>
                <a:gd name="T3" fmla="*/ 3096 h 3111"/>
                <a:gd name="T4" fmla="*/ 954 w 4596"/>
                <a:gd name="T5" fmla="*/ 3006 h 3111"/>
                <a:gd name="T6" fmla="*/ 1686 w 4596"/>
                <a:gd name="T7" fmla="*/ 2766 h 3111"/>
                <a:gd name="T8" fmla="*/ 2382 w 4596"/>
                <a:gd name="T9" fmla="*/ 2316 h 3111"/>
                <a:gd name="T10" fmla="*/ 3060 w 4596"/>
                <a:gd name="T11" fmla="*/ 1650 h 3111"/>
                <a:gd name="T12" fmla="*/ 3600 w 4596"/>
                <a:gd name="T13" fmla="*/ 540 h 3111"/>
                <a:gd name="T14" fmla="*/ 3858 w 4596"/>
                <a:gd name="T15" fmla="*/ 270 h 3111"/>
                <a:gd name="T16" fmla="*/ 4266 w 4596"/>
                <a:gd name="T17" fmla="*/ 120 h 3111"/>
                <a:gd name="T18" fmla="*/ 4596 w 4596"/>
                <a:gd name="T19" fmla="*/ 0 h 3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96"/>
                <a:gd name="T31" fmla="*/ 0 h 3111"/>
                <a:gd name="T32" fmla="*/ 4596 w 4596"/>
                <a:gd name="T33" fmla="*/ 3111 h 31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96" h="3111">
                  <a:moveTo>
                    <a:pt x="0" y="3096"/>
                  </a:moveTo>
                  <a:cubicBezTo>
                    <a:pt x="127" y="3103"/>
                    <a:pt x="255" y="3111"/>
                    <a:pt x="414" y="3096"/>
                  </a:cubicBezTo>
                  <a:cubicBezTo>
                    <a:pt x="573" y="3081"/>
                    <a:pt x="742" y="3061"/>
                    <a:pt x="954" y="3006"/>
                  </a:cubicBezTo>
                  <a:cubicBezTo>
                    <a:pt x="1166" y="2951"/>
                    <a:pt x="1448" y="2881"/>
                    <a:pt x="1686" y="2766"/>
                  </a:cubicBezTo>
                  <a:cubicBezTo>
                    <a:pt x="1924" y="2651"/>
                    <a:pt x="2153" y="2502"/>
                    <a:pt x="2382" y="2316"/>
                  </a:cubicBezTo>
                  <a:cubicBezTo>
                    <a:pt x="2611" y="2130"/>
                    <a:pt x="2857" y="1946"/>
                    <a:pt x="3060" y="1650"/>
                  </a:cubicBezTo>
                  <a:cubicBezTo>
                    <a:pt x="3263" y="1354"/>
                    <a:pt x="3467" y="770"/>
                    <a:pt x="3600" y="540"/>
                  </a:cubicBezTo>
                  <a:cubicBezTo>
                    <a:pt x="3733" y="310"/>
                    <a:pt x="3747" y="340"/>
                    <a:pt x="3858" y="270"/>
                  </a:cubicBezTo>
                  <a:cubicBezTo>
                    <a:pt x="3969" y="200"/>
                    <a:pt x="4143" y="165"/>
                    <a:pt x="4266" y="120"/>
                  </a:cubicBezTo>
                  <a:cubicBezTo>
                    <a:pt x="4389" y="75"/>
                    <a:pt x="4542" y="21"/>
                    <a:pt x="4596" y="0"/>
                  </a:cubicBezTo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83" name="Oval 48"/>
          <p:cNvSpPr>
            <a:spLocks noChangeArrowheads="1"/>
          </p:cNvSpPr>
          <p:nvPr/>
        </p:nvSpPr>
        <p:spPr bwMode="auto">
          <a:xfrm>
            <a:off x="4467225" y="4314825"/>
            <a:ext cx="476250" cy="476250"/>
          </a:xfrm>
          <a:prstGeom prst="ellipse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939800" y="4046538"/>
            <a:ext cx="7799388" cy="1871662"/>
            <a:chOff x="592" y="2549"/>
            <a:chExt cx="4913" cy="1179"/>
          </a:xfrm>
        </p:grpSpPr>
        <p:sp>
          <p:nvSpPr>
            <p:cNvPr id="33850" name="Freeform 3"/>
            <p:cNvSpPr>
              <a:spLocks/>
            </p:cNvSpPr>
            <p:nvPr/>
          </p:nvSpPr>
          <p:spPr bwMode="auto">
            <a:xfrm>
              <a:off x="592" y="2549"/>
              <a:ext cx="4679" cy="1179"/>
            </a:xfrm>
            <a:custGeom>
              <a:avLst/>
              <a:gdLst>
                <a:gd name="T0" fmla="*/ 4 w 4679"/>
                <a:gd name="T1" fmla="*/ 768 h 1179"/>
                <a:gd name="T2" fmla="*/ 292 w 4679"/>
                <a:gd name="T3" fmla="*/ 756 h 1179"/>
                <a:gd name="T4" fmla="*/ 724 w 4679"/>
                <a:gd name="T5" fmla="*/ 668 h 1179"/>
                <a:gd name="T6" fmla="*/ 1140 w 4679"/>
                <a:gd name="T7" fmla="*/ 528 h 1179"/>
                <a:gd name="T8" fmla="*/ 1572 w 4679"/>
                <a:gd name="T9" fmla="*/ 276 h 1179"/>
                <a:gd name="T10" fmla="*/ 1784 w 4679"/>
                <a:gd name="T11" fmla="*/ 103 h 1179"/>
                <a:gd name="T12" fmla="*/ 1936 w 4679"/>
                <a:gd name="T13" fmla="*/ 24 h 1179"/>
                <a:gd name="T14" fmla="*/ 2140 w 4679"/>
                <a:gd name="T15" fmla="*/ 0 h 1179"/>
                <a:gd name="T16" fmla="*/ 2332 w 4679"/>
                <a:gd name="T17" fmla="*/ 68 h 1179"/>
                <a:gd name="T18" fmla="*/ 2520 w 4679"/>
                <a:gd name="T19" fmla="*/ 223 h 1179"/>
                <a:gd name="T20" fmla="*/ 2608 w 4679"/>
                <a:gd name="T21" fmla="*/ 380 h 1179"/>
                <a:gd name="T22" fmla="*/ 2764 w 4679"/>
                <a:gd name="T23" fmla="*/ 584 h 1179"/>
                <a:gd name="T24" fmla="*/ 3036 w 4679"/>
                <a:gd name="T25" fmla="*/ 700 h 1179"/>
                <a:gd name="T26" fmla="*/ 3312 w 4679"/>
                <a:gd name="T27" fmla="*/ 740 h 1179"/>
                <a:gd name="T28" fmla="*/ 3788 w 4679"/>
                <a:gd name="T29" fmla="*/ 744 h 1179"/>
                <a:gd name="T30" fmla="*/ 4304 w 4679"/>
                <a:gd name="T31" fmla="*/ 740 h 1179"/>
                <a:gd name="T32" fmla="*/ 4508 w 4679"/>
                <a:gd name="T33" fmla="*/ 680 h 1179"/>
                <a:gd name="T34" fmla="*/ 4679 w 4679"/>
                <a:gd name="T35" fmla="*/ 558 h 1179"/>
                <a:gd name="T36" fmla="*/ 4679 w 4679"/>
                <a:gd name="T37" fmla="*/ 1179 h 1179"/>
                <a:gd name="T38" fmla="*/ 0 w 4679"/>
                <a:gd name="T39" fmla="*/ 1159 h 1179"/>
                <a:gd name="T40" fmla="*/ 4 w 4679"/>
                <a:gd name="T41" fmla="*/ 768 h 1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679"/>
                <a:gd name="T64" fmla="*/ 0 h 1179"/>
                <a:gd name="T65" fmla="*/ 4679 w 4679"/>
                <a:gd name="T66" fmla="*/ 1179 h 11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679" h="1179">
                  <a:moveTo>
                    <a:pt x="4" y="768"/>
                  </a:moveTo>
                  <a:lnTo>
                    <a:pt x="292" y="756"/>
                  </a:lnTo>
                  <a:lnTo>
                    <a:pt x="724" y="668"/>
                  </a:lnTo>
                  <a:lnTo>
                    <a:pt x="1140" y="528"/>
                  </a:lnTo>
                  <a:lnTo>
                    <a:pt x="1572" y="276"/>
                  </a:lnTo>
                  <a:lnTo>
                    <a:pt x="1784" y="103"/>
                  </a:lnTo>
                  <a:lnTo>
                    <a:pt x="1936" y="24"/>
                  </a:lnTo>
                  <a:lnTo>
                    <a:pt x="2140" y="0"/>
                  </a:lnTo>
                  <a:lnTo>
                    <a:pt x="2332" y="68"/>
                  </a:lnTo>
                  <a:lnTo>
                    <a:pt x="2520" y="223"/>
                  </a:lnTo>
                  <a:lnTo>
                    <a:pt x="2608" y="380"/>
                  </a:lnTo>
                  <a:lnTo>
                    <a:pt x="2764" y="584"/>
                  </a:lnTo>
                  <a:lnTo>
                    <a:pt x="3036" y="700"/>
                  </a:lnTo>
                  <a:lnTo>
                    <a:pt x="3312" y="740"/>
                  </a:lnTo>
                  <a:lnTo>
                    <a:pt x="3788" y="744"/>
                  </a:lnTo>
                  <a:lnTo>
                    <a:pt x="4304" y="740"/>
                  </a:lnTo>
                  <a:lnTo>
                    <a:pt x="4508" y="680"/>
                  </a:lnTo>
                  <a:lnTo>
                    <a:pt x="4679" y="558"/>
                  </a:lnTo>
                  <a:lnTo>
                    <a:pt x="4679" y="1179"/>
                  </a:lnTo>
                  <a:lnTo>
                    <a:pt x="0" y="1159"/>
                  </a:lnTo>
                  <a:lnTo>
                    <a:pt x="4" y="76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1" name="Text Box 4"/>
            <p:cNvSpPr txBox="1">
              <a:spLocks noChangeArrowheads="1"/>
            </p:cNvSpPr>
            <p:nvPr/>
          </p:nvSpPr>
          <p:spPr bwMode="auto">
            <a:xfrm>
              <a:off x="4955" y="2799"/>
              <a:ext cx="550" cy="28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cs typeface="Arial" charset="0"/>
                </a:rPr>
                <a:t>Litigation</a:t>
              </a:r>
            </a:p>
            <a:p>
              <a:r>
                <a:rPr lang="en-US" sz="1200">
                  <a:cs typeface="Arial" charset="0"/>
                </a:rPr>
                <a:t>Phase</a:t>
              </a:r>
            </a:p>
          </p:txBody>
        </p:sp>
      </p:grpSp>
      <p:grpSp>
        <p:nvGrpSpPr>
          <p:cNvPr id="33795" name="Group 5"/>
          <p:cNvGrpSpPr>
            <a:grpSpLocks/>
          </p:cNvGrpSpPr>
          <p:nvPr/>
        </p:nvGrpSpPr>
        <p:grpSpPr bwMode="auto">
          <a:xfrm>
            <a:off x="709613" y="4051300"/>
            <a:ext cx="7194550" cy="2193925"/>
            <a:chOff x="447" y="2552"/>
            <a:chExt cx="4532" cy="1382"/>
          </a:xfrm>
        </p:grpSpPr>
        <p:sp>
          <p:nvSpPr>
            <p:cNvPr id="33837" name="Text Box 6"/>
            <p:cNvSpPr txBox="1">
              <a:spLocks noChangeArrowheads="1"/>
            </p:cNvSpPr>
            <p:nvPr/>
          </p:nvSpPr>
          <p:spPr bwMode="auto">
            <a:xfrm>
              <a:off x="2122" y="3659"/>
              <a:ext cx="937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en-US" sz="1500">
                <a:cs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500">
                  <a:cs typeface="Arial" charset="0"/>
                </a:rPr>
                <a:t>CD</a:t>
              </a:r>
            </a:p>
          </p:txBody>
        </p:sp>
        <p:sp>
          <p:nvSpPr>
            <p:cNvPr id="33838" name="Text Box 7"/>
            <p:cNvSpPr txBox="1">
              <a:spLocks noChangeArrowheads="1"/>
            </p:cNvSpPr>
            <p:nvPr/>
          </p:nvSpPr>
          <p:spPr bwMode="auto">
            <a:xfrm>
              <a:off x="794" y="3659"/>
              <a:ext cx="586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en-US" sz="1500">
                <a:cs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500">
                  <a:cs typeface="Arial" charset="0"/>
                </a:rPr>
                <a:t>Design</a:t>
              </a:r>
            </a:p>
          </p:txBody>
        </p:sp>
        <p:sp>
          <p:nvSpPr>
            <p:cNvPr id="33839" name="Text Box 8"/>
            <p:cNvSpPr txBox="1">
              <a:spLocks noChangeArrowheads="1"/>
            </p:cNvSpPr>
            <p:nvPr/>
          </p:nvSpPr>
          <p:spPr bwMode="auto">
            <a:xfrm>
              <a:off x="1535" y="3659"/>
              <a:ext cx="383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en-US" sz="1500">
                <a:cs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500">
                  <a:cs typeface="Arial" charset="0"/>
                </a:rPr>
                <a:t>DD</a:t>
              </a:r>
            </a:p>
          </p:txBody>
        </p:sp>
        <p:sp>
          <p:nvSpPr>
            <p:cNvPr id="33840" name="Text Box 9"/>
            <p:cNvSpPr txBox="1">
              <a:spLocks noChangeArrowheads="1"/>
            </p:cNvSpPr>
            <p:nvPr/>
          </p:nvSpPr>
          <p:spPr bwMode="auto">
            <a:xfrm>
              <a:off x="3465" y="3655"/>
              <a:ext cx="1506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en-US" sz="1500">
                <a:cs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500">
                  <a:cs typeface="Arial" charset="0"/>
                </a:rPr>
                <a:t>Construction</a:t>
              </a:r>
            </a:p>
          </p:txBody>
        </p:sp>
        <p:sp>
          <p:nvSpPr>
            <p:cNvPr id="33841" name="Text Box 10"/>
            <p:cNvSpPr txBox="1">
              <a:spLocks noChangeArrowheads="1"/>
            </p:cNvSpPr>
            <p:nvPr/>
          </p:nvSpPr>
          <p:spPr bwMode="auto">
            <a:xfrm>
              <a:off x="447" y="3660"/>
              <a:ext cx="442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en-US" sz="1500">
                <a:cs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500">
                  <a:cs typeface="Arial" charset="0"/>
                </a:rPr>
                <a:t>Prog</a:t>
              </a:r>
            </a:p>
          </p:txBody>
        </p:sp>
        <p:grpSp>
          <p:nvGrpSpPr>
            <p:cNvPr id="33842" name="Group 11"/>
            <p:cNvGrpSpPr>
              <a:grpSpLocks/>
            </p:cNvGrpSpPr>
            <p:nvPr/>
          </p:nvGrpSpPr>
          <p:grpSpPr bwMode="auto">
            <a:xfrm>
              <a:off x="586" y="2552"/>
              <a:ext cx="4393" cy="1303"/>
              <a:chOff x="586" y="2552"/>
              <a:chExt cx="4393" cy="1303"/>
            </a:xfrm>
          </p:grpSpPr>
          <p:grpSp>
            <p:nvGrpSpPr>
              <p:cNvPr id="33843" name="Group 12"/>
              <p:cNvGrpSpPr>
                <a:grpSpLocks/>
              </p:cNvGrpSpPr>
              <p:nvPr/>
            </p:nvGrpSpPr>
            <p:grpSpPr bwMode="auto">
              <a:xfrm>
                <a:off x="586" y="2552"/>
                <a:ext cx="4393" cy="1188"/>
                <a:chOff x="586" y="2552"/>
                <a:chExt cx="4393" cy="1188"/>
              </a:xfrm>
            </p:grpSpPr>
            <p:sp>
              <p:nvSpPr>
                <p:cNvPr id="33848" name="Freeform 13"/>
                <p:cNvSpPr>
                  <a:spLocks/>
                </p:cNvSpPr>
                <p:nvPr/>
              </p:nvSpPr>
              <p:spPr bwMode="auto">
                <a:xfrm>
                  <a:off x="586" y="2555"/>
                  <a:ext cx="4393" cy="1185"/>
                </a:xfrm>
                <a:custGeom>
                  <a:avLst/>
                  <a:gdLst>
                    <a:gd name="T0" fmla="*/ 0 w 4393"/>
                    <a:gd name="T1" fmla="*/ 768 h 1185"/>
                    <a:gd name="T2" fmla="*/ 334 w 4393"/>
                    <a:gd name="T3" fmla="*/ 760 h 1185"/>
                    <a:gd name="T4" fmla="*/ 859 w 4393"/>
                    <a:gd name="T5" fmla="*/ 640 h 1185"/>
                    <a:gd name="T6" fmla="*/ 1286 w 4393"/>
                    <a:gd name="T7" fmla="*/ 454 h 1185"/>
                    <a:gd name="T8" fmla="*/ 1575 w 4393"/>
                    <a:gd name="T9" fmla="*/ 264 h 1185"/>
                    <a:gd name="T10" fmla="*/ 1781 w 4393"/>
                    <a:gd name="T11" fmla="*/ 120 h 1185"/>
                    <a:gd name="T12" fmla="*/ 1921 w 4393"/>
                    <a:gd name="T13" fmla="*/ 32 h 1185"/>
                    <a:gd name="T14" fmla="*/ 2139 w 4393"/>
                    <a:gd name="T15" fmla="*/ 0 h 1185"/>
                    <a:gd name="T16" fmla="*/ 2342 w 4393"/>
                    <a:gd name="T17" fmla="*/ 70 h 1185"/>
                    <a:gd name="T18" fmla="*/ 2513 w 4393"/>
                    <a:gd name="T19" fmla="*/ 240 h 1185"/>
                    <a:gd name="T20" fmla="*/ 2624 w 4393"/>
                    <a:gd name="T21" fmla="*/ 392 h 1185"/>
                    <a:gd name="T22" fmla="*/ 2768 w 4393"/>
                    <a:gd name="T23" fmla="*/ 576 h 1185"/>
                    <a:gd name="T24" fmla="*/ 3038 w 4393"/>
                    <a:gd name="T25" fmla="*/ 704 h 1185"/>
                    <a:gd name="T26" fmla="*/ 3302 w 4393"/>
                    <a:gd name="T27" fmla="*/ 734 h 1185"/>
                    <a:gd name="T28" fmla="*/ 3778 w 4393"/>
                    <a:gd name="T29" fmla="*/ 744 h 1185"/>
                    <a:gd name="T30" fmla="*/ 4279 w 4393"/>
                    <a:gd name="T31" fmla="*/ 744 h 1185"/>
                    <a:gd name="T32" fmla="*/ 4393 w 4393"/>
                    <a:gd name="T33" fmla="*/ 719 h 1185"/>
                    <a:gd name="T34" fmla="*/ 4393 w 4393"/>
                    <a:gd name="T35" fmla="*/ 1185 h 1185"/>
                    <a:gd name="T36" fmla="*/ 8 w 4393"/>
                    <a:gd name="T37" fmla="*/ 1176 h 1185"/>
                    <a:gd name="T38" fmla="*/ 0 w 4393"/>
                    <a:gd name="T39" fmla="*/ 768 h 118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393"/>
                    <a:gd name="T61" fmla="*/ 0 h 1185"/>
                    <a:gd name="T62" fmla="*/ 4393 w 4393"/>
                    <a:gd name="T63" fmla="*/ 1185 h 118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393" h="1185">
                      <a:moveTo>
                        <a:pt x="0" y="768"/>
                      </a:moveTo>
                      <a:lnTo>
                        <a:pt x="334" y="760"/>
                      </a:lnTo>
                      <a:lnTo>
                        <a:pt x="859" y="640"/>
                      </a:lnTo>
                      <a:lnTo>
                        <a:pt x="1286" y="454"/>
                      </a:lnTo>
                      <a:lnTo>
                        <a:pt x="1575" y="264"/>
                      </a:lnTo>
                      <a:lnTo>
                        <a:pt x="1781" y="120"/>
                      </a:lnTo>
                      <a:lnTo>
                        <a:pt x="1921" y="32"/>
                      </a:lnTo>
                      <a:lnTo>
                        <a:pt x="2139" y="0"/>
                      </a:lnTo>
                      <a:lnTo>
                        <a:pt x="2342" y="70"/>
                      </a:lnTo>
                      <a:lnTo>
                        <a:pt x="2513" y="240"/>
                      </a:lnTo>
                      <a:lnTo>
                        <a:pt x="2624" y="392"/>
                      </a:lnTo>
                      <a:lnTo>
                        <a:pt x="2768" y="576"/>
                      </a:lnTo>
                      <a:lnTo>
                        <a:pt x="3038" y="704"/>
                      </a:lnTo>
                      <a:lnTo>
                        <a:pt x="3302" y="734"/>
                      </a:lnTo>
                      <a:lnTo>
                        <a:pt x="3778" y="744"/>
                      </a:lnTo>
                      <a:lnTo>
                        <a:pt x="4279" y="744"/>
                      </a:lnTo>
                      <a:lnTo>
                        <a:pt x="4393" y="719"/>
                      </a:lnTo>
                      <a:lnTo>
                        <a:pt x="4393" y="1185"/>
                      </a:lnTo>
                      <a:lnTo>
                        <a:pt x="8" y="1176"/>
                      </a:lnTo>
                      <a:lnTo>
                        <a:pt x="0" y="76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49" name="Freeform 14"/>
                <p:cNvSpPr>
                  <a:spLocks/>
                </p:cNvSpPr>
                <p:nvPr/>
              </p:nvSpPr>
              <p:spPr bwMode="auto">
                <a:xfrm>
                  <a:off x="588" y="2552"/>
                  <a:ext cx="4378" cy="774"/>
                </a:xfrm>
                <a:custGeom>
                  <a:avLst/>
                  <a:gdLst>
                    <a:gd name="T0" fmla="*/ 0 w 4378"/>
                    <a:gd name="T1" fmla="*/ 760 h 774"/>
                    <a:gd name="T2" fmla="*/ 210 w 4378"/>
                    <a:gd name="T3" fmla="*/ 766 h 774"/>
                    <a:gd name="T4" fmla="*/ 564 w 4378"/>
                    <a:gd name="T5" fmla="*/ 712 h 774"/>
                    <a:gd name="T6" fmla="*/ 791 w 4378"/>
                    <a:gd name="T7" fmla="*/ 651 h 774"/>
                    <a:gd name="T8" fmla="*/ 1053 w 4378"/>
                    <a:gd name="T9" fmla="*/ 564 h 774"/>
                    <a:gd name="T10" fmla="*/ 1306 w 4378"/>
                    <a:gd name="T11" fmla="*/ 441 h 774"/>
                    <a:gd name="T12" fmla="*/ 1472 w 4378"/>
                    <a:gd name="T13" fmla="*/ 345 h 774"/>
                    <a:gd name="T14" fmla="*/ 1668 w 4378"/>
                    <a:gd name="T15" fmla="*/ 208 h 774"/>
                    <a:gd name="T16" fmla="*/ 1806 w 4378"/>
                    <a:gd name="T17" fmla="*/ 106 h 774"/>
                    <a:gd name="T18" fmla="*/ 1971 w 4378"/>
                    <a:gd name="T19" fmla="*/ 25 h 774"/>
                    <a:gd name="T20" fmla="*/ 2156 w 4378"/>
                    <a:gd name="T21" fmla="*/ 8 h 774"/>
                    <a:gd name="T22" fmla="*/ 2344 w 4378"/>
                    <a:gd name="T23" fmla="*/ 76 h 774"/>
                    <a:gd name="T24" fmla="*/ 2472 w 4378"/>
                    <a:gd name="T25" fmla="*/ 190 h 774"/>
                    <a:gd name="T26" fmla="*/ 2604 w 4378"/>
                    <a:gd name="T27" fmla="*/ 364 h 774"/>
                    <a:gd name="T28" fmla="*/ 2702 w 4378"/>
                    <a:gd name="T29" fmla="*/ 503 h 774"/>
                    <a:gd name="T30" fmla="*/ 2810 w 4378"/>
                    <a:gd name="T31" fmla="*/ 597 h 774"/>
                    <a:gd name="T32" fmla="*/ 2960 w 4378"/>
                    <a:gd name="T33" fmla="*/ 668 h 774"/>
                    <a:gd name="T34" fmla="*/ 3116 w 4378"/>
                    <a:gd name="T35" fmla="*/ 716 h 774"/>
                    <a:gd name="T36" fmla="*/ 3329 w 4378"/>
                    <a:gd name="T37" fmla="*/ 741 h 774"/>
                    <a:gd name="T38" fmla="*/ 3762 w 4378"/>
                    <a:gd name="T39" fmla="*/ 748 h 774"/>
                    <a:gd name="T40" fmla="*/ 4002 w 4378"/>
                    <a:gd name="T41" fmla="*/ 748 h 774"/>
                    <a:gd name="T42" fmla="*/ 4308 w 4378"/>
                    <a:gd name="T43" fmla="*/ 741 h 774"/>
                    <a:gd name="T44" fmla="*/ 4378 w 4378"/>
                    <a:gd name="T45" fmla="*/ 728 h 77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378"/>
                    <a:gd name="T70" fmla="*/ 0 h 774"/>
                    <a:gd name="T71" fmla="*/ 4378 w 4378"/>
                    <a:gd name="T72" fmla="*/ 774 h 77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378" h="774">
                      <a:moveTo>
                        <a:pt x="0" y="760"/>
                      </a:moveTo>
                      <a:cubicBezTo>
                        <a:pt x="66" y="763"/>
                        <a:pt x="116" y="774"/>
                        <a:pt x="210" y="766"/>
                      </a:cubicBezTo>
                      <a:cubicBezTo>
                        <a:pt x="304" y="758"/>
                        <a:pt x="467" y="731"/>
                        <a:pt x="564" y="712"/>
                      </a:cubicBezTo>
                      <a:cubicBezTo>
                        <a:pt x="661" y="693"/>
                        <a:pt x="710" y="676"/>
                        <a:pt x="791" y="651"/>
                      </a:cubicBezTo>
                      <a:cubicBezTo>
                        <a:pt x="872" y="626"/>
                        <a:pt x="967" y="599"/>
                        <a:pt x="1053" y="564"/>
                      </a:cubicBezTo>
                      <a:cubicBezTo>
                        <a:pt x="1139" y="529"/>
                        <a:pt x="1236" y="477"/>
                        <a:pt x="1306" y="441"/>
                      </a:cubicBezTo>
                      <a:cubicBezTo>
                        <a:pt x="1376" y="405"/>
                        <a:pt x="1412" y="384"/>
                        <a:pt x="1472" y="345"/>
                      </a:cubicBezTo>
                      <a:cubicBezTo>
                        <a:pt x="1532" y="306"/>
                        <a:pt x="1612" y="248"/>
                        <a:pt x="1668" y="208"/>
                      </a:cubicBezTo>
                      <a:cubicBezTo>
                        <a:pt x="1724" y="168"/>
                        <a:pt x="1756" y="136"/>
                        <a:pt x="1806" y="106"/>
                      </a:cubicBezTo>
                      <a:cubicBezTo>
                        <a:pt x="1856" y="76"/>
                        <a:pt x="1913" y="41"/>
                        <a:pt x="1971" y="25"/>
                      </a:cubicBezTo>
                      <a:cubicBezTo>
                        <a:pt x="2029" y="9"/>
                        <a:pt x="2094" y="0"/>
                        <a:pt x="2156" y="8"/>
                      </a:cubicBezTo>
                      <a:cubicBezTo>
                        <a:pt x="2218" y="16"/>
                        <a:pt x="2291" y="46"/>
                        <a:pt x="2344" y="76"/>
                      </a:cubicBezTo>
                      <a:cubicBezTo>
                        <a:pt x="2397" y="106"/>
                        <a:pt x="2429" y="142"/>
                        <a:pt x="2472" y="190"/>
                      </a:cubicBezTo>
                      <a:cubicBezTo>
                        <a:pt x="2515" y="238"/>
                        <a:pt x="2566" y="312"/>
                        <a:pt x="2604" y="364"/>
                      </a:cubicBezTo>
                      <a:cubicBezTo>
                        <a:pt x="2642" y="416"/>
                        <a:pt x="2668" y="464"/>
                        <a:pt x="2702" y="503"/>
                      </a:cubicBezTo>
                      <a:cubicBezTo>
                        <a:pt x="2736" y="542"/>
                        <a:pt x="2767" y="569"/>
                        <a:pt x="2810" y="597"/>
                      </a:cubicBezTo>
                      <a:cubicBezTo>
                        <a:pt x="2853" y="625"/>
                        <a:pt x="2909" y="648"/>
                        <a:pt x="2960" y="668"/>
                      </a:cubicBezTo>
                      <a:cubicBezTo>
                        <a:pt x="3011" y="688"/>
                        <a:pt x="3055" y="704"/>
                        <a:pt x="3116" y="716"/>
                      </a:cubicBezTo>
                      <a:cubicBezTo>
                        <a:pt x="3177" y="728"/>
                        <a:pt x="3221" y="736"/>
                        <a:pt x="3329" y="741"/>
                      </a:cubicBezTo>
                      <a:cubicBezTo>
                        <a:pt x="3437" y="746"/>
                        <a:pt x="3650" y="747"/>
                        <a:pt x="3762" y="748"/>
                      </a:cubicBezTo>
                      <a:cubicBezTo>
                        <a:pt x="3874" y="749"/>
                        <a:pt x="3911" y="749"/>
                        <a:pt x="4002" y="748"/>
                      </a:cubicBezTo>
                      <a:cubicBezTo>
                        <a:pt x="4093" y="747"/>
                        <a:pt x="4245" y="744"/>
                        <a:pt x="4308" y="741"/>
                      </a:cubicBezTo>
                      <a:cubicBezTo>
                        <a:pt x="4371" y="738"/>
                        <a:pt x="4364" y="731"/>
                        <a:pt x="4378" y="72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844" name="Line 15"/>
              <p:cNvSpPr>
                <a:spLocks noChangeShapeType="1"/>
              </p:cNvSpPr>
              <p:nvPr/>
            </p:nvSpPr>
            <p:spPr bwMode="auto">
              <a:xfrm flipH="1" flipV="1">
                <a:off x="831" y="3303"/>
                <a:ext cx="6" cy="5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5" name="Line 16"/>
              <p:cNvSpPr>
                <a:spLocks noChangeShapeType="1"/>
              </p:cNvSpPr>
              <p:nvPr/>
            </p:nvSpPr>
            <p:spPr bwMode="auto">
              <a:xfrm flipV="1">
                <a:off x="1352" y="3212"/>
                <a:ext cx="0" cy="6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6" name="Line 17"/>
              <p:cNvSpPr>
                <a:spLocks noChangeShapeType="1"/>
              </p:cNvSpPr>
              <p:nvPr/>
            </p:nvSpPr>
            <p:spPr bwMode="auto">
              <a:xfrm flipV="1">
                <a:off x="2120" y="2846"/>
                <a:ext cx="0" cy="10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7" name="Line 18"/>
              <p:cNvSpPr>
                <a:spLocks noChangeShapeType="1"/>
              </p:cNvSpPr>
              <p:nvPr/>
            </p:nvSpPr>
            <p:spPr bwMode="auto">
              <a:xfrm flipV="1">
                <a:off x="3065" y="2750"/>
                <a:ext cx="0" cy="10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3796" name="Text Box 19"/>
          <p:cNvSpPr txBox="1">
            <a:spLocks noChangeArrowheads="1"/>
          </p:cNvSpPr>
          <p:nvPr/>
        </p:nvSpPr>
        <p:spPr bwMode="auto">
          <a:xfrm rot="-5400000">
            <a:off x="-1982787" y="3132137"/>
            <a:ext cx="51371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Effort</a:t>
            </a:r>
          </a:p>
        </p:txBody>
      </p:sp>
      <p:sp>
        <p:nvSpPr>
          <p:cNvPr id="33797" name="Text Box 20"/>
          <p:cNvSpPr txBox="1">
            <a:spLocks noChangeArrowheads="1"/>
          </p:cNvSpPr>
          <p:nvPr/>
        </p:nvSpPr>
        <p:spPr bwMode="auto">
          <a:xfrm>
            <a:off x="914400" y="6299200"/>
            <a:ext cx="76406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Time</a:t>
            </a:r>
          </a:p>
        </p:txBody>
      </p:sp>
      <p:sp>
        <p:nvSpPr>
          <p:cNvPr id="33798" name="Line 21"/>
          <p:cNvSpPr>
            <a:spLocks noChangeShapeType="1"/>
          </p:cNvSpPr>
          <p:nvPr/>
        </p:nvSpPr>
        <p:spPr bwMode="auto">
          <a:xfrm flipV="1">
            <a:off x="938213" y="914400"/>
            <a:ext cx="0" cy="50228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Text Box 22"/>
          <p:cNvSpPr txBox="1">
            <a:spLocks noChangeArrowheads="1"/>
          </p:cNvSpPr>
          <p:nvPr/>
        </p:nvSpPr>
        <p:spPr bwMode="auto">
          <a:xfrm>
            <a:off x="860425" y="5816600"/>
            <a:ext cx="184150" cy="4730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800" name="Line 23"/>
          <p:cNvSpPr>
            <a:spLocks noChangeShapeType="1"/>
          </p:cNvSpPr>
          <p:nvPr/>
        </p:nvSpPr>
        <p:spPr bwMode="auto">
          <a:xfrm flipH="1" flipV="1">
            <a:off x="7894638" y="5267325"/>
            <a:ext cx="4762" cy="909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1" name="Line 24"/>
          <p:cNvSpPr>
            <a:spLocks noChangeShapeType="1"/>
          </p:cNvSpPr>
          <p:nvPr/>
        </p:nvSpPr>
        <p:spPr bwMode="auto">
          <a:xfrm>
            <a:off x="7891463" y="5199063"/>
            <a:ext cx="12700" cy="915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4761" name="Freeform 25"/>
          <p:cNvSpPr>
            <a:spLocks/>
          </p:cNvSpPr>
          <p:nvPr/>
        </p:nvSpPr>
        <p:spPr bwMode="auto">
          <a:xfrm>
            <a:off x="2309813" y="3619500"/>
            <a:ext cx="1754187" cy="379413"/>
          </a:xfrm>
          <a:custGeom>
            <a:avLst/>
            <a:gdLst>
              <a:gd name="T0" fmla="*/ 1237 w 1237"/>
              <a:gd name="T1" fmla="*/ 239 h 239"/>
              <a:gd name="T2" fmla="*/ 1176 w 1237"/>
              <a:gd name="T3" fmla="*/ 171 h 239"/>
              <a:gd name="T4" fmla="*/ 1104 w 1237"/>
              <a:gd name="T5" fmla="*/ 114 h 239"/>
              <a:gd name="T6" fmla="*/ 969 w 1237"/>
              <a:gd name="T7" fmla="*/ 54 h 239"/>
              <a:gd name="T8" fmla="*/ 876 w 1237"/>
              <a:gd name="T9" fmla="*/ 24 h 239"/>
              <a:gd name="T10" fmla="*/ 807 w 1237"/>
              <a:gd name="T11" fmla="*/ 15 h 239"/>
              <a:gd name="T12" fmla="*/ 645 w 1237"/>
              <a:gd name="T13" fmla="*/ 0 h 239"/>
              <a:gd name="T14" fmla="*/ 507 w 1237"/>
              <a:gd name="T15" fmla="*/ 3 h 239"/>
              <a:gd name="T16" fmla="*/ 426 w 1237"/>
              <a:gd name="T17" fmla="*/ 9 h 239"/>
              <a:gd name="T18" fmla="*/ 342 w 1237"/>
              <a:gd name="T19" fmla="*/ 30 h 239"/>
              <a:gd name="T20" fmla="*/ 270 w 1237"/>
              <a:gd name="T21" fmla="*/ 51 h 239"/>
              <a:gd name="T22" fmla="*/ 207 w 1237"/>
              <a:gd name="T23" fmla="*/ 84 h 239"/>
              <a:gd name="T24" fmla="*/ 117 w 1237"/>
              <a:gd name="T25" fmla="*/ 138 h 239"/>
              <a:gd name="T26" fmla="*/ 0 w 1237"/>
              <a:gd name="T27" fmla="*/ 229 h 23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37"/>
              <a:gd name="T43" fmla="*/ 0 h 239"/>
              <a:gd name="T44" fmla="*/ 1237 w 1237"/>
              <a:gd name="T45" fmla="*/ 239 h 23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37" h="239">
                <a:moveTo>
                  <a:pt x="1237" y="239"/>
                </a:moveTo>
                <a:lnTo>
                  <a:pt x="1176" y="171"/>
                </a:lnTo>
                <a:lnTo>
                  <a:pt x="1104" y="114"/>
                </a:lnTo>
                <a:lnTo>
                  <a:pt x="969" y="54"/>
                </a:lnTo>
                <a:lnTo>
                  <a:pt x="876" y="24"/>
                </a:lnTo>
                <a:lnTo>
                  <a:pt x="807" y="15"/>
                </a:lnTo>
                <a:lnTo>
                  <a:pt x="645" y="0"/>
                </a:lnTo>
                <a:lnTo>
                  <a:pt x="507" y="3"/>
                </a:lnTo>
                <a:lnTo>
                  <a:pt x="426" y="9"/>
                </a:lnTo>
                <a:lnTo>
                  <a:pt x="342" y="30"/>
                </a:lnTo>
                <a:lnTo>
                  <a:pt x="270" y="51"/>
                </a:lnTo>
                <a:lnTo>
                  <a:pt x="207" y="84"/>
                </a:lnTo>
                <a:lnTo>
                  <a:pt x="117" y="138"/>
                </a:lnTo>
                <a:lnTo>
                  <a:pt x="0" y="229"/>
                </a:lnTo>
              </a:path>
            </a:pathLst>
          </a:custGeom>
          <a:noFill/>
          <a:ln w="38100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933450" y="4051300"/>
            <a:ext cx="6969125" cy="1885950"/>
            <a:chOff x="588" y="2552"/>
            <a:chExt cx="4390" cy="1188"/>
          </a:xfrm>
        </p:grpSpPr>
        <p:sp>
          <p:nvSpPr>
            <p:cNvPr id="33835" name="Freeform 27"/>
            <p:cNvSpPr>
              <a:spLocks/>
            </p:cNvSpPr>
            <p:nvPr/>
          </p:nvSpPr>
          <p:spPr bwMode="auto">
            <a:xfrm>
              <a:off x="606" y="2560"/>
              <a:ext cx="4372" cy="1180"/>
            </a:xfrm>
            <a:custGeom>
              <a:avLst/>
              <a:gdLst>
                <a:gd name="T0" fmla="*/ 4 w 4372"/>
                <a:gd name="T1" fmla="*/ 768 h 1180"/>
                <a:gd name="T2" fmla="*/ 292 w 4372"/>
                <a:gd name="T3" fmla="*/ 756 h 1180"/>
                <a:gd name="T4" fmla="*/ 724 w 4372"/>
                <a:gd name="T5" fmla="*/ 668 h 1180"/>
                <a:gd name="T6" fmla="*/ 1140 w 4372"/>
                <a:gd name="T7" fmla="*/ 528 h 1180"/>
                <a:gd name="T8" fmla="*/ 1572 w 4372"/>
                <a:gd name="T9" fmla="*/ 276 h 1180"/>
                <a:gd name="T10" fmla="*/ 1784 w 4372"/>
                <a:gd name="T11" fmla="*/ 103 h 1180"/>
                <a:gd name="T12" fmla="*/ 1936 w 4372"/>
                <a:gd name="T13" fmla="*/ 24 h 1180"/>
                <a:gd name="T14" fmla="*/ 2140 w 4372"/>
                <a:gd name="T15" fmla="*/ 0 h 1180"/>
                <a:gd name="T16" fmla="*/ 2332 w 4372"/>
                <a:gd name="T17" fmla="*/ 68 h 1180"/>
                <a:gd name="T18" fmla="*/ 2433 w 4372"/>
                <a:gd name="T19" fmla="*/ 142 h 1180"/>
                <a:gd name="T20" fmla="*/ 2495 w 4372"/>
                <a:gd name="T21" fmla="*/ 228 h 1180"/>
                <a:gd name="T22" fmla="*/ 2608 w 4372"/>
                <a:gd name="T23" fmla="*/ 380 h 1180"/>
                <a:gd name="T24" fmla="*/ 2696 w 4372"/>
                <a:gd name="T25" fmla="*/ 516 h 1180"/>
                <a:gd name="T26" fmla="*/ 2778 w 4372"/>
                <a:gd name="T27" fmla="*/ 577 h 1180"/>
                <a:gd name="T28" fmla="*/ 2885 w 4372"/>
                <a:gd name="T29" fmla="*/ 646 h 1180"/>
                <a:gd name="T30" fmla="*/ 3036 w 4372"/>
                <a:gd name="T31" fmla="*/ 694 h 1180"/>
                <a:gd name="T32" fmla="*/ 3312 w 4372"/>
                <a:gd name="T33" fmla="*/ 740 h 1180"/>
                <a:gd name="T34" fmla="*/ 3315 w 4372"/>
                <a:gd name="T35" fmla="*/ 733 h 1180"/>
                <a:gd name="T36" fmla="*/ 3788 w 4372"/>
                <a:gd name="T37" fmla="*/ 744 h 1180"/>
                <a:gd name="T38" fmla="*/ 4372 w 4372"/>
                <a:gd name="T39" fmla="*/ 758 h 1180"/>
                <a:gd name="T40" fmla="*/ 4358 w 4372"/>
                <a:gd name="T41" fmla="*/ 1180 h 1180"/>
                <a:gd name="T42" fmla="*/ 0 w 4372"/>
                <a:gd name="T43" fmla="*/ 1159 h 1180"/>
                <a:gd name="T44" fmla="*/ 4 w 4372"/>
                <a:gd name="T45" fmla="*/ 768 h 11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372"/>
                <a:gd name="T70" fmla="*/ 0 h 1180"/>
                <a:gd name="T71" fmla="*/ 4372 w 4372"/>
                <a:gd name="T72" fmla="*/ 1180 h 11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372" h="1180">
                  <a:moveTo>
                    <a:pt x="4" y="768"/>
                  </a:moveTo>
                  <a:lnTo>
                    <a:pt x="292" y="756"/>
                  </a:lnTo>
                  <a:lnTo>
                    <a:pt x="724" y="668"/>
                  </a:lnTo>
                  <a:lnTo>
                    <a:pt x="1140" y="528"/>
                  </a:lnTo>
                  <a:lnTo>
                    <a:pt x="1572" y="276"/>
                  </a:lnTo>
                  <a:lnTo>
                    <a:pt x="1784" y="103"/>
                  </a:lnTo>
                  <a:lnTo>
                    <a:pt x="1936" y="24"/>
                  </a:lnTo>
                  <a:lnTo>
                    <a:pt x="2140" y="0"/>
                  </a:lnTo>
                  <a:lnTo>
                    <a:pt x="2332" y="68"/>
                  </a:lnTo>
                  <a:lnTo>
                    <a:pt x="2433" y="142"/>
                  </a:lnTo>
                  <a:lnTo>
                    <a:pt x="2495" y="228"/>
                  </a:lnTo>
                  <a:lnTo>
                    <a:pt x="2608" y="380"/>
                  </a:lnTo>
                  <a:lnTo>
                    <a:pt x="2696" y="516"/>
                  </a:lnTo>
                  <a:lnTo>
                    <a:pt x="2778" y="577"/>
                  </a:lnTo>
                  <a:lnTo>
                    <a:pt x="2885" y="646"/>
                  </a:lnTo>
                  <a:lnTo>
                    <a:pt x="3036" y="694"/>
                  </a:lnTo>
                  <a:lnTo>
                    <a:pt x="3312" y="740"/>
                  </a:lnTo>
                  <a:lnTo>
                    <a:pt x="3315" y="733"/>
                  </a:lnTo>
                  <a:lnTo>
                    <a:pt x="3788" y="744"/>
                  </a:lnTo>
                  <a:lnTo>
                    <a:pt x="4372" y="758"/>
                  </a:lnTo>
                  <a:lnTo>
                    <a:pt x="4358" y="1180"/>
                  </a:lnTo>
                  <a:lnTo>
                    <a:pt x="0" y="1159"/>
                  </a:lnTo>
                  <a:lnTo>
                    <a:pt x="4" y="768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6" name="Freeform 28"/>
            <p:cNvSpPr>
              <a:spLocks/>
            </p:cNvSpPr>
            <p:nvPr/>
          </p:nvSpPr>
          <p:spPr bwMode="auto">
            <a:xfrm>
              <a:off x="588" y="2552"/>
              <a:ext cx="4378" cy="774"/>
            </a:xfrm>
            <a:custGeom>
              <a:avLst/>
              <a:gdLst>
                <a:gd name="T0" fmla="*/ 0 w 4378"/>
                <a:gd name="T1" fmla="*/ 760 h 774"/>
                <a:gd name="T2" fmla="*/ 210 w 4378"/>
                <a:gd name="T3" fmla="*/ 766 h 774"/>
                <a:gd name="T4" fmla="*/ 564 w 4378"/>
                <a:gd name="T5" fmla="*/ 712 h 774"/>
                <a:gd name="T6" fmla="*/ 791 w 4378"/>
                <a:gd name="T7" fmla="*/ 651 h 774"/>
                <a:gd name="T8" fmla="*/ 1053 w 4378"/>
                <a:gd name="T9" fmla="*/ 564 h 774"/>
                <a:gd name="T10" fmla="*/ 1306 w 4378"/>
                <a:gd name="T11" fmla="*/ 441 h 774"/>
                <a:gd name="T12" fmla="*/ 1472 w 4378"/>
                <a:gd name="T13" fmla="*/ 345 h 774"/>
                <a:gd name="T14" fmla="*/ 1668 w 4378"/>
                <a:gd name="T15" fmla="*/ 208 h 774"/>
                <a:gd name="T16" fmla="*/ 1806 w 4378"/>
                <a:gd name="T17" fmla="*/ 106 h 774"/>
                <a:gd name="T18" fmla="*/ 1971 w 4378"/>
                <a:gd name="T19" fmla="*/ 25 h 774"/>
                <a:gd name="T20" fmla="*/ 2156 w 4378"/>
                <a:gd name="T21" fmla="*/ 8 h 774"/>
                <a:gd name="T22" fmla="*/ 2344 w 4378"/>
                <a:gd name="T23" fmla="*/ 76 h 774"/>
                <a:gd name="T24" fmla="*/ 2472 w 4378"/>
                <a:gd name="T25" fmla="*/ 190 h 774"/>
                <a:gd name="T26" fmla="*/ 2604 w 4378"/>
                <a:gd name="T27" fmla="*/ 364 h 774"/>
                <a:gd name="T28" fmla="*/ 2702 w 4378"/>
                <a:gd name="T29" fmla="*/ 503 h 774"/>
                <a:gd name="T30" fmla="*/ 2810 w 4378"/>
                <a:gd name="T31" fmla="*/ 597 h 774"/>
                <a:gd name="T32" fmla="*/ 2960 w 4378"/>
                <a:gd name="T33" fmla="*/ 668 h 774"/>
                <a:gd name="T34" fmla="*/ 3116 w 4378"/>
                <a:gd name="T35" fmla="*/ 716 h 774"/>
                <a:gd name="T36" fmla="*/ 3329 w 4378"/>
                <a:gd name="T37" fmla="*/ 741 h 774"/>
                <a:gd name="T38" fmla="*/ 3762 w 4378"/>
                <a:gd name="T39" fmla="*/ 748 h 774"/>
                <a:gd name="T40" fmla="*/ 4002 w 4378"/>
                <a:gd name="T41" fmla="*/ 748 h 774"/>
                <a:gd name="T42" fmla="*/ 4308 w 4378"/>
                <a:gd name="T43" fmla="*/ 741 h 774"/>
                <a:gd name="T44" fmla="*/ 4378 w 4378"/>
                <a:gd name="T45" fmla="*/ 728 h 7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378"/>
                <a:gd name="T70" fmla="*/ 0 h 774"/>
                <a:gd name="T71" fmla="*/ 4378 w 4378"/>
                <a:gd name="T72" fmla="*/ 774 h 77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378" h="774">
                  <a:moveTo>
                    <a:pt x="0" y="760"/>
                  </a:moveTo>
                  <a:cubicBezTo>
                    <a:pt x="66" y="763"/>
                    <a:pt x="116" y="774"/>
                    <a:pt x="210" y="766"/>
                  </a:cubicBezTo>
                  <a:cubicBezTo>
                    <a:pt x="304" y="758"/>
                    <a:pt x="467" y="731"/>
                    <a:pt x="564" y="712"/>
                  </a:cubicBezTo>
                  <a:cubicBezTo>
                    <a:pt x="661" y="693"/>
                    <a:pt x="710" y="676"/>
                    <a:pt x="791" y="651"/>
                  </a:cubicBezTo>
                  <a:cubicBezTo>
                    <a:pt x="872" y="626"/>
                    <a:pt x="967" y="599"/>
                    <a:pt x="1053" y="564"/>
                  </a:cubicBezTo>
                  <a:cubicBezTo>
                    <a:pt x="1139" y="529"/>
                    <a:pt x="1236" y="477"/>
                    <a:pt x="1306" y="441"/>
                  </a:cubicBezTo>
                  <a:cubicBezTo>
                    <a:pt x="1376" y="405"/>
                    <a:pt x="1412" y="384"/>
                    <a:pt x="1472" y="345"/>
                  </a:cubicBezTo>
                  <a:cubicBezTo>
                    <a:pt x="1532" y="306"/>
                    <a:pt x="1612" y="248"/>
                    <a:pt x="1668" y="208"/>
                  </a:cubicBezTo>
                  <a:cubicBezTo>
                    <a:pt x="1724" y="168"/>
                    <a:pt x="1756" y="136"/>
                    <a:pt x="1806" y="106"/>
                  </a:cubicBezTo>
                  <a:cubicBezTo>
                    <a:pt x="1856" y="76"/>
                    <a:pt x="1913" y="41"/>
                    <a:pt x="1971" y="25"/>
                  </a:cubicBezTo>
                  <a:cubicBezTo>
                    <a:pt x="2029" y="9"/>
                    <a:pt x="2094" y="0"/>
                    <a:pt x="2156" y="8"/>
                  </a:cubicBezTo>
                  <a:cubicBezTo>
                    <a:pt x="2218" y="16"/>
                    <a:pt x="2291" y="46"/>
                    <a:pt x="2344" y="76"/>
                  </a:cubicBezTo>
                  <a:cubicBezTo>
                    <a:pt x="2397" y="106"/>
                    <a:pt x="2429" y="142"/>
                    <a:pt x="2472" y="190"/>
                  </a:cubicBezTo>
                  <a:cubicBezTo>
                    <a:pt x="2515" y="238"/>
                    <a:pt x="2566" y="312"/>
                    <a:pt x="2604" y="364"/>
                  </a:cubicBezTo>
                  <a:cubicBezTo>
                    <a:pt x="2642" y="416"/>
                    <a:pt x="2668" y="464"/>
                    <a:pt x="2702" y="503"/>
                  </a:cubicBezTo>
                  <a:cubicBezTo>
                    <a:pt x="2736" y="542"/>
                    <a:pt x="2767" y="569"/>
                    <a:pt x="2810" y="597"/>
                  </a:cubicBezTo>
                  <a:cubicBezTo>
                    <a:pt x="2853" y="625"/>
                    <a:pt x="2909" y="648"/>
                    <a:pt x="2960" y="668"/>
                  </a:cubicBezTo>
                  <a:cubicBezTo>
                    <a:pt x="3011" y="688"/>
                    <a:pt x="3055" y="704"/>
                    <a:pt x="3116" y="716"/>
                  </a:cubicBezTo>
                  <a:cubicBezTo>
                    <a:pt x="3177" y="728"/>
                    <a:pt x="3221" y="736"/>
                    <a:pt x="3329" y="741"/>
                  </a:cubicBezTo>
                  <a:cubicBezTo>
                    <a:pt x="3437" y="746"/>
                    <a:pt x="3650" y="747"/>
                    <a:pt x="3762" y="748"/>
                  </a:cubicBezTo>
                  <a:cubicBezTo>
                    <a:pt x="3874" y="749"/>
                    <a:pt x="3911" y="749"/>
                    <a:pt x="4002" y="748"/>
                  </a:cubicBezTo>
                  <a:cubicBezTo>
                    <a:pt x="4093" y="747"/>
                    <a:pt x="4245" y="744"/>
                    <a:pt x="4308" y="741"/>
                  </a:cubicBezTo>
                  <a:cubicBezTo>
                    <a:pt x="4371" y="738"/>
                    <a:pt x="4364" y="731"/>
                    <a:pt x="4378" y="72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804" name="Group 29"/>
          <p:cNvGrpSpPr>
            <a:grpSpLocks/>
          </p:cNvGrpSpPr>
          <p:nvPr/>
        </p:nvGrpSpPr>
        <p:grpSpPr bwMode="auto">
          <a:xfrm>
            <a:off x="947738" y="3954463"/>
            <a:ext cx="6962775" cy="2160587"/>
            <a:chOff x="597" y="2491"/>
            <a:chExt cx="4386" cy="1361"/>
          </a:xfrm>
        </p:grpSpPr>
        <p:sp>
          <p:nvSpPr>
            <p:cNvPr id="33828" name="Freeform 30"/>
            <p:cNvSpPr>
              <a:spLocks/>
            </p:cNvSpPr>
            <p:nvPr/>
          </p:nvSpPr>
          <p:spPr bwMode="auto">
            <a:xfrm>
              <a:off x="603" y="2499"/>
              <a:ext cx="4380" cy="1236"/>
            </a:xfrm>
            <a:custGeom>
              <a:avLst/>
              <a:gdLst>
                <a:gd name="T0" fmla="*/ 0 w 4397"/>
                <a:gd name="T1" fmla="*/ 806 h 1214"/>
                <a:gd name="T2" fmla="*/ 11 w 4397"/>
                <a:gd name="T3" fmla="*/ 296 h 1214"/>
                <a:gd name="T4" fmla="*/ 120 w 4397"/>
                <a:gd name="T5" fmla="*/ 277 h 1214"/>
                <a:gd name="T6" fmla="*/ 198 w 4397"/>
                <a:gd name="T7" fmla="*/ 228 h 1214"/>
                <a:gd name="T8" fmla="*/ 336 w 4397"/>
                <a:gd name="T9" fmla="*/ 117 h 1214"/>
                <a:gd name="T10" fmla="*/ 463 w 4397"/>
                <a:gd name="T11" fmla="*/ 39 h 1214"/>
                <a:gd name="T12" fmla="*/ 655 w 4397"/>
                <a:gd name="T13" fmla="*/ 0 h 1214"/>
                <a:gd name="T14" fmla="*/ 808 w 4397"/>
                <a:gd name="T15" fmla="*/ 34 h 1214"/>
                <a:gd name="T16" fmla="*/ 943 w 4397"/>
                <a:gd name="T17" fmla="*/ 110 h 1214"/>
                <a:gd name="T18" fmla="*/ 1113 w 4397"/>
                <a:gd name="T19" fmla="*/ 245 h 1214"/>
                <a:gd name="T20" fmla="*/ 1333 w 4397"/>
                <a:gd name="T21" fmla="*/ 508 h 1214"/>
                <a:gd name="T22" fmla="*/ 1454 w 4397"/>
                <a:gd name="T23" fmla="*/ 596 h 1214"/>
                <a:gd name="T24" fmla="*/ 1951 w 4397"/>
                <a:gd name="T25" fmla="*/ 762 h 1214"/>
                <a:gd name="T26" fmla="*/ 2214 w 4397"/>
                <a:gd name="T27" fmla="*/ 796 h 1214"/>
                <a:gd name="T28" fmla="*/ 2774 w 4397"/>
                <a:gd name="T29" fmla="*/ 800 h 1214"/>
                <a:gd name="T30" fmla="*/ 3294 w 4397"/>
                <a:gd name="T31" fmla="*/ 804 h 1214"/>
                <a:gd name="T32" fmla="*/ 3806 w 4397"/>
                <a:gd name="T33" fmla="*/ 804 h 1214"/>
                <a:gd name="T34" fmla="*/ 4278 w 4397"/>
                <a:gd name="T35" fmla="*/ 788 h 1214"/>
                <a:gd name="T36" fmla="*/ 4388 w 4397"/>
                <a:gd name="T37" fmla="*/ 755 h 1214"/>
                <a:gd name="T38" fmla="*/ 4397 w 4397"/>
                <a:gd name="T39" fmla="*/ 1194 h 1214"/>
                <a:gd name="T40" fmla="*/ 8 w 4397"/>
                <a:gd name="T41" fmla="*/ 1214 h 1214"/>
                <a:gd name="T42" fmla="*/ 0 w 4397"/>
                <a:gd name="T43" fmla="*/ 806 h 12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397"/>
                <a:gd name="T67" fmla="*/ 0 h 1214"/>
                <a:gd name="T68" fmla="*/ 4397 w 4397"/>
                <a:gd name="T69" fmla="*/ 1214 h 12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397" h="1214">
                  <a:moveTo>
                    <a:pt x="0" y="806"/>
                  </a:moveTo>
                  <a:lnTo>
                    <a:pt x="11" y="296"/>
                  </a:lnTo>
                  <a:lnTo>
                    <a:pt x="120" y="277"/>
                  </a:lnTo>
                  <a:lnTo>
                    <a:pt x="198" y="228"/>
                  </a:lnTo>
                  <a:lnTo>
                    <a:pt x="336" y="117"/>
                  </a:lnTo>
                  <a:lnTo>
                    <a:pt x="463" y="39"/>
                  </a:lnTo>
                  <a:lnTo>
                    <a:pt x="655" y="0"/>
                  </a:lnTo>
                  <a:lnTo>
                    <a:pt x="808" y="34"/>
                  </a:lnTo>
                  <a:lnTo>
                    <a:pt x="943" y="110"/>
                  </a:lnTo>
                  <a:lnTo>
                    <a:pt x="1113" y="245"/>
                  </a:lnTo>
                  <a:lnTo>
                    <a:pt x="1333" y="508"/>
                  </a:lnTo>
                  <a:lnTo>
                    <a:pt x="1454" y="596"/>
                  </a:lnTo>
                  <a:lnTo>
                    <a:pt x="1951" y="762"/>
                  </a:lnTo>
                  <a:lnTo>
                    <a:pt x="2214" y="796"/>
                  </a:lnTo>
                  <a:lnTo>
                    <a:pt x="2774" y="800"/>
                  </a:lnTo>
                  <a:lnTo>
                    <a:pt x="3294" y="804"/>
                  </a:lnTo>
                  <a:lnTo>
                    <a:pt x="3806" y="804"/>
                  </a:lnTo>
                  <a:lnTo>
                    <a:pt x="4278" y="788"/>
                  </a:lnTo>
                  <a:lnTo>
                    <a:pt x="4388" y="755"/>
                  </a:lnTo>
                  <a:lnTo>
                    <a:pt x="4397" y="1194"/>
                  </a:lnTo>
                  <a:lnTo>
                    <a:pt x="8" y="1214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829" name="Group 31"/>
            <p:cNvGrpSpPr>
              <a:grpSpLocks/>
            </p:cNvGrpSpPr>
            <p:nvPr/>
          </p:nvGrpSpPr>
          <p:grpSpPr bwMode="auto">
            <a:xfrm>
              <a:off x="597" y="2491"/>
              <a:ext cx="4366" cy="1361"/>
              <a:chOff x="597" y="2491"/>
              <a:chExt cx="4366" cy="1361"/>
            </a:xfrm>
          </p:grpSpPr>
          <p:sp>
            <p:nvSpPr>
              <p:cNvPr id="33830" name="Freeform 32"/>
              <p:cNvSpPr>
                <a:spLocks/>
              </p:cNvSpPr>
              <p:nvPr/>
            </p:nvSpPr>
            <p:spPr bwMode="auto">
              <a:xfrm>
                <a:off x="597" y="2491"/>
                <a:ext cx="4366" cy="823"/>
              </a:xfrm>
              <a:custGeom>
                <a:avLst/>
                <a:gdLst>
                  <a:gd name="T0" fmla="*/ 0 w 4383"/>
                  <a:gd name="T1" fmla="*/ 296 h 809"/>
                  <a:gd name="T2" fmla="*/ 69 w 4383"/>
                  <a:gd name="T3" fmla="*/ 284 h 809"/>
                  <a:gd name="T4" fmla="*/ 135 w 4383"/>
                  <a:gd name="T5" fmla="*/ 257 h 809"/>
                  <a:gd name="T6" fmla="*/ 213 w 4383"/>
                  <a:gd name="T7" fmla="*/ 209 h 809"/>
                  <a:gd name="T8" fmla="*/ 309 w 4383"/>
                  <a:gd name="T9" fmla="*/ 131 h 809"/>
                  <a:gd name="T10" fmla="*/ 399 w 4383"/>
                  <a:gd name="T11" fmla="*/ 68 h 809"/>
                  <a:gd name="T12" fmla="*/ 507 w 4383"/>
                  <a:gd name="T13" fmla="*/ 23 h 809"/>
                  <a:gd name="T14" fmla="*/ 669 w 4383"/>
                  <a:gd name="T15" fmla="*/ 5 h 809"/>
                  <a:gd name="T16" fmla="*/ 843 w 4383"/>
                  <a:gd name="T17" fmla="*/ 53 h 809"/>
                  <a:gd name="T18" fmla="*/ 981 w 4383"/>
                  <a:gd name="T19" fmla="*/ 146 h 809"/>
                  <a:gd name="T20" fmla="*/ 1113 w 4383"/>
                  <a:gd name="T21" fmla="*/ 269 h 809"/>
                  <a:gd name="T22" fmla="*/ 1251 w 4383"/>
                  <a:gd name="T23" fmla="*/ 419 h 809"/>
                  <a:gd name="T24" fmla="*/ 1374 w 4383"/>
                  <a:gd name="T25" fmla="*/ 551 h 809"/>
                  <a:gd name="T26" fmla="*/ 1521 w 4383"/>
                  <a:gd name="T27" fmla="*/ 629 h 809"/>
                  <a:gd name="T28" fmla="*/ 1773 w 4383"/>
                  <a:gd name="T29" fmla="*/ 719 h 809"/>
                  <a:gd name="T30" fmla="*/ 2019 w 4383"/>
                  <a:gd name="T31" fmla="*/ 779 h 809"/>
                  <a:gd name="T32" fmla="*/ 2259 w 4383"/>
                  <a:gd name="T33" fmla="*/ 803 h 809"/>
                  <a:gd name="T34" fmla="*/ 2655 w 4383"/>
                  <a:gd name="T35" fmla="*/ 809 h 809"/>
                  <a:gd name="T36" fmla="*/ 3354 w 4383"/>
                  <a:gd name="T37" fmla="*/ 806 h 809"/>
                  <a:gd name="T38" fmla="*/ 3915 w 4383"/>
                  <a:gd name="T39" fmla="*/ 800 h 809"/>
                  <a:gd name="T40" fmla="*/ 4305 w 4383"/>
                  <a:gd name="T41" fmla="*/ 797 h 809"/>
                  <a:gd name="T42" fmla="*/ 4383 w 4383"/>
                  <a:gd name="T43" fmla="*/ 794 h 8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383"/>
                  <a:gd name="T67" fmla="*/ 0 h 809"/>
                  <a:gd name="T68" fmla="*/ 4383 w 4383"/>
                  <a:gd name="T69" fmla="*/ 809 h 80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383" h="809">
                    <a:moveTo>
                      <a:pt x="0" y="296"/>
                    </a:moveTo>
                    <a:cubicBezTo>
                      <a:pt x="11" y="294"/>
                      <a:pt x="47" y="290"/>
                      <a:pt x="69" y="284"/>
                    </a:cubicBezTo>
                    <a:cubicBezTo>
                      <a:pt x="91" y="278"/>
                      <a:pt x="111" y="269"/>
                      <a:pt x="135" y="257"/>
                    </a:cubicBezTo>
                    <a:cubicBezTo>
                      <a:pt x="159" y="245"/>
                      <a:pt x="184" y="230"/>
                      <a:pt x="213" y="209"/>
                    </a:cubicBezTo>
                    <a:cubicBezTo>
                      <a:pt x="242" y="188"/>
                      <a:pt x="278" y="154"/>
                      <a:pt x="309" y="131"/>
                    </a:cubicBezTo>
                    <a:cubicBezTo>
                      <a:pt x="340" y="108"/>
                      <a:pt x="366" y="86"/>
                      <a:pt x="399" y="68"/>
                    </a:cubicBezTo>
                    <a:cubicBezTo>
                      <a:pt x="432" y="50"/>
                      <a:pt x="462" y="33"/>
                      <a:pt x="507" y="23"/>
                    </a:cubicBezTo>
                    <a:cubicBezTo>
                      <a:pt x="552" y="13"/>
                      <a:pt x="613" y="0"/>
                      <a:pt x="669" y="5"/>
                    </a:cubicBezTo>
                    <a:cubicBezTo>
                      <a:pt x="725" y="10"/>
                      <a:pt x="791" y="29"/>
                      <a:pt x="843" y="53"/>
                    </a:cubicBezTo>
                    <a:cubicBezTo>
                      <a:pt x="895" y="77"/>
                      <a:pt x="936" y="110"/>
                      <a:pt x="981" y="146"/>
                    </a:cubicBezTo>
                    <a:cubicBezTo>
                      <a:pt x="1026" y="182"/>
                      <a:pt x="1068" y="223"/>
                      <a:pt x="1113" y="269"/>
                    </a:cubicBezTo>
                    <a:cubicBezTo>
                      <a:pt x="1158" y="315"/>
                      <a:pt x="1208" y="372"/>
                      <a:pt x="1251" y="419"/>
                    </a:cubicBezTo>
                    <a:cubicBezTo>
                      <a:pt x="1294" y="466"/>
                      <a:pt x="1329" y="516"/>
                      <a:pt x="1374" y="551"/>
                    </a:cubicBezTo>
                    <a:cubicBezTo>
                      <a:pt x="1419" y="586"/>
                      <a:pt x="1455" y="601"/>
                      <a:pt x="1521" y="629"/>
                    </a:cubicBezTo>
                    <a:cubicBezTo>
                      <a:pt x="1587" y="657"/>
                      <a:pt x="1690" y="694"/>
                      <a:pt x="1773" y="719"/>
                    </a:cubicBezTo>
                    <a:cubicBezTo>
                      <a:pt x="1856" y="744"/>
                      <a:pt x="1938" y="765"/>
                      <a:pt x="2019" y="779"/>
                    </a:cubicBezTo>
                    <a:cubicBezTo>
                      <a:pt x="2100" y="793"/>
                      <a:pt x="2153" y="798"/>
                      <a:pt x="2259" y="803"/>
                    </a:cubicBezTo>
                    <a:cubicBezTo>
                      <a:pt x="2365" y="808"/>
                      <a:pt x="2473" y="809"/>
                      <a:pt x="2655" y="809"/>
                    </a:cubicBezTo>
                    <a:cubicBezTo>
                      <a:pt x="2837" y="809"/>
                      <a:pt x="3144" y="807"/>
                      <a:pt x="3354" y="806"/>
                    </a:cubicBezTo>
                    <a:cubicBezTo>
                      <a:pt x="3564" y="805"/>
                      <a:pt x="3757" y="801"/>
                      <a:pt x="3915" y="800"/>
                    </a:cubicBezTo>
                    <a:cubicBezTo>
                      <a:pt x="4073" y="799"/>
                      <a:pt x="4227" y="798"/>
                      <a:pt x="4305" y="797"/>
                    </a:cubicBezTo>
                    <a:cubicBezTo>
                      <a:pt x="4383" y="796"/>
                      <a:pt x="4367" y="795"/>
                      <a:pt x="4383" y="794"/>
                    </a:cubicBezTo>
                  </a:path>
                </a:pathLst>
              </a:cu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1" name="Line 33"/>
              <p:cNvSpPr>
                <a:spLocks noChangeShapeType="1"/>
              </p:cNvSpPr>
              <p:nvPr/>
            </p:nvSpPr>
            <p:spPr bwMode="auto">
              <a:xfrm flipH="1" flipV="1">
                <a:off x="830" y="2699"/>
                <a:ext cx="3" cy="1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2" name="Line 34"/>
              <p:cNvSpPr>
                <a:spLocks noChangeShapeType="1"/>
              </p:cNvSpPr>
              <p:nvPr/>
            </p:nvSpPr>
            <p:spPr bwMode="auto">
              <a:xfrm flipV="1">
                <a:off x="2117" y="3135"/>
                <a:ext cx="0" cy="7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3" name="Line 35"/>
              <p:cNvSpPr>
                <a:spLocks noChangeShapeType="1"/>
              </p:cNvSpPr>
              <p:nvPr/>
            </p:nvSpPr>
            <p:spPr bwMode="auto">
              <a:xfrm flipV="1">
                <a:off x="3066" y="3311"/>
                <a:ext cx="0" cy="5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4" name="Line 36"/>
              <p:cNvSpPr>
                <a:spLocks noChangeShapeType="1"/>
              </p:cNvSpPr>
              <p:nvPr/>
            </p:nvSpPr>
            <p:spPr bwMode="auto">
              <a:xfrm flipH="1" flipV="1">
                <a:off x="1334" y="2509"/>
                <a:ext cx="16" cy="13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3805" name="Line 37"/>
          <p:cNvSpPr>
            <a:spLocks noChangeShapeType="1"/>
          </p:cNvSpPr>
          <p:nvPr/>
        </p:nvSpPr>
        <p:spPr bwMode="auto">
          <a:xfrm>
            <a:off x="900113" y="5937250"/>
            <a:ext cx="76755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3806" name="Group 39"/>
          <p:cNvGrpSpPr>
            <a:grpSpLocks/>
          </p:cNvGrpSpPr>
          <p:nvPr/>
        </p:nvGrpSpPr>
        <p:grpSpPr bwMode="auto">
          <a:xfrm>
            <a:off x="952500" y="839788"/>
            <a:ext cx="7296150" cy="4956175"/>
            <a:chOff x="600" y="529"/>
            <a:chExt cx="4596" cy="3122"/>
          </a:xfrm>
        </p:grpSpPr>
        <p:grpSp>
          <p:nvGrpSpPr>
            <p:cNvPr id="33822" name="Group 40"/>
            <p:cNvGrpSpPr>
              <a:grpSpLocks/>
            </p:cNvGrpSpPr>
            <p:nvPr/>
          </p:nvGrpSpPr>
          <p:grpSpPr bwMode="auto">
            <a:xfrm>
              <a:off x="3298" y="529"/>
              <a:ext cx="892" cy="2235"/>
              <a:chOff x="3298" y="529"/>
              <a:chExt cx="892" cy="2235"/>
            </a:xfrm>
          </p:grpSpPr>
          <p:sp>
            <p:nvSpPr>
              <p:cNvPr id="33824" name="Text Box 41"/>
              <p:cNvSpPr txBox="1">
                <a:spLocks noChangeArrowheads="1"/>
              </p:cNvSpPr>
              <p:nvPr/>
            </p:nvSpPr>
            <p:spPr bwMode="auto">
              <a:xfrm rot="-3475351">
                <a:off x="3360" y="1896"/>
                <a:ext cx="494" cy="231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0">
                    <a:solidFill>
                      <a:srgbClr val="009900"/>
                    </a:solidFill>
                    <a:cs typeface="Arial" charset="0"/>
                  </a:rPr>
                  <a:t>of</a:t>
                </a:r>
              </a:p>
            </p:txBody>
          </p:sp>
          <p:sp>
            <p:nvSpPr>
              <p:cNvPr id="33825" name="Text Box 42"/>
              <p:cNvSpPr txBox="1">
                <a:spLocks noChangeArrowheads="1"/>
              </p:cNvSpPr>
              <p:nvPr/>
            </p:nvSpPr>
            <p:spPr bwMode="auto">
              <a:xfrm rot="-3820960">
                <a:off x="3331" y="1517"/>
                <a:ext cx="942" cy="231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0">
                    <a:solidFill>
                      <a:srgbClr val="009900"/>
                    </a:solidFill>
                    <a:cs typeface="Arial" charset="0"/>
                  </a:rPr>
                  <a:t>Design</a:t>
                </a:r>
              </a:p>
            </p:txBody>
          </p:sp>
          <p:sp>
            <p:nvSpPr>
              <p:cNvPr id="33826" name="Text Box 43"/>
              <p:cNvSpPr txBox="1">
                <a:spLocks noChangeArrowheads="1"/>
              </p:cNvSpPr>
              <p:nvPr/>
            </p:nvSpPr>
            <p:spPr bwMode="auto">
              <a:xfrm rot="-3737349">
                <a:off x="3518" y="970"/>
                <a:ext cx="1114" cy="231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0">
                    <a:solidFill>
                      <a:srgbClr val="009900"/>
                    </a:solidFill>
                    <a:cs typeface="Arial" charset="0"/>
                  </a:rPr>
                  <a:t>Changes</a:t>
                </a:r>
              </a:p>
            </p:txBody>
          </p:sp>
          <p:sp>
            <p:nvSpPr>
              <p:cNvPr id="33827" name="Text Box 44"/>
              <p:cNvSpPr txBox="1">
                <a:spLocks noChangeArrowheads="1"/>
              </p:cNvSpPr>
              <p:nvPr/>
            </p:nvSpPr>
            <p:spPr bwMode="auto">
              <a:xfrm rot="-2965868">
                <a:off x="2923" y="2158"/>
                <a:ext cx="981" cy="231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0">
                    <a:solidFill>
                      <a:srgbClr val="009900"/>
                    </a:solidFill>
                    <a:cs typeface="Arial" charset="0"/>
                  </a:rPr>
                  <a:t>Cost</a:t>
                </a:r>
              </a:p>
            </p:txBody>
          </p:sp>
        </p:grpSp>
        <p:sp>
          <p:nvSpPr>
            <p:cNvPr id="33823" name="Freeform 45"/>
            <p:cNvSpPr>
              <a:spLocks/>
            </p:cNvSpPr>
            <p:nvPr/>
          </p:nvSpPr>
          <p:spPr bwMode="auto">
            <a:xfrm>
              <a:off x="600" y="540"/>
              <a:ext cx="4596" cy="3111"/>
            </a:xfrm>
            <a:custGeom>
              <a:avLst/>
              <a:gdLst>
                <a:gd name="T0" fmla="*/ 0 w 4596"/>
                <a:gd name="T1" fmla="*/ 3096 h 3111"/>
                <a:gd name="T2" fmla="*/ 414 w 4596"/>
                <a:gd name="T3" fmla="*/ 3096 h 3111"/>
                <a:gd name="T4" fmla="*/ 954 w 4596"/>
                <a:gd name="T5" fmla="*/ 3006 h 3111"/>
                <a:gd name="T6" fmla="*/ 1686 w 4596"/>
                <a:gd name="T7" fmla="*/ 2766 h 3111"/>
                <a:gd name="T8" fmla="*/ 2382 w 4596"/>
                <a:gd name="T9" fmla="*/ 2316 h 3111"/>
                <a:gd name="T10" fmla="*/ 3060 w 4596"/>
                <a:gd name="T11" fmla="*/ 1650 h 3111"/>
                <a:gd name="T12" fmla="*/ 3600 w 4596"/>
                <a:gd name="T13" fmla="*/ 540 h 3111"/>
                <a:gd name="T14" fmla="*/ 3858 w 4596"/>
                <a:gd name="T15" fmla="*/ 270 h 3111"/>
                <a:gd name="T16" fmla="*/ 4266 w 4596"/>
                <a:gd name="T17" fmla="*/ 120 h 3111"/>
                <a:gd name="T18" fmla="*/ 4596 w 4596"/>
                <a:gd name="T19" fmla="*/ 0 h 3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96"/>
                <a:gd name="T31" fmla="*/ 0 h 3111"/>
                <a:gd name="T32" fmla="*/ 4596 w 4596"/>
                <a:gd name="T33" fmla="*/ 3111 h 31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96" h="3111">
                  <a:moveTo>
                    <a:pt x="0" y="3096"/>
                  </a:moveTo>
                  <a:cubicBezTo>
                    <a:pt x="127" y="3103"/>
                    <a:pt x="255" y="3111"/>
                    <a:pt x="414" y="3096"/>
                  </a:cubicBezTo>
                  <a:cubicBezTo>
                    <a:pt x="573" y="3081"/>
                    <a:pt x="742" y="3061"/>
                    <a:pt x="954" y="3006"/>
                  </a:cubicBezTo>
                  <a:cubicBezTo>
                    <a:pt x="1166" y="2951"/>
                    <a:pt x="1448" y="2881"/>
                    <a:pt x="1686" y="2766"/>
                  </a:cubicBezTo>
                  <a:cubicBezTo>
                    <a:pt x="1924" y="2651"/>
                    <a:pt x="2153" y="2502"/>
                    <a:pt x="2382" y="2316"/>
                  </a:cubicBezTo>
                  <a:cubicBezTo>
                    <a:pt x="2611" y="2130"/>
                    <a:pt x="2857" y="1946"/>
                    <a:pt x="3060" y="1650"/>
                  </a:cubicBezTo>
                  <a:cubicBezTo>
                    <a:pt x="3263" y="1354"/>
                    <a:pt x="3467" y="770"/>
                    <a:pt x="3600" y="540"/>
                  </a:cubicBezTo>
                  <a:cubicBezTo>
                    <a:pt x="3733" y="310"/>
                    <a:pt x="3747" y="340"/>
                    <a:pt x="3858" y="270"/>
                  </a:cubicBezTo>
                  <a:cubicBezTo>
                    <a:pt x="3969" y="200"/>
                    <a:pt x="4143" y="165"/>
                    <a:pt x="4266" y="120"/>
                  </a:cubicBezTo>
                  <a:cubicBezTo>
                    <a:pt x="4389" y="75"/>
                    <a:pt x="4542" y="21"/>
                    <a:pt x="4596" y="0"/>
                  </a:cubicBezTo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807" name="Group 46"/>
          <p:cNvGrpSpPr>
            <a:grpSpLocks/>
          </p:cNvGrpSpPr>
          <p:nvPr/>
        </p:nvGrpSpPr>
        <p:grpSpPr bwMode="auto">
          <a:xfrm>
            <a:off x="1295400" y="787400"/>
            <a:ext cx="7664450" cy="4164013"/>
            <a:chOff x="816" y="496"/>
            <a:chExt cx="4828" cy="2623"/>
          </a:xfrm>
        </p:grpSpPr>
        <p:sp>
          <p:nvSpPr>
            <p:cNvPr id="33817" name="Freeform 47"/>
            <p:cNvSpPr>
              <a:spLocks/>
            </p:cNvSpPr>
            <p:nvPr/>
          </p:nvSpPr>
          <p:spPr bwMode="auto">
            <a:xfrm>
              <a:off x="816" y="496"/>
              <a:ext cx="4828" cy="2623"/>
            </a:xfrm>
            <a:custGeom>
              <a:avLst/>
              <a:gdLst>
                <a:gd name="T0" fmla="*/ 0 w 4828"/>
                <a:gd name="T1" fmla="*/ 0 h 2623"/>
                <a:gd name="T2" fmla="*/ 24 w 4828"/>
                <a:gd name="T3" fmla="*/ 144 h 2623"/>
                <a:gd name="T4" fmla="*/ 76 w 4828"/>
                <a:gd name="T5" fmla="*/ 404 h 2623"/>
                <a:gd name="T6" fmla="*/ 176 w 4828"/>
                <a:gd name="T7" fmla="*/ 736 h 2623"/>
                <a:gd name="T8" fmla="*/ 312 w 4828"/>
                <a:gd name="T9" fmla="*/ 1088 h 2623"/>
                <a:gd name="T10" fmla="*/ 512 w 4828"/>
                <a:gd name="T11" fmla="*/ 1424 h 2623"/>
                <a:gd name="T12" fmla="*/ 776 w 4828"/>
                <a:gd name="T13" fmla="*/ 1704 h 2623"/>
                <a:gd name="T14" fmla="*/ 1056 w 4828"/>
                <a:gd name="T15" fmla="*/ 1920 h 2623"/>
                <a:gd name="T16" fmla="*/ 1440 w 4828"/>
                <a:gd name="T17" fmla="*/ 2148 h 2623"/>
                <a:gd name="T18" fmla="*/ 1868 w 4828"/>
                <a:gd name="T19" fmla="*/ 2308 h 2623"/>
                <a:gd name="T20" fmla="*/ 2352 w 4828"/>
                <a:gd name="T21" fmla="*/ 2432 h 2623"/>
                <a:gd name="T22" fmla="*/ 2709 w 4828"/>
                <a:gd name="T23" fmla="*/ 2522 h 2623"/>
                <a:gd name="T24" fmla="*/ 2982 w 4828"/>
                <a:gd name="T25" fmla="*/ 2579 h 2623"/>
                <a:gd name="T26" fmla="*/ 3204 w 4828"/>
                <a:gd name="T27" fmla="*/ 2609 h 2623"/>
                <a:gd name="T28" fmla="*/ 3357 w 4828"/>
                <a:gd name="T29" fmla="*/ 2621 h 2623"/>
                <a:gd name="T30" fmla="*/ 3580 w 4828"/>
                <a:gd name="T31" fmla="*/ 2620 h 2623"/>
                <a:gd name="T32" fmla="*/ 3944 w 4828"/>
                <a:gd name="T33" fmla="*/ 2616 h 2623"/>
                <a:gd name="T34" fmla="*/ 4428 w 4828"/>
                <a:gd name="T35" fmla="*/ 2616 h 2623"/>
                <a:gd name="T36" fmla="*/ 4828 w 4828"/>
                <a:gd name="T37" fmla="*/ 2616 h 26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28"/>
                <a:gd name="T58" fmla="*/ 0 h 2623"/>
                <a:gd name="T59" fmla="*/ 4828 w 4828"/>
                <a:gd name="T60" fmla="*/ 2623 h 26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28" h="2623">
                  <a:moveTo>
                    <a:pt x="0" y="0"/>
                  </a:moveTo>
                  <a:cubicBezTo>
                    <a:pt x="4" y="24"/>
                    <a:pt x="11" y="77"/>
                    <a:pt x="24" y="144"/>
                  </a:cubicBezTo>
                  <a:cubicBezTo>
                    <a:pt x="37" y="211"/>
                    <a:pt x="51" y="305"/>
                    <a:pt x="76" y="404"/>
                  </a:cubicBezTo>
                  <a:cubicBezTo>
                    <a:pt x="101" y="503"/>
                    <a:pt x="137" y="622"/>
                    <a:pt x="176" y="736"/>
                  </a:cubicBezTo>
                  <a:cubicBezTo>
                    <a:pt x="215" y="850"/>
                    <a:pt x="256" y="973"/>
                    <a:pt x="312" y="1088"/>
                  </a:cubicBezTo>
                  <a:cubicBezTo>
                    <a:pt x="368" y="1203"/>
                    <a:pt x="435" y="1321"/>
                    <a:pt x="512" y="1424"/>
                  </a:cubicBezTo>
                  <a:cubicBezTo>
                    <a:pt x="589" y="1527"/>
                    <a:pt x="685" y="1621"/>
                    <a:pt x="776" y="1704"/>
                  </a:cubicBezTo>
                  <a:cubicBezTo>
                    <a:pt x="867" y="1787"/>
                    <a:pt x="945" y="1846"/>
                    <a:pt x="1056" y="1920"/>
                  </a:cubicBezTo>
                  <a:cubicBezTo>
                    <a:pt x="1167" y="1994"/>
                    <a:pt x="1305" y="2083"/>
                    <a:pt x="1440" y="2148"/>
                  </a:cubicBezTo>
                  <a:cubicBezTo>
                    <a:pt x="1575" y="2213"/>
                    <a:pt x="1716" y="2261"/>
                    <a:pt x="1868" y="2308"/>
                  </a:cubicBezTo>
                  <a:cubicBezTo>
                    <a:pt x="2020" y="2355"/>
                    <a:pt x="2212" y="2396"/>
                    <a:pt x="2352" y="2432"/>
                  </a:cubicBezTo>
                  <a:cubicBezTo>
                    <a:pt x="2492" y="2468"/>
                    <a:pt x="2604" y="2498"/>
                    <a:pt x="2709" y="2522"/>
                  </a:cubicBezTo>
                  <a:cubicBezTo>
                    <a:pt x="2814" y="2546"/>
                    <a:pt x="2900" y="2565"/>
                    <a:pt x="2982" y="2579"/>
                  </a:cubicBezTo>
                  <a:cubicBezTo>
                    <a:pt x="3064" y="2593"/>
                    <a:pt x="3142" y="2602"/>
                    <a:pt x="3204" y="2609"/>
                  </a:cubicBezTo>
                  <a:cubicBezTo>
                    <a:pt x="3266" y="2616"/>
                    <a:pt x="3294" y="2619"/>
                    <a:pt x="3357" y="2621"/>
                  </a:cubicBezTo>
                  <a:cubicBezTo>
                    <a:pt x="3420" y="2623"/>
                    <a:pt x="3482" y="2621"/>
                    <a:pt x="3580" y="2620"/>
                  </a:cubicBezTo>
                  <a:cubicBezTo>
                    <a:pt x="3678" y="2619"/>
                    <a:pt x="3803" y="2617"/>
                    <a:pt x="3944" y="2616"/>
                  </a:cubicBezTo>
                  <a:cubicBezTo>
                    <a:pt x="4085" y="2615"/>
                    <a:pt x="4281" y="2616"/>
                    <a:pt x="4428" y="2616"/>
                  </a:cubicBezTo>
                  <a:cubicBezTo>
                    <a:pt x="4575" y="2616"/>
                    <a:pt x="4745" y="2616"/>
                    <a:pt x="4828" y="2616"/>
                  </a:cubicBezTo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8" name="Text Box 48"/>
            <p:cNvSpPr txBox="1">
              <a:spLocks noChangeArrowheads="1"/>
            </p:cNvSpPr>
            <p:nvPr/>
          </p:nvSpPr>
          <p:spPr bwMode="auto">
            <a:xfrm rot="4385469">
              <a:off x="768" y="829"/>
              <a:ext cx="500" cy="23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>
                  <a:solidFill>
                    <a:srgbClr val="000099"/>
                  </a:solidFill>
                  <a:cs typeface="Arial" charset="0"/>
                </a:rPr>
                <a:t>Ability</a:t>
              </a:r>
            </a:p>
          </p:txBody>
        </p:sp>
        <p:sp>
          <p:nvSpPr>
            <p:cNvPr id="33819" name="Text Box 49"/>
            <p:cNvSpPr txBox="1">
              <a:spLocks noChangeArrowheads="1"/>
            </p:cNvSpPr>
            <p:nvPr/>
          </p:nvSpPr>
          <p:spPr bwMode="auto">
            <a:xfrm rot="3512329">
              <a:off x="1007" y="1187"/>
              <a:ext cx="236" cy="23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>
                  <a:solidFill>
                    <a:srgbClr val="000099"/>
                  </a:solidFill>
                  <a:cs typeface="Arial" charset="0"/>
                </a:rPr>
                <a:t>to</a:t>
              </a:r>
            </a:p>
          </p:txBody>
        </p:sp>
        <p:sp>
          <p:nvSpPr>
            <p:cNvPr id="33820" name="Text Box 50"/>
            <p:cNvSpPr txBox="1">
              <a:spLocks noChangeArrowheads="1"/>
            </p:cNvSpPr>
            <p:nvPr/>
          </p:nvSpPr>
          <p:spPr bwMode="auto">
            <a:xfrm rot="2833735">
              <a:off x="1397" y="1940"/>
              <a:ext cx="380" cy="23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>
                  <a:solidFill>
                    <a:srgbClr val="000099"/>
                  </a:solidFill>
                  <a:cs typeface="Arial" charset="0"/>
                </a:rPr>
                <a:t>cost</a:t>
              </a:r>
            </a:p>
          </p:txBody>
        </p:sp>
        <p:sp>
          <p:nvSpPr>
            <p:cNvPr id="33821" name="Text Box 51"/>
            <p:cNvSpPr txBox="1">
              <a:spLocks noChangeArrowheads="1"/>
            </p:cNvSpPr>
            <p:nvPr/>
          </p:nvSpPr>
          <p:spPr bwMode="auto">
            <a:xfrm rot="3552716">
              <a:off x="1022" y="1555"/>
              <a:ext cx="548" cy="23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>
                  <a:solidFill>
                    <a:srgbClr val="000099"/>
                  </a:solidFill>
                  <a:cs typeface="Arial" charset="0"/>
                </a:rPr>
                <a:t>control</a:t>
              </a:r>
            </a:p>
          </p:txBody>
        </p:sp>
      </p:grpSp>
      <p:grpSp>
        <p:nvGrpSpPr>
          <p:cNvPr id="33808" name="Group 52"/>
          <p:cNvGrpSpPr>
            <a:grpSpLocks/>
          </p:cNvGrpSpPr>
          <p:nvPr/>
        </p:nvGrpSpPr>
        <p:grpSpPr bwMode="auto">
          <a:xfrm>
            <a:off x="1671638" y="225425"/>
            <a:ext cx="5843587" cy="869950"/>
            <a:chOff x="57" y="142"/>
            <a:chExt cx="3681" cy="548"/>
          </a:xfrm>
        </p:grpSpPr>
        <p:grpSp>
          <p:nvGrpSpPr>
            <p:cNvPr id="33809" name="Group 53"/>
            <p:cNvGrpSpPr>
              <a:grpSpLocks/>
            </p:cNvGrpSpPr>
            <p:nvPr/>
          </p:nvGrpSpPr>
          <p:grpSpPr bwMode="auto">
            <a:xfrm>
              <a:off x="57" y="166"/>
              <a:ext cx="2708" cy="524"/>
              <a:chOff x="57" y="166"/>
              <a:chExt cx="2708" cy="524"/>
            </a:xfrm>
          </p:grpSpPr>
          <p:grpSp>
            <p:nvGrpSpPr>
              <p:cNvPr id="33811" name="Group 54"/>
              <p:cNvGrpSpPr>
                <a:grpSpLocks/>
              </p:cNvGrpSpPr>
              <p:nvPr/>
            </p:nvGrpSpPr>
            <p:grpSpPr bwMode="auto">
              <a:xfrm>
                <a:off x="57" y="166"/>
                <a:ext cx="2708" cy="485"/>
                <a:chOff x="512" y="601"/>
                <a:chExt cx="4744" cy="849"/>
              </a:xfrm>
            </p:grpSpPr>
            <p:pic>
              <p:nvPicPr>
                <p:cNvPr id="33815" name="Picture 55" descr="Copy of Copy of buildingSMART Logo, tagline, footer 3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12" y="601"/>
                  <a:ext cx="4735" cy="8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3816" name="Rectangle 56"/>
                <p:cNvSpPr>
                  <a:spLocks noChangeArrowheads="1"/>
                </p:cNvSpPr>
                <p:nvPr/>
              </p:nvSpPr>
              <p:spPr bwMode="auto">
                <a:xfrm>
                  <a:off x="5106" y="1104"/>
                  <a:ext cx="150" cy="98"/>
                </a:xfrm>
                <a:prstGeom prst="rect">
                  <a:avLst/>
                </a:prstGeom>
                <a:solidFill>
                  <a:schemeClr val="bg1"/>
                </a:solidFill>
                <a:ln w="5715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3812" name="Rectangle 57"/>
              <p:cNvSpPr>
                <a:spLocks noChangeArrowheads="1"/>
              </p:cNvSpPr>
              <p:nvPr/>
            </p:nvSpPr>
            <p:spPr bwMode="auto">
              <a:xfrm>
                <a:off x="541" y="484"/>
                <a:ext cx="951" cy="16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3" name="Rectangle 58"/>
              <p:cNvSpPr>
                <a:spLocks noChangeArrowheads="1"/>
              </p:cNvSpPr>
              <p:nvPr/>
            </p:nvSpPr>
            <p:spPr bwMode="auto">
              <a:xfrm>
                <a:off x="1744" y="492"/>
                <a:ext cx="1020" cy="16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4" name="Rectangle 59"/>
              <p:cNvSpPr>
                <a:spLocks noChangeArrowheads="1"/>
              </p:cNvSpPr>
              <p:nvPr/>
            </p:nvSpPr>
            <p:spPr bwMode="auto">
              <a:xfrm>
                <a:off x="1131" y="521"/>
                <a:ext cx="952" cy="16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10" name="Text Box 60"/>
            <p:cNvSpPr txBox="1">
              <a:spLocks noChangeArrowheads="1"/>
            </p:cNvSpPr>
            <p:nvPr/>
          </p:nvSpPr>
          <p:spPr bwMode="auto">
            <a:xfrm>
              <a:off x="2746" y="142"/>
              <a:ext cx="992" cy="394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500" b="0"/>
                <a:t>Design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24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6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39800" y="4046538"/>
            <a:ext cx="7799388" cy="1871662"/>
            <a:chOff x="592" y="2549"/>
            <a:chExt cx="4913" cy="1179"/>
          </a:xfrm>
        </p:grpSpPr>
        <p:sp>
          <p:nvSpPr>
            <p:cNvPr id="34874" name="Freeform 3"/>
            <p:cNvSpPr>
              <a:spLocks/>
            </p:cNvSpPr>
            <p:nvPr/>
          </p:nvSpPr>
          <p:spPr bwMode="auto">
            <a:xfrm>
              <a:off x="592" y="2549"/>
              <a:ext cx="4679" cy="1179"/>
            </a:xfrm>
            <a:custGeom>
              <a:avLst/>
              <a:gdLst>
                <a:gd name="T0" fmla="*/ 4 w 4679"/>
                <a:gd name="T1" fmla="*/ 768 h 1179"/>
                <a:gd name="T2" fmla="*/ 292 w 4679"/>
                <a:gd name="T3" fmla="*/ 756 h 1179"/>
                <a:gd name="T4" fmla="*/ 724 w 4679"/>
                <a:gd name="T5" fmla="*/ 668 h 1179"/>
                <a:gd name="T6" fmla="*/ 1140 w 4679"/>
                <a:gd name="T7" fmla="*/ 528 h 1179"/>
                <a:gd name="T8" fmla="*/ 1572 w 4679"/>
                <a:gd name="T9" fmla="*/ 276 h 1179"/>
                <a:gd name="T10" fmla="*/ 1784 w 4679"/>
                <a:gd name="T11" fmla="*/ 103 h 1179"/>
                <a:gd name="T12" fmla="*/ 1936 w 4679"/>
                <a:gd name="T13" fmla="*/ 24 h 1179"/>
                <a:gd name="T14" fmla="*/ 2140 w 4679"/>
                <a:gd name="T15" fmla="*/ 0 h 1179"/>
                <a:gd name="T16" fmla="*/ 2332 w 4679"/>
                <a:gd name="T17" fmla="*/ 68 h 1179"/>
                <a:gd name="T18" fmla="*/ 2520 w 4679"/>
                <a:gd name="T19" fmla="*/ 223 h 1179"/>
                <a:gd name="T20" fmla="*/ 2608 w 4679"/>
                <a:gd name="T21" fmla="*/ 380 h 1179"/>
                <a:gd name="T22" fmla="*/ 2764 w 4679"/>
                <a:gd name="T23" fmla="*/ 584 h 1179"/>
                <a:gd name="T24" fmla="*/ 3036 w 4679"/>
                <a:gd name="T25" fmla="*/ 700 h 1179"/>
                <a:gd name="T26" fmla="*/ 3312 w 4679"/>
                <a:gd name="T27" fmla="*/ 740 h 1179"/>
                <a:gd name="T28" fmla="*/ 3788 w 4679"/>
                <a:gd name="T29" fmla="*/ 744 h 1179"/>
                <a:gd name="T30" fmla="*/ 4304 w 4679"/>
                <a:gd name="T31" fmla="*/ 740 h 1179"/>
                <a:gd name="T32" fmla="*/ 4508 w 4679"/>
                <a:gd name="T33" fmla="*/ 680 h 1179"/>
                <a:gd name="T34" fmla="*/ 4679 w 4679"/>
                <a:gd name="T35" fmla="*/ 558 h 1179"/>
                <a:gd name="T36" fmla="*/ 4679 w 4679"/>
                <a:gd name="T37" fmla="*/ 1179 h 1179"/>
                <a:gd name="T38" fmla="*/ 0 w 4679"/>
                <a:gd name="T39" fmla="*/ 1159 h 1179"/>
                <a:gd name="T40" fmla="*/ 4 w 4679"/>
                <a:gd name="T41" fmla="*/ 768 h 1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679"/>
                <a:gd name="T64" fmla="*/ 0 h 1179"/>
                <a:gd name="T65" fmla="*/ 4679 w 4679"/>
                <a:gd name="T66" fmla="*/ 1179 h 11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679" h="1179">
                  <a:moveTo>
                    <a:pt x="4" y="768"/>
                  </a:moveTo>
                  <a:lnTo>
                    <a:pt x="292" y="756"/>
                  </a:lnTo>
                  <a:lnTo>
                    <a:pt x="724" y="668"/>
                  </a:lnTo>
                  <a:lnTo>
                    <a:pt x="1140" y="528"/>
                  </a:lnTo>
                  <a:lnTo>
                    <a:pt x="1572" y="276"/>
                  </a:lnTo>
                  <a:lnTo>
                    <a:pt x="1784" y="103"/>
                  </a:lnTo>
                  <a:lnTo>
                    <a:pt x="1936" y="24"/>
                  </a:lnTo>
                  <a:lnTo>
                    <a:pt x="2140" y="0"/>
                  </a:lnTo>
                  <a:lnTo>
                    <a:pt x="2332" y="68"/>
                  </a:lnTo>
                  <a:lnTo>
                    <a:pt x="2520" y="223"/>
                  </a:lnTo>
                  <a:lnTo>
                    <a:pt x="2608" y="380"/>
                  </a:lnTo>
                  <a:lnTo>
                    <a:pt x="2764" y="584"/>
                  </a:lnTo>
                  <a:lnTo>
                    <a:pt x="3036" y="700"/>
                  </a:lnTo>
                  <a:lnTo>
                    <a:pt x="3312" y="740"/>
                  </a:lnTo>
                  <a:lnTo>
                    <a:pt x="3788" y="744"/>
                  </a:lnTo>
                  <a:lnTo>
                    <a:pt x="4304" y="740"/>
                  </a:lnTo>
                  <a:lnTo>
                    <a:pt x="4508" y="680"/>
                  </a:lnTo>
                  <a:lnTo>
                    <a:pt x="4679" y="558"/>
                  </a:lnTo>
                  <a:lnTo>
                    <a:pt x="4679" y="1179"/>
                  </a:lnTo>
                  <a:lnTo>
                    <a:pt x="0" y="1159"/>
                  </a:lnTo>
                  <a:lnTo>
                    <a:pt x="4" y="76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5" name="Text Box 4"/>
            <p:cNvSpPr txBox="1">
              <a:spLocks noChangeArrowheads="1"/>
            </p:cNvSpPr>
            <p:nvPr/>
          </p:nvSpPr>
          <p:spPr bwMode="auto">
            <a:xfrm>
              <a:off x="4955" y="2799"/>
              <a:ext cx="550" cy="28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cs typeface="Arial" charset="0"/>
                </a:rPr>
                <a:t>Litigation</a:t>
              </a:r>
            </a:p>
            <a:p>
              <a:r>
                <a:rPr lang="en-US" sz="1200">
                  <a:cs typeface="Arial" charset="0"/>
                </a:rPr>
                <a:t>Phase</a:t>
              </a:r>
            </a:p>
          </p:txBody>
        </p:sp>
      </p:grpSp>
      <p:grpSp>
        <p:nvGrpSpPr>
          <p:cNvPr id="34819" name="Group 5"/>
          <p:cNvGrpSpPr>
            <a:grpSpLocks/>
          </p:cNvGrpSpPr>
          <p:nvPr/>
        </p:nvGrpSpPr>
        <p:grpSpPr bwMode="auto">
          <a:xfrm>
            <a:off x="709613" y="4051300"/>
            <a:ext cx="7194550" cy="2193925"/>
            <a:chOff x="447" y="2552"/>
            <a:chExt cx="4532" cy="1382"/>
          </a:xfrm>
        </p:grpSpPr>
        <p:sp>
          <p:nvSpPr>
            <p:cNvPr id="34861" name="Text Box 6"/>
            <p:cNvSpPr txBox="1">
              <a:spLocks noChangeArrowheads="1"/>
            </p:cNvSpPr>
            <p:nvPr/>
          </p:nvSpPr>
          <p:spPr bwMode="auto">
            <a:xfrm>
              <a:off x="2122" y="3659"/>
              <a:ext cx="937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en-US" sz="1500">
                <a:cs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500">
                  <a:cs typeface="Arial" charset="0"/>
                </a:rPr>
                <a:t>CD</a:t>
              </a:r>
            </a:p>
          </p:txBody>
        </p:sp>
        <p:sp>
          <p:nvSpPr>
            <p:cNvPr id="34862" name="Text Box 7"/>
            <p:cNvSpPr txBox="1">
              <a:spLocks noChangeArrowheads="1"/>
            </p:cNvSpPr>
            <p:nvPr/>
          </p:nvSpPr>
          <p:spPr bwMode="auto">
            <a:xfrm>
              <a:off x="794" y="3659"/>
              <a:ext cx="586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en-US" sz="1500">
                <a:cs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500">
                  <a:cs typeface="Arial" charset="0"/>
                </a:rPr>
                <a:t>Design</a:t>
              </a:r>
            </a:p>
          </p:txBody>
        </p:sp>
        <p:sp>
          <p:nvSpPr>
            <p:cNvPr id="34863" name="Text Box 8"/>
            <p:cNvSpPr txBox="1">
              <a:spLocks noChangeArrowheads="1"/>
            </p:cNvSpPr>
            <p:nvPr/>
          </p:nvSpPr>
          <p:spPr bwMode="auto">
            <a:xfrm>
              <a:off x="1535" y="3659"/>
              <a:ext cx="383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en-US" sz="1500">
                <a:cs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500">
                  <a:cs typeface="Arial" charset="0"/>
                </a:rPr>
                <a:t>DD</a:t>
              </a:r>
            </a:p>
          </p:txBody>
        </p:sp>
        <p:sp>
          <p:nvSpPr>
            <p:cNvPr id="34864" name="Text Box 9"/>
            <p:cNvSpPr txBox="1">
              <a:spLocks noChangeArrowheads="1"/>
            </p:cNvSpPr>
            <p:nvPr/>
          </p:nvSpPr>
          <p:spPr bwMode="auto">
            <a:xfrm>
              <a:off x="3465" y="3655"/>
              <a:ext cx="1506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en-US" sz="1500">
                <a:cs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500">
                  <a:cs typeface="Arial" charset="0"/>
                </a:rPr>
                <a:t>Construction</a:t>
              </a:r>
            </a:p>
          </p:txBody>
        </p:sp>
        <p:sp>
          <p:nvSpPr>
            <p:cNvPr id="34865" name="Text Box 10"/>
            <p:cNvSpPr txBox="1">
              <a:spLocks noChangeArrowheads="1"/>
            </p:cNvSpPr>
            <p:nvPr/>
          </p:nvSpPr>
          <p:spPr bwMode="auto">
            <a:xfrm>
              <a:off x="447" y="3660"/>
              <a:ext cx="442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en-US" sz="1500">
                <a:cs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500">
                  <a:cs typeface="Arial" charset="0"/>
                </a:rPr>
                <a:t>Prog</a:t>
              </a:r>
            </a:p>
          </p:txBody>
        </p:sp>
        <p:grpSp>
          <p:nvGrpSpPr>
            <p:cNvPr id="34866" name="Group 11"/>
            <p:cNvGrpSpPr>
              <a:grpSpLocks/>
            </p:cNvGrpSpPr>
            <p:nvPr/>
          </p:nvGrpSpPr>
          <p:grpSpPr bwMode="auto">
            <a:xfrm>
              <a:off x="586" y="2552"/>
              <a:ext cx="4393" cy="1303"/>
              <a:chOff x="586" y="2552"/>
              <a:chExt cx="4393" cy="1303"/>
            </a:xfrm>
          </p:grpSpPr>
          <p:grpSp>
            <p:nvGrpSpPr>
              <p:cNvPr id="34867" name="Group 12"/>
              <p:cNvGrpSpPr>
                <a:grpSpLocks/>
              </p:cNvGrpSpPr>
              <p:nvPr/>
            </p:nvGrpSpPr>
            <p:grpSpPr bwMode="auto">
              <a:xfrm>
                <a:off x="586" y="2552"/>
                <a:ext cx="4393" cy="1188"/>
                <a:chOff x="586" y="2552"/>
                <a:chExt cx="4393" cy="1188"/>
              </a:xfrm>
            </p:grpSpPr>
            <p:sp>
              <p:nvSpPr>
                <p:cNvPr id="34872" name="Freeform 13"/>
                <p:cNvSpPr>
                  <a:spLocks/>
                </p:cNvSpPr>
                <p:nvPr/>
              </p:nvSpPr>
              <p:spPr bwMode="auto">
                <a:xfrm>
                  <a:off x="586" y="2555"/>
                  <a:ext cx="4393" cy="1185"/>
                </a:xfrm>
                <a:custGeom>
                  <a:avLst/>
                  <a:gdLst>
                    <a:gd name="T0" fmla="*/ 0 w 4393"/>
                    <a:gd name="T1" fmla="*/ 768 h 1185"/>
                    <a:gd name="T2" fmla="*/ 334 w 4393"/>
                    <a:gd name="T3" fmla="*/ 760 h 1185"/>
                    <a:gd name="T4" fmla="*/ 859 w 4393"/>
                    <a:gd name="T5" fmla="*/ 640 h 1185"/>
                    <a:gd name="T6" fmla="*/ 1286 w 4393"/>
                    <a:gd name="T7" fmla="*/ 454 h 1185"/>
                    <a:gd name="T8" fmla="*/ 1575 w 4393"/>
                    <a:gd name="T9" fmla="*/ 264 h 1185"/>
                    <a:gd name="T10" fmla="*/ 1781 w 4393"/>
                    <a:gd name="T11" fmla="*/ 120 h 1185"/>
                    <a:gd name="T12" fmla="*/ 1921 w 4393"/>
                    <a:gd name="T13" fmla="*/ 32 h 1185"/>
                    <a:gd name="T14" fmla="*/ 2139 w 4393"/>
                    <a:gd name="T15" fmla="*/ 0 h 1185"/>
                    <a:gd name="T16" fmla="*/ 2342 w 4393"/>
                    <a:gd name="T17" fmla="*/ 70 h 1185"/>
                    <a:gd name="T18" fmla="*/ 2513 w 4393"/>
                    <a:gd name="T19" fmla="*/ 240 h 1185"/>
                    <a:gd name="T20" fmla="*/ 2624 w 4393"/>
                    <a:gd name="T21" fmla="*/ 392 h 1185"/>
                    <a:gd name="T22" fmla="*/ 2768 w 4393"/>
                    <a:gd name="T23" fmla="*/ 576 h 1185"/>
                    <a:gd name="T24" fmla="*/ 3038 w 4393"/>
                    <a:gd name="T25" fmla="*/ 704 h 1185"/>
                    <a:gd name="T26" fmla="*/ 3302 w 4393"/>
                    <a:gd name="T27" fmla="*/ 734 h 1185"/>
                    <a:gd name="T28" fmla="*/ 3778 w 4393"/>
                    <a:gd name="T29" fmla="*/ 744 h 1185"/>
                    <a:gd name="T30" fmla="*/ 4279 w 4393"/>
                    <a:gd name="T31" fmla="*/ 744 h 1185"/>
                    <a:gd name="T32" fmla="*/ 4393 w 4393"/>
                    <a:gd name="T33" fmla="*/ 719 h 1185"/>
                    <a:gd name="T34" fmla="*/ 4393 w 4393"/>
                    <a:gd name="T35" fmla="*/ 1185 h 1185"/>
                    <a:gd name="T36" fmla="*/ 8 w 4393"/>
                    <a:gd name="T37" fmla="*/ 1176 h 1185"/>
                    <a:gd name="T38" fmla="*/ 0 w 4393"/>
                    <a:gd name="T39" fmla="*/ 768 h 118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393"/>
                    <a:gd name="T61" fmla="*/ 0 h 1185"/>
                    <a:gd name="T62" fmla="*/ 4393 w 4393"/>
                    <a:gd name="T63" fmla="*/ 1185 h 118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393" h="1185">
                      <a:moveTo>
                        <a:pt x="0" y="768"/>
                      </a:moveTo>
                      <a:lnTo>
                        <a:pt x="334" y="760"/>
                      </a:lnTo>
                      <a:lnTo>
                        <a:pt x="859" y="640"/>
                      </a:lnTo>
                      <a:lnTo>
                        <a:pt x="1286" y="454"/>
                      </a:lnTo>
                      <a:lnTo>
                        <a:pt x="1575" y="264"/>
                      </a:lnTo>
                      <a:lnTo>
                        <a:pt x="1781" y="120"/>
                      </a:lnTo>
                      <a:lnTo>
                        <a:pt x="1921" y="32"/>
                      </a:lnTo>
                      <a:lnTo>
                        <a:pt x="2139" y="0"/>
                      </a:lnTo>
                      <a:lnTo>
                        <a:pt x="2342" y="70"/>
                      </a:lnTo>
                      <a:lnTo>
                        <a:pt x="2513" y="240"/>
                      </a:lnTo>
                      <a:lnTo>
                        <a:pt x="2624" y="392"/>
                      </a:lnTo>
                      <a:lnTo>
                        <a:pt x="2768" y="576"/>
                      </a:lnTo>
                      <a:lnTo>
                        <a:pt x="3038" y="704"/>
                      </a:lnTo>
                      <a:lnTo>
                        <a:pt x="3302" y="734"/>
                      </a:lnTo>
                      <a:lnTo>
                        <a:pt x="3778" y="744"/>
                      </a:lnTo>
                      <a:lnTo>
                        <a:pt x="4279" y="744"/>
                      </a:lnTo>
                      <a:lnTo>
                        <a:pt x="4393" y="719"/>
                      </a:lnTo>
                      <a:lnTo>
                        <a:pt x="4393" y="1185"/>
                      </a:lnTo>
                      <a:lnTo>
                        <a:pt x="8" y="1176"/>
                      </a:lnTo>
                      <a:lnTo>
                        <a:pt x="0" y="76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73" name="Freeform 14"/>
                <p:cNvSpPr>
                  <a:spLocks/>
                </p:cNvSpPr>
                <p:nvPr/>
              </p:nvSpPr>
              <p:spPr bwMode="auto">
                <a:xfrm>
                  <a:off x="588" y="2552"/>
                  <a:ext cx="4378" cy="774"/>
                </a:xfrm>
                <a:custGeom>
                  <a:avLst/>
                  <a:gdLst>
                    <a:gd name="T0" fmla="*/ 0 w 4378"/>
                    <a:gd name="T1" fmla="*/ 760 h 774"/>
                    <a:gd name="T2" fmla="*/ 210 w 4378"/>
                    <a:gd name="T3" fmla="*/ 766 h 774"/>
                    <a:gd name="T4" fmla="*/ 564 w 4378"/>
                    <a:gd name="T5" fmla="*/ 712 h 774"/>
                    <a:gd name="T6" fmla="*/ 791 w 4378"/>
                    <a:gd name="T7" fmla="*/ 651 h 774"/>
                    <a:gd name="T8" fmla="*/ 1053 w 4378"/>
                    <a:gd name="T9" fmla="*/ 564 h 774"/>
                    <a:gd name="T10" fmla="*/ 1306 w 4378"/>
                    <a:gd name="T11" fmla="*/ 441 h 774"/>
                    <a:gd name="T12" fmla="*/ 1472 w 4378"/>
                    <a:gd name="T13" fmla="*/ 345 h 774"/>
                    <a:gd name="T14" fmla="*/ 1668 w 4378"/>
                    <a:gd name="T15" fmla="*/ 208 h 774"/>
                    <a:gd name="T16" fmla="*/ 1806 w 4378"/>
                    <a:gd name="T17" fmla="*/ 106 h 774"/>
                    <a:gd name="T18" fmla="*/ 1971 w 4378"/>
                    <a:gd name="T19" fmla="*/ 25 h 774"/>
                    <a:gd name="T20" fmla="*/ 2156 w 4378"/>
                    <a:gd name="T21" fmla="*/ 8 h 774"/>
                    <a:gd name="T22" fmla="*/ 2344 w 4378"/>
                    <a:gd name="T23" fmla="*/ 76 h 774"/>
                    <a:gd name="T24" fmla="*/ 2472 w 4378"/>
                    <a:gd name="T25" fmla="*/ 190 h 774"/>
                    <a:gd name="T26" fmla="*/ 2604 w 4378"/>
                    <a:gd name="T27" fmla="*/ 364 h 774"/>
                    <a:gd name="T28" fmla="*/ 2702 w 4378"/>
                    <a:gd name="T29" fmla="*/ 503 h 774"/>
                    <a:gd name="T30" fmla="*/ 2810 w 4378"/>
                    <a:gd name="T31" fmla="*/ 597 h 774"/>
                    <a:gd name="T32" fmla="*/ 2960 w 4378"/>
                    <a:gd name="T33" fmla="*/ 668 h 774"/>
                    <a:gd name="T34" fmla="*/ 3116 w 4378"/>
                    <a:gd name="T35" fmla="*/ 716 h 774"/>
                    <a:gd name="T36" fmla="*/ 3329 w 4378"/>
                    <a:gd name="T37" fmla="*/ 741 h 774"/>
                    <a:gd name="T38" fmla="*/ 3762 w 4378"/>
                    <a:gd name="T39" fmla="*/ 748 h 774"/>
                    <a:gd name="T40" fmla="*/ 4002 w 4378"/>
                    <a:gd name="T41" fmla="*/ 748 h 774"/>
                    <a:gd name="T42" fmla="*/ 4308 w 4378"/>
                    <a:gd name="T43" fmla="*/ 741 h 774"/>
                    <a:gd name="T44" fmla="*/ 4378 w 4378"/>
                    <a:gd name="T45" fmla="*/ 728 h 77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378"/>
                    <a:gd name="T70" fmla="*/ 0 h 774"/>
                    <a:gd name="T71" fmla="*/ 4378 w 4378"/>
                    <a:gd name="T72" fmla="*/ 774 h 77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378" h="774">
                      <a:moveTo>
                        <a:pt x="0" y="760"/>
                      </a:moveTo>
                      <a:cubicBezTo>
                        <a:pt x="66" y="763"/>
                        <a:pt x="116" y="774"/>
                        <a:pt x="210" y="766"/>
                      </a:cubicBezTo>
                      <a:cubicBezTo>
                        <a:pt x="304" y="758"/>
                        <a:pt x="467" y="731"/>
                        <a:pt x="564" y="712"/>
                      </a:cubicBezTo>
                      <a:cubicBezTo>
                        <a:pt x="661" y="693"/>
                        <a:pt x="710" y="676"/>
                        <a:pt x="791" y="651"/>
                      </a:cubicBezTo>
                      <a:cubicBezTo>
                        <a:pt x="872" y="626"/>
                        <a:pt x="967" y="599"/>
                        <a:pt x="1053" y="564"/>
                      </a:cubicBezTo>
                      <a:cubicBezTo>
                        <a:pt x="1139" y="529"/>
                        <a:pt x="1236" y="477"/>
                        <a:pt x="1306" y="441"/>
                      </a:cubicBezTo>
                      <a:cubicBezTo>
                        <a:pt x="1376" y="405"/>
                        <a:pt x="1412" y="384"/>
                        <a:pt x="1472" y="345"/>
                      </a:cubicBezTo>
                      <a:cubicBezTo>
                        <a:pt x="1532" y="306"/>
                        <a:pt x="1612" y="248"/>
                        <a:pt x="1668" y="208"/>
                      </a:cubicBezTo>
                      <a:cubicBezTo>
                        <a:pt x="1724" y="168"/>
                        <a:pt x="1756" y="136"/>
                        <a:pt x="1806" y="106"/>
                      </a:cubicBezTo>
                      <a:cubicBezTo>
                        <a:pt x="1856" y="76"/>
                        <a:pt x="1913" y="41"/>
                        <a:pt x="1971" y="25"/>
                      </a:cubicBezTo>
                      <a:cubicBezTo>
                        <a:pt x="2029" y="9"/>
                        <a:pt x="2094" y="0"/>
                        <a:pt x="2156" y="8"/>
                      </a:cubicBezTo>
                      <a:cubicBezTo>
                        <a:pt x="2218" y="16"/>
                        <a:pt x="2291" y="46"/>
                        <a:pt x="2344" y="76"/>
                      </a:cubicBezTo>
                      <a:cubicBezTo>
                        <a:pt x="2397" y="106"/>
                        <a:pt x="2429" y="142"/>
                        <a:pt x="2472" y="190"/>
                      </a:cubicBezTo>
                      <a:cubicBezTo>
                        <a:pt x="2515" y="238"/>
                        <a:pt x="2566" y="312"/>
                        <a:pt x="2604" y="364"/>
                      </a:cubicBezTo>
                      <a:cubicBezTo>
                        <a:pt x="2642" y="416"/>
                        <a:pt x="2668" y="464"/>
                        <a:pt x="2702" y="503"/>
                      </a:cubicBezTo>
                      <a:cubicBezTo>
                        <a:pt x="2736" y="542"/>
                        <a:pt x="2767" y="569"/>
                        <a:pt x="2810" y="597"/>
                      </a:cubicBezTo>
                      <a:cubicBezTo>
                        <a:pt x="2853" y="625"/>
                        <a:pt x="2909" y="648"/>
                        <a:pt x="2960" y="668"/>
                      </a:cubicBezTo>
                      <a:cubicBezTo>
                        <a:pt x="3011" y="688"/>
                        <a:pt x="3055" y="704"/>
                        <a:pt x="3116" y="716"/>
                      </a:cubicBezTo>
                      <a:cubicBezTo>
                        <a:pt x="3177" y="728"/>
                        <a:pt x="3221" y="736"/>
                        <a:pt x="3329" y="741"/>
                      </a:cubicBezTo>
                      <a:cubicBezTo>
                        <a:pt x="3437" y="746"/>
                        <a:pt x="3650" y="747"/>
                        <a:pt x="3762" y="748"/>
                      </a:cubicBezTo>
                      <a:cubicBezTo>
                        <a:pt x="3874" y="749"/>
                        <a:pt x="3911" y="749"/>
                        <a:pt x="4002" y="748"/>
                      </a:cubicBezTo>
                      <a:cubicBezTo>
                        <a:pt x="4093" y="747"/>
                        <a:pt x="4245" y="744"/>
                        <a:pt x="4308" y="741"/>
                      </a:cubicBezTo>
                      <a:cubicBezTo>
                        <a:pt x="4371" y="738"/>
                        <a:pt x="4364" y="731"/>
                        <a:pt x="4378" y="72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868" name="Line 15"/>
              <p:cNvSpPr>
                <a:spLocks noChangeShapeType="1"/>
              </p:cNvSpPr>
              <p:nvPr/>
            </p:nvSpPr>
            <p:spPr bwMode="auto">
              <a:xfrm flipH="1" flipV="1">
                <a:off x="831" y="3303"/>
                <a:ext cx="6" cy="5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69" name="Line 16"/>
              <p:cNvSpPr>
                <a:spLocks noChangeShapeType="1"/>
              </p:cNvSpPr>
              <p:nvPr/>
            </p:nvSpPr>
            <p:spPr bwMode="auto">
              <a:xfrm flipV="1">
                <a:off x="1352" y="3212"/>
                <a:ext cx="0" cy="6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0" name="Line 17"/>
              <p:cNvSpPr>
                <a:spLocks noChangeShapeType="1"/>
              </p:cNvSpPr>
              <p:nvPr/>
            </p:nvSpPr>
            <p:spPr bwMode="auto">
              <a:xfrm flipV="1">
                <a:off x="2120" y="2846"/>
                <a:ext cx="0" cy="10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1" name="Line 18"/>
              <p:cNvSpPr>
                <a:spLocks noChangeShapeType="1"/>
              </p:cNvSpPr>
              <p:nvPr/>
            </p:nvSpPr>
            <p:spPr bwMode="auto">
              <a:xfrm flipV="1">
                <a:off x="3065" y="2750"/>
                <a:ext cx="0" cy="10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4820" name="Text Box 19"/>
          <p:cNvSpPr txBox="1">
            <a:spLocks noChangeArrowheads="1"/>
          </p:cNvSpPr>
          <p:nvPr/>
        </p:nvSpPr>
        <p:spPr bwMode="auto">
          <a:xfrm rot="-5400000">
            <a:off x="-1982787" y="3132137"/>
            <a:ext cx="51371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Effort</a:t>
            </a:r>
          </a:p>
        </p:txBody>
      </p:sp>
      <p:sp>
        <p:nvSpPr>
          <p:cNvPr id="34821" name="Text Box 20"/>
          <p:cNvSpPr txBox="1">
            <a:spLocks noChangeArrowheads="1"/>
          </p:cNvSpPr>
          <p:nvPr/>
        </p:nvSpPr>
        <p:spPr bwMode="auto">
          <a:xfrm>
            <a:off x="914400" y="6299200"/>
            <a:ext cx="76406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Time</a:t>
            </a:r>
          </a:p>
        </p:txBody>
      </p:sp>
      <p:sp>
        <p:nvSpPr>
          <p:cNvPr id="34822" name="Line 21"/>
          <p:cNvSpPr>
            <a:spLocks noChangeShapeType="1"/>
          </p:cNvSpPr>
          <p:nvPr/>
        </p:nvSpPr>
        <p:spPr bwMode="auto">
          <a:xfrm flipV="1">
            <a:off x="938213" y="914400"/>
            <a:ext cx="0" cy="50228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3" name="Text Box 22"/>
          <p:cNvSpPr txBox="1">
            <a:spLocks noChangeArrowheads="1"/>
          </p:cNvSpPr>
          <p:nvPr/>
        </p:nvSpPr>
        <p:spPr bwMode="auto">
          <a:xfrm>
            <a:off x="860425" y="5816600"/>
            <a:ext cx="184150" cy="4730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24" name="Line 23"/>
          <p:cNvSpPr>
            <a:spLocks noChangeShapeType="1"/>
          </p:cNvSpPr>
          <p:nvPr/>
        </p:nvSpPr>
        <p:spPr bwMode="auto">
          <a:xfrm flipH="1" flipV="1">
            <a:off x="7894638" y="5267325"/>
            <a:ext cx="4762" cy="909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5" name="Line 24"/>
          <p:cNvSpPr>
            <a:spLocks noChangeShapeType="1"/>
          </p:cNvSpPr>
          <p:nvPr/>
        </p:nvSpPr>
        <p:spPr bwMode="auto">
          <a:xfrm>
            <a:off x="7891463" y="5199063"/>
            <a:ext cx="12700" cy="915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4826" name="Group 25"/>
          <p:cNvGrpSpPr>
            <a:grpSpLocks/>
          </p:cNvGrpSpPr>
          <p:nvPr/>
        </p:nvGrpSpPr>
        <p:grpSpPr bwMode="auto">
          <a:xfrm>
            <a:off x="933450" y="3619500"/>
            <a:ext cx="6969125" cy="2317750"/>
            <a:chOff x="588" y="2280"/>
            <a:chExt cx="4390" cy="1460"/>
          </a:xfrm>
        </p:grpSpPr>
        <p:sp>
          <p:nvSpPr>
            <p:cNvPr id="34858" name="Freeform 26"/>
            <p:cNvSpPr>
              <a:spLocks/>
            </p:cNvSpPr>
            <p:nvPr/>
          </p:nvSpPr>
          <p:spPr bwMode="auto">
            <a:xfrm>
              <a:off x="606" y="2560"/>
              <a:ext cx="4372" cy="1180"/>
            </a:xfrm>
            <a:custGeom>
              <a:avLst/>
              <a:gdLst>
                <a:gd name="T0" fmla="*/ 4 w 4372"/>
                <a:gd name="T1" fmla="*/ 768 h 1180"/>
                <a:gd name="T2" fmla="*/ 292 w 4372"/>
                <a:gd name="T3" fmla="*/ 756 h 1180"/>
                <a:gd name="T4" fmla="*/ 724 w 4372"/>
                <a:gd name="T5" fmla="*/ 668 h 1180"/>
                <a:gd name="T6" fmla="*/ 1140 w 4372"/>
                <a:gd name="T7" fmla="*/ 528 h 1180"/>
                <a:gd name="T8" fmla="*/ 1572 w 4372"/>
                <a:gd name="T9" fmla="*/ 276 h 1180"/>
                <a:gd name="T10" fmla="*/ 1784 w 4372"/>
                <a:gd name="T11" fmla="*/ 103 h 1180"/>
                <a:gd name="T12" fmla="*/ 1936 w 4372"/>
                <a:gd name="T13" fmla="*/ 24 h 1180"/>
                <a:gd name="T14" fmla="*/ 2140 w 4372"/>
                <a:gd name="T15" fmla="*/ 0 h 1180"/>
                <a:gd name="T16" fmla="*/ 2332 w 4372"/>
                <a:gd name="T17" fmla="*/ 68 h 1180"/>
                <a:gd name="T18" fmla="*/ 2433 w 4372"/>
                <a:gd name="T19" fmla="*/ 142 h 1180"/>
                <a:gd name="T20" fmla="*/ 2495 w 4372"/>
                <a:gd name="T21" fmla="*/ 228 h 1180"/>
                <a:gd name="T22" fmla="*/ 2608 w 4372"/>
                <a:gd name="T23" fmla="*/ 380 h 1180"/>
                <a:gd name="T24" fmla="*/ 2696 w 4372"/>
                <a:gd name="T25" fmla="*/ 516 h 1180"/>
                <a:gd name="T26" fmla="*/ 2778 w 4372"/>
                <a:gd name="T27" fmla="*/ 577 h 1180"/>
                <a:gd name="T28" fmla="*/ 2885 w 4372"/>
                <a:gd name="T29" fmla="*/ 646 h 1180"/>
                <a:gd name="T30" fmla="*/ 3036 w 4372"/>
                <a:gd name="T31" fmla="*/ 694 h 1180"/>
                <a:gd name="T32" fmla="*/ 3312 w 4372"/>
                <a:gd name="T33" fmla="*/ 740 h 1180"/>
                <a:gd name="T34" fmla="*/ 3315 w 4372"/>
                <a:gd name="T35" fmla="*/ 733 h 1180"/>
                <a:gd name="T36" fmla="*/ 3788 w 4372"/>
                <a:gd name="T37" fmla="*/ 744 h 1180"/>
                <a:gd name="T38" fmla="*/ 4372 w 4372"/>
                <a:gd name="T39" fmla="*/ 758 h 1180"/>
                <a:gd name="T40" fmla="*/ 4358 w 4372"/>
                <a:gd name="T41" fmla="*/ 1180 h 1180"/>
                <a:gd name="T42" fmla="*/ 0 w 4372"/>
                <a:gd name="T43" fmla="*/ 1159 h 1180"/>
                <a:gd name="T44" fmla="*/ 4 w 4372"/>
                <a:gd name="T45" fmla="*/ 768 h 11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372"/>
                <a:gd name="T70" fmla="*/ 0 h 1180"/>
                <a:gd name="T71" fmla="*/ 4372 w 4372"/>
                <a:gd name="T72" fmla="*/ 1180 h 11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372" h="1180">
                  <a:moveTo>
                    <a:pt x="4" y="768"/>
                  </a:moveTo>
                  <a:lnTo>
                    <a:pt x="292" y="756"/>
                  </a:lnTo>
                  <a:lnTo>
                    <a:pt x="724" y="668"/>
                  </a:lnTo>
                  <a:lnTo>
                    <a:pt x="1140" y="528"/>
                  </a:lnTo>
                  <a:lnTo>
                    <a:pt x="1572" y="276"/>
                  </a:lnTo>
                  <a:lnTo>
                    <a:pt x="1784" y="103"/>
                  </a:lnTo>
                  <a:lnTo>
                    <a:pt x="1936" y="24"/>
                  </a:lnTo>
                  <a:lnTo>
                    <a:pt x="2140" y="0"/>
                  </a:lnTo>
                  <a:lnTo>
                    <a:pt x="2332" y="68"/>
                  </a:lnTo>
                  <a:lnTo>
                    <a:pt x="2433" y="142"/>
                  </a:lnTo>
                  <a:lnTo>
                    <a:pt x="2495" y="228"/>
                  </a:lnTo>
                  <a:lnTo>
                    <a:pt x="2608" y="380"/>
                  </a:lnTo>
                  <a:lnTo>
                    <a:pt x="2696" y="516"/>
                  </a:lnTo>
                  <a:lnTo>
                    <a:pt x="2778" y="577"/>
                  </a:lnTo>
                  <a:lnTo>
                    <a:pt x="2885" y="646"/>
                  </a:lnTo>
                  <a:lnTo>
                    <a:pt x="3036" y="694"/>
                  </a:lnTo>
                  <a:lnTo>
                    <a:pt x="3312" y="740"/>
                  </a:lnTo>
                  <a:lnTo>
                    <a:pt x="3315" y="733"/>
                  </a:lnTo>
                  <a:lnTo>
                    <a:pt x="3788" y="744"/>
                  </a:lnTo>
                  <a:lnTo>
                    <a:pt x="4372" y="758"/>
                  </a:lnTo>
                  <a:lnTo>
                    <a:pt x="4358" y="1180"/>
                  </a:lnTo>
                  <a:lnTo>
                    <a:pt x="0" y="1159"/>
                  </a:lnTo>
                  <a:lnTo>
                    <a:pt x="4" y="768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9" name="Freeform 27"/>
            <p:cNvSpPr>
              <a:spLocks/>
            </p:cNvSpPr>
            <p:nvPr/>
          </p:nvSpPr>
          <p:spPr bwMode="auto">
            <a:xfrm>
              <a:off x="1455" y="2280"/>
              <a:ext cx="1105" cy="239"/>
            </a:xfrm>
            <a:custGeom>
              <a:avLst/>
              <a:gdLst>
                <a:gd name="T0" fmla="*/ 1237 w 1237"/>
                <a:gd name="T1" fmla="*/ 239 h 239"/>
                <a:gd name="T2" fmla="*/ 1176 w 1237"/>
                <a:gd name="T3" fmla="*/ 171 h 239"/>
                <a:gd name="T4" fmla="*/ 1104 w 1237"/>
                <a:gd name="T5" fmla="*/ 114 h 239"/>
                <a:gd name="T6" fmla="*/ 969 w 1237"/>
                <a:gd name="T7" fmla="*/ 54 h 239"/>
                <a:gd name="T8" fmla="*/ 876 w 1237"/>
                <a:gd name="T9" fmla="*/ 24 h 239"/>
                <a:gd name="T10" fmla="*/ 807 w 1237"/>
                <a:gd name="T11" fmla="*/ 15 h 239"/>
                <a:gd name="T12" fmla="*/ 645 w 1237"/>
                <a:gd name="T13" fmla="*/ 0 h 239"/>
                <a:gd name="T14" fmla="*/ 507 w 1237"/>
                <a:gd name="T15" fmla="*/ 3 h 239"/>
                <a:gd name="T16" fmla="*/ 426 w 1237"/>
                <a:gd name="T17" fmla="*/ 9 h 239"/>
                <a:gd name="T18" fmla="*/ 342 w 1237"/>
                <a:gd name="T19" fmla="*/ 30 h 239"/>
                <a:gd name="T20" fmla="*/ 270 w 1237"/>
                <a:gd name="T21" fmla="*/ 51 h 239"/>
                <a:gd name="T22" fmla="*/ 207 w 1237"/>
                <a:gd name="T23" fmla="*/ 84 h 239"/>
                <a:gd name="T24" fmla="*/ 117 w 1237"/>
                <a:gd name="T25" fmla="*/ 138 h 239"/>
                <a:gd name="T26" fmla="*/ 0 w 1237"/>
                <a:gd name="T27" fmla="*/ 229 h 2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37"/>
                <a:gd name="T43" fmla="*/ 0 h 239"/>
                <a:gd name="T44" fmla="*/ 1237 w 1237"/>
                <a:gd name="T45" fmla="*/ 239 h 2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37" h="239">
                  <a:moveTo>
                    <a:pt x="1237" y="239"/>
                  </a:moveTo>
                  <a:lnTo>
                    <a:pt x="1176" y="171"/>
                  </a:lnTo>
                  <a:lnTo>
                    <a:pt x="1104" y="114"/>
                  </a:lnTo>
                  <a:lnTo>
                    <a:pt x="969" y="54"/>
                  </a:lnTo>
                  <a:lnTo>
                    <a:pt x="876" y="24"/>
                  </a:lnTo>
                  <a:lnTo>
                    <a:pt x="807" y="15"/>
                  </a:lnTo>
                  <a:lnTo>
                    <a:pt x="645" y="0"/>
                  </a:lnTo>
                  <a:lnTo>
                    <a:pt x="507" y="3"/>
                  </a:lnTo>
                  <a:lnTo>
                    <a:pt x="426" y="9"/>
                  </a:lnTo>
                  <a:lnTo>
                    <a:pt x="342" y="30"/>
                  </a:lnTo>
                  <a:lnTo>
                    <a:pt x="270" y="51"/>
                  </a:lnTo>
                  <a:lnTo>
                    <a:pt x="207" y="84"/>
                  </a:lnTo>
                  <a:lnTo>
                    <a:pt x="117" y="138"/>
                  </a:lnTo>
                  <a:lnTo>
                    <a:pt x="0" y="229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lg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0" name="Freeform 28"/>
            <p:cNvSpPr>
              <a:spLocks/>
            </p:cNvSpPr>
            <p:nvPr/>
          </p:nvSpPr>
          <p:spPr bwMode="auto">
            <a:xfrm>
              <a:off x="588" y="2552"/>
              <a:ext cx="4378" cy="774"/>
            </a:xfrm>
            <a:custGeom>
              <a:avLst/>
              <a:gdLst>
                <a:gd name="T0" fmla="*/ 0 w 4378"/>
                <a:gd name="T1" fmla="*/ 760 h 774"/>
                <a:gd name="T2" fmla="*/ 210 w 4378"/>
                <a:gd name="T3" fmla="*/ 766 h 774"/>
                <a:gd name="T4" fmla="*/ 564 w 4378"/>
                <a:gd name="T5" fmla="*/ 712 h 774"/>
                <a:gd name="T6" fmla="*/ 791 w 4378"/>
                <a:gd name="T7" fmla="*/ 651 h 774"/>
                <a:gd name="T8" fmla="*/ 1053 w 4378"/>
                <a:gd name="T9" fmla="*/ 564 h 774"/>
                <a:gd name="T10" fmla="*/ 1306 w 4378"/>
                <a:gd name="T11" fmla="*/ 441 h 774"/>
                <a:gd name="T12" fmla="*/ 1472 w 4378"/>
                <a:gd name="T13" fmla="*/ 345 h 774"/>
                <a:gd name="T14" fmla="*/ 1668 w 4378"/>
                <a:gd name="T15" fmla="*/ 208 h 774"/>
                <a:gd name="T16" fmla="*/ 1806 w 4378"/>
                <a:gd name="T17" fmla="*/ 106 h 774"/>
                <a:gd name="T18" fmla="*/ 1971 w 4378"/>
                <a:gd name="T19" fmla="*/ 25 h 774"/>
                <a:gd name="T20" fmla="*/ 2156 w 4378"/>
                <a:gd name="T21" fmla="*/ 8 h 774"/>
                <a:gd name="T22" fmla="*/ 2344 w 4378"/>
                <a:gd name="T23" fmla="*/ 76 h 774"/>
                <a:gd name="T24" fmla="*/ 2472 w 4378"/>
                <a:gd name="T25" fmla="*/ 190 h 774"/>
                <a:gd name="T26" fmla="*/ 2604 w 4378"/>
                <a:gd name="T27" fmla="*/ 364 h 774"/>
                <a:gd name="T28" fmla="*/ 2702 w 4378"/>
                <a:gd name="T29" fmla="*/ 503 h 774"/>
                <a:gd name="T30" fmla="*/ 2810 w 4378"/>
                <a:gd name="T31" fmla="*/ 597 h 774"/>
                <a:gd name="T32" fmla="*/ 2960 w 4378"/>
                <a:gd name="T33" fmla="*/ 668 h 774"/>
                <a:gd name="T34" fmla="*/ 3116 w 4378"/>
                <a:gd name="T35" fmla="*/ 716 h 774"/>
                <a:gd name="T36" fmla="*/ 3329 w 4378"/>
                <a:gd name="T37" fmla="*/ 741 h 774"/>
                <a:gd name="T38" fmla="*/ 3762 w 4378"/>
                <a:gd name="T39" fmla="*/ 748 h 774"/>
                <a:gd name="T40" fmla="*/ 4002 w 4378"/>
                <a:gd name="T41" fmla="*/ 748 h 774"/>
                <a:gd name="T42" fmla="*/ 4308 w 4378"/>
                <a:gd name="T43" fmla="*/ 741 h 774"/>
                <a:gd name="T44" fmla="*/ 4378 w 4378"/>
                <a:gd name="T45" fmla="*/ 728 h 7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378"/>
                <a:gd name="T70" fmla="*/ 0 h 774"/>
                <a:gd name="T71" fmla="*/ 4378 w 4378"/>
                <a:gd name="T72" fmla="*/ 774 h 77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378" h="774">
                  <a:moveTo>
                    <a:pt x="0" y="760"/>
                  </a:moveTo>
                  <a:cubicBezTo>
                    <a:pt x="66" y="763"/>
                    <a:pt x="116" y="774"/>
                    <a:pt x="210" y="766"/>
                  </a:cubicBezTo>
                  <a:cubicBezTo>
                    <a:pt x="304" y="758"/>
                    <a:pt x="467" y="731"/>
                    <a:pt x="564" y="712"/>
                  </a:cubicBezTo>
                  <a:cubicBezTo>
                    <a:pt x="661" y="693"/>
                    <a:pt x="710" y="676"/>
                    <a:pt x="791" y="651"/>
                  </a:cubicBezTo>
                  <a:cubicBezTo>
                    <a:pt x="872" y="626"/>
                    <a:pt x="967" y="599"/>
                    <a:pt x="1053" y="564"/>
                  </a:cubicBezTo>
                  <a:cubicBezTo>
                    <a:pt x="1139" y="529"/>
                    <a:pt x="1236" y="477"/>
                    <a:pt x="1306" y="441"/>
                  </a:cubicBezTo>
                  <a:cubicBezTo>
                    <a:pt x="1376" y="405"/>
                    <a:pt x="1412" y="384"/>
                    <a:pt x="1472" y="345"/>
                  </a:cubicBezTo>
                  <a:cubicBezTo>
                    <a:pt x="1532" y="306"/>
                    <a:pt x="1612" y="248"/>
                    <a:pt x="1668" y="208"/>
                  </a:cubicBezTo>
                  <a:cubicBezTo>
                    <a:pt x="1724" y="168"/>
                    <a:pt x="1756" y="136"/>
                    <a:pt x="1806" y="106"/>
                  </a:cubicBezTo>
                  <a:cubicBezTo>
                    <a:pt x="1856" y="76"/>
                    <a:pt x="1913" y="41"/>
                    <a:pt x="1971" y="25"/>
                  </a:cubicBezTo>
                  <a:cubicBezTo>
                    <a:pt x="2029" y="9"/>
                    <a:pt x="2094" y="0"/>
                    <a:pt x="2156" y="8"/>
                  </a:cubicBezTo>
                  <a:cubicBezTo>
                    <a:pt x="2218" y="16"/>
                    <a:pt x="2291" y="46"/>
                    <a:pt x="2344" y="76"/>
                  </a:cubicBezTo>
                  <a:cubicBezTo>
                    <a:pt x="2397" y="106"/>
                    <a:pt x="2429" y="142"/>
                    <a:pt x="2472" y="190"/>
                  </a:cubicBezTo>
                  <a:cubicBezTo>
                    <a:pt x="2515" y="238"/>
                    <a:pt x="2566" y="312"/>
                    <a:pt x="2604" y="364"/>
                  </a:cubicBezTo>
                  <a:cubicBezTo>
                    <a:pt x="2642" y="416"/>
                    <a:pt x="2668" y="464"/>
                    <a:pt x="2702" y="503"/>
                  </a:cubicBezTo>
                  <a:cubicBezTo>
                    <a:pt x="2736" y="542"/>
                    <a:pt x="2767" y="569"/>
                    <a:pt x="2810" y="597"/>
                  </a:cubicBezTo>
                  <a:cubicBezTo>
                    <a:pt x="2853" y="625"/>
                    <a:pt x="2909" y="648"/>
                    <a:pt x="2960" y="668"/>
                  </a:cubicBezTo>
                  <a:cubicBezTo>
                    <a:pt x="3011" y="688"/>
                    <a:pt x="3055" y="704"/>
                    <a:pt x="3116" y="716"/>
                  </a:cubicBezTo>
                  <a:cubicBezTo>
                    <a:pt x="3177" y="728"/>
                    <a:pt x="3221" y="736"/>
                    <a:pt x="3329" y="741"/>
                  </a:cubicBezTo>
                  <a:cubicBezTo>
                    <a:pt x="3437" y="746"/>
                    <a:pt x="3650" y="747"/>
                    <a:pt x="3762" y="748"/>
                  </a:cubicBezTo>
                  <a:cubicBezTo>
                    <a:pt x="3874" y="749"/>
                    <a:pt x="3911" y="749"/>
                    <a:pt x="4002" y="748"/>
                  </a:cubicBezTo>
                  <a:cubicBezTo>
                    <a:pt x="4093" y="747"/>
                    <a:pt x="4245" y="744"/>
                    <a:pt x="4308" y="741"/>
                  </a:cubicBezTo>
                  <a:cubicBezTo>
                    <a:pt x="4371" y="738"/>
                    <a:pt x="4364" y="731"/>
                    <a:pt x="4378" y="72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27" name="Group 29"/>
          <p:cNvGrpSpPr>
            <a:grpSpLocks/>
          </p:cNvGrpSpPr>
          <p:nvPr/>
        </p:nvGrpSpPr>
        <p:grpSpPr bwMode="auto">
          <a:xfrm>
            <a:off x="947738" y="3954463"/>
            <a:ext cx="6962775" cy="2160587"/>
            <a:chOff x="597" y="2491"/>
            <a:chExt cx="4386" cy="1361"/>
          </a:xfrm>
        </p:grpSpPr>
        <p:sp>
          <p:nvSpPr>
            <p:cNvPr id="34851" name="Freeform 30"/>
            <p:cNvSpPr>
              <a:spLocks/>
            </p:cNvSpPr>
            <p:nvPr/>
          </p:nvSpPr>
          <p:spPr bwMode="auto">
            <a:xfrm>
              <a:off x="603" y="2499"/>
              <a:ext cx="4380" cy="1236"/>
            </a:xfrm>
            <a:custGeom>
              <a:avLst/>
              <a:gdLst>
                <a:gd name="T0" fmla="*/ 0 w 4397"/>
                <a:gd name="T1" fmla="*/ 806 h 1214"/>
                <a:gd name="T2" fmla="*/ 11 w 4397"/>
                <a:gd name="T3" fmla="*/ 296 h 1214"/>
                <a:gd name="T4" fmla="*/ 120 w 4397"/>
                <a:gd name="T5" fmla="*/ 277 h 1214"/>
                <a:gd name="T6" fmla="*/ 198 w 4397"/>
                <a:gd name="T7" fmla="*/ 228 h 1214"/>
                <a:gd name="T8" fmla="*/ 336 w 4397"/>
                <a:gd name="T9" fmla="*/ 117 h 1214"/>
                <a:gd name="T10" fmla="*/ 463 w 4397"/>
                <a:gd name="T11" fmla="*/ 39 h 1214"/>
                <a:gd name="T12" fmla="*/ 655 w 4397"/>
                <a:gd name="T13" fmla="*/ 0 h 1214"/>
                <a:gd name="T14" fmla="*/ 808 w 4397"/>
                <a:gd name="T15" fmla="*/ 34 h 1214"/>
                <a:gd name="T16" fmla="*/ 943 w 4397"/>
                <a:gd name="T17" fmla="*/ 110 h 1214"/>
                <a:gd name="T18" fmla="*/ 1113 w 4397"/>
                <a:gd name="T19" fmla="*/ 245 h 1214"/>
                <a:gd name="T20" fmla="*/ 1333 w 4397"/>
                <a:gd name="T21" fmla="*/ 508 h 1214"/>
                <a:gd name="T22" fmla="*/ 1454 w 4397"/>
                <a:gd name="T23" fmla="*/ 596 h 1214"/>
                <a:gd name="T24" fmla="*/ 1951 w 4397"/>
                <a:gd name="T25" fmla="*/ 762 h 1214"/>
                <a:gd name="T26" fmla="*/ 2214 w 4397"/>
                <a:gd name="T27" fmla="*/ 796 h 1214"/>
                <a:gd name="T28" fmla="*/ 2774 w 4397"/>
                <a:gd name="T29" fmla="*/ 800 h 1214"/>
                <a:gd name="T30" fmla="*/ 3294 w 4397"/>
                <a:gd name="T31" fmla="*/ 804 h 1214"/>
                <a:gd name="T32" fmla="*/ 3806 w 4397"/>
                <a:gd name="T33" fmla="*/ 804 h 1214"/>
                <a:gd name="T34" fmla="*/ 4278 w 4397"/>
                <a:gd name="T35" fmla="*/ 788 h 1214"/>
                <a:gd name="T36" fmla="*/ 4388 w 4397"/>
                <a:gd name="T37" fmla="*/ 755 h 1214"/>
                <a:gd name="T38" fmla="*/ 4397 w 4397"/>
                <a:gd name="T39" fmla="*/ 1194 h 1214"/>
                <a:gd name="T40" fmla="*/ 8 w 4397"/>
                <a:gd name="T41" fmla="*/ 1214 h 1214"/>
                <a:gd name="T42" fmla="*/ 0 w 4397"/>
                <a:gd name="T43" fmla="*/ 806 h 12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397"/>
                <a:gd name="T67" fmla="*/ 0 h 1214"/>
                <a:gd name="T68" fmla="*/ 4397 w 4397"/>
                <a:gd name="T69" fmla="*/ 1214 h 12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397" h="1214">
                  <a:moveTo>
                    <a:pt x="0" y="806"/>
                  </a:moveTo>
                  <a:lnTo>
                    <a:pt x="11" y="296"/>
                  </a:lnTo>
                  <a:lnTo>
                    <a:pt x="120" y="277"/>
                  </a:lnTo>
                  <a:lnTo>
                    <a:pt x="198" y="228"/>
                  </a:lnTo>
                  <a:lnTo>
                    <a:pt x="336" y="117"/>
                  </a:lnTo>
                  <a:lnTo>
                    <a:pt x="463" y="39"/>
                  </a:lnTo>
                  <a:lnTo>
                    <a:pt x="655" y="0"/>
                  </a:lnTo>
                  <a:lnTo>
                    <a:pt x="808" y="34"/>
                  </a:lnTo>
                  <a:lnTo>
                    <a:pt x="943" y="110"/>
                  </a:lnTo>
                  <a:lnTo>
                    <a:pt x="1113" y="245"/>
                  </a:lnTo>
                  <a:lnTo>
                    <a:pt x="1333" y="508"/>
                  </a:lnTo>
                  <a:lnTo>
                    <a:pt x="1454" y="596"/>
                  </a:lnTo>
                  <a:lnTo>
                    <a:pt x="1951" y="762"/>
                  </a:lnTo>
                  <a:lnTo>
                    <a:pt x="2214" y="796"/>
                  </a:lnTo>
                  <a:lnTo>
                    <a:pt x="2774" y="800"/>
                  </a:lnTo>
                  <a:lnTo>
                    <a:pt x="3294" y="804"/>
                  </a:lnTo>
                  <a:lnTo>
                    <a:pt x="3806" y="804"/>
                  </a:lnTo>
                  <a:lnTo>
                    <a:pt x="4278" y="788"/>
                  </a:lnTo>
                  <a:lnTo>
                    <a:pt x="4388" y="755"/>
                  </a:lnTo>
                  <a:lnTo>
                    <a:pt x="4397" y="1194"/>
                  </a:lnTo>
                  <a:lnTo>
                    <a:pt x="8" y="1214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852" name="Group 31"/>
            <p:cNvGrpSpPr>
              <a:grpSpLocks/>
            </p:cNvGrpSpPr>
            <p:nvPr/>
          </p:nvGrpSpPr>
          <p:grpSpPr bwMode="auto">
            <a:xfrm>
              <a:off x="597" y="2491"/>
              <a:ext cx="4366" cy="1361"/>
              <a:chOff x="597" y="2491"/>
              <a:chExt cx="4366" cy="1361"/>
            </a:xfrm>
          </p:grpSpPr>
          <p:sp>
            <p:nvSpPr>
              <p:cNvPr id="34853" name="Freeform 32"/>
              <p:cNvSpPr>
                <a:spLocks/>
              </p:cNvSpPr>
              <p:nvPr/>
            </p:nvSpPr>
            <p:spPr bwMode="auto">
              <a:xfrm>
                <a:off x="597" y="2491"/>
                <a:ext cx="4366" cy="823"/>
              </a:xfrm>
              <a:custGeom>
                <a:avLst/>
                <a:gdLst>
                  <a:gd name="T0" fmla="*/ 0 w 4383"/>
                  <a:gd name="T1" fmla="*/ 296 h 809"/>
                  <a:gd name="T2" fmla="*/ 69 w 4383"/>
                  <a:gd name="T3" fmla="*/ 284 h 809"/>
                  <a:gd name="T4" fmla="*/ 135 w 4383"/>
                  <a:gd name="T5" fmla="*/ 257 h 809"/>
                  <a:gd name="T6" fmla="*/ 213 w 4383"/>
                  <a:gd name="T7" fmla="*/ 209 h 809"/>
                  <a:gd name="T8" fmla="*/ 309 w 4383"/>
                  <a:gd name="T9" fmla="*/ 131 h 809"/>
                  <a:gd name="T10" fmla="*/ 399 w 4383"/>
                  <a:gd name="T11" fmla="*/ 68 h 809"/>
                  <a:gd name="T12" fmla="*/ 507 w 4383"/>
                  <a:gd name="T13" fmla="*/ 23 h 809"/>
                  <a:gd name="T14" fmla="*/ 669 w 4383"/>
                  <a:gd name="T15" fmla="*/ 5 h 809"/>
                  <a:gd name="T16" fmla="*/ 843 w 4383"/>
                  <a:gd name="T17" fmla="*/ 53 h 809"/>
                  <a:gd name="T18" fmla="*/ 981 w 4383"/>
                  <a:gd name="T19" fmla="*/ 146 h 809"/>
                  <a:gd name="T20" fmla="*/ 1113 w 4383"/>
                  <a:gd name="T21" fmla="*/ 269 h 809"/>
                  <a:gd name="T22" fmla="*/ 1251 w 4383"/>
                  <a:gd name="T23" fmla="*/ 419 h 809"/>
                  <a:gd name="T24" fmla="*/ 1374 w 4383"/>
                  <a:gd name="T25" fmla="*/ 551 h 809"/>
                  <a:gd name="T26" fmla="*/ 1521 w 4383"/>
                  <a:gd name="T27" fmla="*/ 629 h 809"/>
                  <a:gd name="T28" fmla="*/ 1773 w 4383"/>
                  <a:gd name="T29" fmla="*/ 719 h 809"/>
                  <a:gd name="T30" fmla="*/ 2019 w 4383"/>
                  <a:gd name="T31" fmla="*/ 779 h 809"/>
                  <a:gd name="T32" fmla="*/ 2259 w 4383"/>
                  <a:gd name="T33" fmla="*/ 803 h 809"/>
                  <a:gd name="T34" fmla="*/ 2655 w 4383"/>
                  <a:gd name="T35" fmla="*/ 809 h 809"/>
                  <a:gd name="T36" fmla="*/ 3354 w 4383"/>
                  <a:gd name="T37" fmla="*/ 806 h 809"/>
                  <a:gd name="T38" fmla="*/ 3915 w 4383"/>
                  <a:gd name="T39" fmla="*/ 800 h 809"/>
                  <a:gd name="T40" fmla="*/ 4305 w 4383"/>
                  <a:gd name="T41" fmla="*/ 797 h 809"/>
                  <a:gd name="T42" fmla="*/ 4383 w 4383"/>
                  <a:gd name="T43" fmla="*/ 794 h 8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383"/>
                  <a:gd name="T67" fmla="*/ 0 h 809"/>
                  <a:gd name="T68" fmla="*/ 4383 w 4383"/>
                  <a:gd name="T69" fmla="*/ 809 h 80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383" h="809">
                    <a:moveTo>
                      <a:pt x="0" y="296"/>
                    </a:moveTo>
                    <a:cubicBezTo>
                      <a:pt x="11" y="294"/>
                      <a:pt x="47" y="290"/>
                      <a:pt x="69" y="284"/>
                    </a:cubicBezTo>
                    <a:cubicBezTo>
                      <a:pt x="91" y="278"/>
                      <a:pt x="111" y="269"/>
                      <a:pt x="135" y="257"/>
                    </a:cubicBezTo>
                    <a:cubicBezTo>
                      <a:pt x="159" y="245"/>
                      <a:pt x="184" y="230"/>
                      <a:pt x="213" y="209"/>
                    </a:cubicBezTo>
                    <a:cubicBezTo>
                      <a:pt x="242" y="188"/>
                      <a:pt x="278" y="154"/>
                      <a:pt x="309" y="131"/>
                    </a:cubicBezTo>
                    <a:cubicBezTo>
                      <a:pt x="340" y="108"/>
                      <a:pt x="366" y="86"/>
                      <a:pt x="399" y="68"/>
                    </a:cubicBezTo>
                    <a:cubicBezTo>
                      <a:pt x="432" y="50"/>
                      <a:pt x="462" y="33"/>
                      <a:pt x="507" y="23"/>
                    </a:cubicBezTo>
                    <a:cubicBezTo>
                      <a:pt x="552" y="13"/>
                      <a:pt x="613" y="0"/>
                      <a:pt x="669" y="5"/>
                    </a:cubicBezTo>
                    <a:cubicBezTo>
                      <a:pt x="725" y="10"/>
                      <a:pt x="791" y="29"/>
                      <a:pt x="843" y="53"/>
                    </a:cubicBezTo>
                    <a:cubicBezTo>
                      <a:pt x="895" y="77"/>
                      <a:pt x="936" y="110"/>
                      <a:pt x="981" y="146"/>
                    </a:cubicBezTo>
                    <a:cubicBezTo>
                      <a:pt x="1026" y="182"/>
                      <a:pt x="1068" y="223"/>
                      <a:pt x="1113" y="269"/>
                    </a:cubicBezTo>
                    <a:cubicBezTo>
                      <a:pt x="1158" y="315"/>
                      <a:pt x="1208" y="372"/>
                      <a:pt x="1251" y="419"/>
                    </a:cubicBezTo>
                    <a:cubicBezTo>
                      <a:pt x="1294" y="466"/>
                      <a:pt x="1329" y="516"/>
                      <a:pt x="1374" y="551"/>
                    </a:cubicBezTo>
                    <a:cubicBezTo>
                      <a:pt x="1419" y="586"/>
                      <a:pt x="1455" y="601"/>
                      <a:pt x="1521" y="629"/>
                    </a:cubicBezTo>
                    <a:cubicBezTo>
                      <a:pt x="1587" y="657"/>
                      <a:pt x="1690" y="694"/>
                      <a:pt x="1773" y="719"/>
                    </a:cubicBezTo>
                    <a:cubicBezTo>
                      <a:pt x="1856" y="744"/>
                      <a:pt x="1938" y="765"/>
                      <a:pt x="2019" y="779"/>
                    </a:cubicBezTo>
                    <a:cubicBezTo>
                      <a:pt x="2100" y="793"/>
                      <a:pt x="2153" y="798"/>
                      <a:pt x="2259" y="803"/>
                    </a:cubicBezTo>
                    <a:cubicBezTo>
                      <a:pt x="2365" y="808"/>
                      <a:pt x="2473" y="809"/>
                      <a:pt x="2655" y="809"/>
                    </a:cubicBezTo>
                    <a:cubicBezTo>
                      <a:pt x="2837" y="809"/>
                      <a:pt x="3144" y="807"/>
                      <a:pt x="3354" y="806"/>
                    </a:cubicBezTo>
                    <a:cubicBezTo>
                      <a:pt x="3564" y="805"/>
                      <a:pt x="3757" y="801"/>
                      <a:pt x="3915" y="800"/>
                    </a:cubicBezTo>
                    <a:cubicBezTo>
                      <a:pt x="4073" y="799"/>
                      <a:pt x="4227" y="798"/>
                      <a:pt x="4305" y="797"/>
                    </a:cubicBezTo>
                    <a:cubicBezTo>
                      <a:pt x="4383" y="796"/>
                      <a:pt x="4367" y="795"/>
                      <a:pt x="4383" y="794"/>
                    </a:cubicBezTo>
                  </a:path>
                </a:pathLst>
              </a:cu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4" name="Line 33"/>
              <p:cNvSpPr>
                <a:spLocks noChangeShapeType="1"/>
              </p:cNvSpPr>
              <p:nvPr/>
            </p:nvSpPr>
            <p:spPr bwMode="auto">
              <a:xfrm flipH="1" flipV="1">
                <a:off x="830" y="2699"/>
                <a:ext cx="3" cy="1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5" name="Line 34"/>
              <p:cNvSpPr>
                <a:spLocks noChangeShapeType="1"/>
              </p:cNvSpPr>
              <p:nvPr/>
            </p:nvSpPr>
            <p:spPr bwMode="auto">
              <a:xfrm flipV="1">
                <a:off x="2117" y="3135"/>
                <a:ext cx="0" cy="7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6" name="Line 35"/>
              <p:cNvSpPr>
                <a:spLocks noChangeShapeType="1"/>
              </p:cNvSpPr>
              <p:nvPr/>
            </p:nvSpPr>
            <p:spPr bwMode="auto">
              <a:xfrm flipV="1">
                <a:off x="3066" y="3311"/>
                <a:ext cx="0" cy="5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7" name="Line 36"/>
              <p:cNvSpPr>
                <a:spLocks noChangeShapeType="1"/>
              </p:cNvSpPr>
              <p:nvPr/>
            </p:nvSpPr>
            <p:spPr bwMode="auto">
              <a:xfrm flipH="1" flipV="1">
                <a:off x="1334" y="2509"/>
                <a:ext cx="16" cy="13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4828" name="Line 37"/>
          <p:cNvSpPr>
            <a:spLocks noChangeShapeType="1"/>
          </p:cNvSpPr>
          <p:nvPr/>
        </p:nvSpPr>
        <p:spPr bwMode="auto">
          <a:xfrm>
            <a:off x="900113" y="5937250"/>
            <a:ext cx="76755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4829" name="Group 39"/>
          <p:cNvGrpSpPr>
            <a:grpSpLocks/>
          </p:cNvGrpSpPr>
          <p:nvPr/>
        </p:nvGrpSpPr>
        <p:grpSpPr bwMode="auto">
          <a:xfrm>
            <a:off x="952500" y="839788"/>
            <a:ext cx="7296150" cy="4956175"/>
            <a:chOff x="600" y="529"/>
            <a:chExt cx="4596" cy="3122"/>
          </a:xfrm>
        </p:grpSpPr>
        <p:grpSp>
          <p:nvGrpSpPr>
            <p:cNvPr id="34845" name="Group 40"/>
            <p:cNvGrpSpPr>
              <a:grpSpLocks/>
            </p:cNvGrpSpPr>
            <p:nvPr/>
          </p:nvGrpSpPr>
          <p:grpSpPr bwMode="auto">
            <a:xfrm>
              <a:off x="3298" y="529"/>
              <a:ext cx="892" cy="2235"/>
              <a:chOff x="3298" y="529"/>
              <a:chExt cx="892" cy="2235"/>
            </a:xfrm>
          </p:grpSpPr>
          <p:sp>
            <p:nvSpPr>
              <p:cNvPr id="34847" name="Text Box 41"/>
              <p:cNvSpPr txBox="1">
                <a:spLocks noChangeArrowheads="1"/>
              </p:cNvSpPr>
              <p:nvPr/>
            </p:nvSpPr>
            <p:spPr bwMode="auto">
              <a:xfrm rot="-3475351">
                <a:off x="3360" y="1896"/>
                <a:ext cx="494" cy="231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0">
                    <a:solidFill>
                      <a:srgbClr val="009900"/>
                    </a:solidFill>
                    <a:cs typeface="Arial" charset="0"/>
                  </a:rPr>
                  <a:t>of</a:t>
                </a:r>
              </a:p>
            </p:txBody>
          </p:sp>
          <p:sp>
            <p:nvSpPr>
              <p:cNvPr id="34848" name="Text Box 42"/>
              <p:cNvSpPr txBox="1">
                <a:spLocks noChangeArrowheads="1"/>
              </p:cNvSpPr>
              <p:nvPr/>
            </p:nvSpPr>
            <p:spPr bwMode="auto">
              <a:xfrm rot="-3820960">
                <a:off x="3331" y="1517"/>
                <a:ext cx="942" cy="231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0">
                    <a:solidFill>
                      <a:srgbClr val="009900"/>
                    </a:solidFill>
                    <a:cs typeface="Arial" charset="0"/>
                  </a:rPr>
                  <a:t>Design</a:t>
                </a:r>
              </a:p>
            </p:txBody>
          </p:sp>
          <p:sp>
            <p:nvSpPr>
              <p:cNvPr id="34849" name="Text Box 43"/>
              <p:cNvSpPr txBox="1">
                <a:spLocks noChangeArrowheads="1"/>
              </p:cNvSpPr>
              <p:nvPr/>
            </p:nvSpPr>
            <p:spPr bwMode="auto">
              <a:xfrm rot="-3737349">
                <a:off x="3518" y="970"/>
                <a:ext cx="1114" cy="231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0">
                    <a:solidFill>
                      <a:srgbClr val="009900"/>
                    </a:solidFill>
                    <a:cs typeface="Arial" charset="0"/>
                  </a:rPr>
                  <a:t>Changes</a:t>
                </a:r>
              </a:p>
            </p:txBody>
          </p:sp>
          <p:sp>
            <p:nvSpPr>
              <p:cNvPr id="34850" name="Text Box 44"/>
              <p:cNvSpPr txBox="1">
                <a:spLocks noChangeArrowheads="1"/>
              </p:cNvSpPr>
              <p:nvPr/>
            </p:nvSpPr>
            <p:spPr bwMode="auto">
              <a:xfrm rot="-2965868">
                <a:off x="2923" y="2158"/>
                <a:ext cx="981" cy="231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0">
                    <a:solidFill>
                      <a:srgbClr val="009900"/>
                    </a:solidFill>
                    <a:cs typeface="Arial" charset="0"/>
                  </a:rPr>
                  <a:t>Cost</a:t>
                </a:r>
              </a:p>
            </p:txBody>
          </p:sp>
        </p:grpSp>
        <p:sp>
          <p:nvSpPr>
            <p:cNvPr id="34846" name="Freeform 45"/>
            <p:cNvSpPr>
              <a:spLocks/>
            </p:cNvSpPr>
            <p:nvPr/>
          </p:nvSpPr>
          <p:spPr bwMode="auto">
            <a:xfrm>
              <a:off x="600" y="540"/>
              <a:ext cx="4596" cy="3111"/>
            </a:xfrm>
            <a:custGeom>
              <a:avLst/>
              <a:gdLst>
                <a:gd name="T0" fmla="*/ 0 w 4596"/>
                <a:gd name="T1" fmla="*/ 3096 h 3111"/>
                <a:gd name="T2" fmla="*/ 414 w 4596"/>
                <a:gd name="T3" fmla="*/ 3096 h 3111"/>
                <a:gd name="T4" fmla="*/ 954 w 4596"/>
                <a:gd name="T5" fmla="*/ 3006 h 3111"/>
                <a:gd name="T6" fmla="*/ 1686 w 4596"/>
                <a:gd name="T7" fmla="*/ 2766 h 3111"/>
                <a:gd name="T8" fmla="*/ 2382 w 4596"/>
                <a:gd name="T9" fmla="*/ 2316 h 3111"/>
                <a:gd name="T10" fmla="*/ 3060 w 4596"/>
                <a:gd name="T11" fmla="*/ 1650 h 3111"/>
                <a:gd name="T12" fmla="*/ 3600 w 4596"/>
                <a:gd name="T13" fmla="*/ 540 h 3111"/>
                <a:gd name="T14" fmla="*/ 3858 w 4596"/>
                <a:gd name="T15" fmla="*/ 270 h 3111"/>
                <a:gd name="T16" fmla="*/ 4266 w 4596"/>
                <a:gd name="T17" fmla="*/ 120 h 3111"/>
                <a:gd name="T18" fmla="*/ 4596 w 4596"/>
                <a:gd name="T19" fmla="*/ 0 h 3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96"/>
                <a:gd name="T31" fmla="*/ 0 h 3111"/>
                <a:gd name="T32" fmla="*/ 4596 w 4596"/>
                <a:gd name="T33" fmla="*/ 3111 h 31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96" h="3111">
                  <a:moveTo>
                    <a:pt x="0" y="3096"/>
                  </a:moveTo>
                  <a:cubicBezTo>
                    <a:pt x="127" y="3103"/>
                    <a:pt x="255" y="3111"/>
                    <a:pt x="414" y="3096"/>
                  </a:cubicBezTo>
                  <a:cubicBezTo>
                    <a:pt x="573" y="3081"/>
                    <a:pt x="742" y="3061"/>
                    <a:pt x="954" y="3006"/>
                  </a:cubicBezTo>
                  <a:cubicBezTo>
                    <a:pt x="1166" y="2951"/>
                    <a:pt x="1448" y="2881"/>
                    <a:pt x="1686" y="2766"/>
                  </a:cubicBezTo>
                  <a:cubicBezTo>
                    <a:pt x="1924" y="2651"/>
                    <a:pt x="2153" y="2502"/>
                    <a:pt x="2382" y="2316"/>
                  </a:cubicBezTo>
                  <a:cubicBezTo>
                    <a:pt x="2611" y="2130"/>
                    <a:pt x="2857" y="1946"/>
                    <a:pt x="3060" y="1650"/>
                  </a:cubicBezTo>
                  <a:cubicBezTo>
                    <a:pt x="3263" y="1354"/>
                    <a:pt x="3467" y="770"/>
                    <a:pt x="3600" y="540"/>
                  </a:cubicBezTo>
                  <a:cubicBezTo>
                    <a:pt x="3733" y="310"/>
                    <a:pt x="3747" y="340"/>
                    <a:pt x="3858" y="270"/>
                  </a:cubicBezTo>
                  <a:cubicBezTo>
                    <a:pt x="3969" y="200"/>
                    <a:pt x="4143" y="165"/>
                    <a:pt x="4266" y="120"/>
                  </a:cubicBezTo>
                  <a:cubicBezTo>
                    <a:pt x="4389" y="75"/>
                    <a:pt x="4542" y="21"/>
                    <a:pt x="4596" y="0"/>
                  </a:cubicBezTo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30" name="Group 46"/>
          <p:cNvGrpSpPr>
            <a:grpSpLocks/>
          </p:cNvGrpSpPr>
          <p:nvPr/>
        </p:nvGrpSpPr>
        <p:grpSpPr bwMode="auto">
          <a:xfrm>
            <a:off x="1295400" y="787400"/>
            <a:ext cx="7664450" cy="4164013"/>
            <a:chOff x="816" y="496"/>
            <a:chExt cx="4828" cy="2623"/>
          </a:xfrm>
        </p:grpSpPr>
        <p:sp>
          <p:nvSpPr>
            <p:cNvPr id="34840" name="Freeform 47"/>
            <p:cNvSpPr>
              <a:spLocks/>
            </p:cNvSpPr>
            <p:nvPr/>
          </p:nvSpPr>
          <p:spPr bwMode="auto">
            <a:xfrm>
              <a:off x="816" y="496"/>
              <a:ext cx="4828" cy="2623"/>
            </a:xfrm>
            <a:custGeom>
              <a:avLst/>
              <a:gdLst>
                <a:gd name="T0" fmla="*/ 0 w 4828"/>
                <a:gd name="T1" fmla="*/ 0 h 2623"/>
                <a:gd name="T2" fmla="*/ 24 w 4828"/>
                <a:gd name="T3" fmla="*/ 144 h 2623"/>
                <a:gd name="T4" fmla="*/ 76 w 4828"/>
                <a:gd name="T5" fmla="*/ 404 h 2623"/>
                <a:gd name="T6" fmla="*/ 176 w 4828"/>
                <a:gd name="T7" fmla="*/ 736 h 2623"/>
                <a:gd name="T8" fmla="*/ 312 w 4828"/>
                <a:gd name="T9" fmla="*/ 1088 h 2623"/>
                <a:gd name="T10" fmla="*/ 512 w 4828"/>
                <a:gd name="T11" fmla="*/ 1424 h 2623"/>
                <a:gd name="T12" fmla="*/ 776 w 4828"/>
                <a:gd name="T13" fmla="*/ 1704 h 2623"/>
                <a:gd name="T14" fmla="*/ 1056 w 4828"/>
                <a:gd name="T15" fmla="*/ 1920 h 2623"/>
                <a:gd name="T16" fmla="*/ 1440 w 4828"/>
                <a:gd name="T17" fmla="*/ 2148 h 2623"/>
                <a:gd name="T18" fmla="*/ 1868 w 4828"/>
                <a:gd name="T19" fmla="*/ 2308 h 2623"/>
                <a:gd name="T20" fmla="*/ 2352 w 4828"/>
                <a:gd name="T21" fmla="*/ 2432 h 2623"/>
                <a:gd name="T22" fmla="*/ 2709 w 4828"/>
                <a:gd name="T23" fmla="*/ 2522 h 2623"/>
                <a:gd name="T24" fmla="*/ 2982 w 4828"/>
                <a:gd name="T25" fmla="*/ 2579 h 2623"/>
                <a:gd name="T26" fmla="*/ 3204 w 4828"/>
                <a:gd name="T27" fmla="*/ 2609 h 2623"/>
                <a:gd name="T28" fmla="*/ 3357 w 4828"/>
                <a:gd name="T29" fmla="*/ 2621 h 2623"/>
                <a:gd name="T30" fmla="*/ 3580 w 4828"/>
                <a:gd name="T31" fmla="*/ 2620 h 2623"/>
                <a:gd name="T32" fmla="*/ 3944 w 4828"/>
                <a:gd name="T33" fmla="*/ 2616 h 2623"/>
                <a:gd name="T34" fmla="*/ 4428 w 4828"/>
                <a:gd name="T35" fmla="*/ 2616 h 2623"/>
                <a:gd name="T36" fmla="*/ 4828 w 4828"/>
                <a:gd name="T37" fmla="*/ 2616 h 26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28"/>
                <a:gd name="T58" fmla="*/ 0 h 2623"/>
                <a:gd name="T59" fmla="*/ 4828 w 4828"/>
                <a:gd name="T60" fmla="*/ 2623 h 26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28" h="2623">
                  <a:moveTo>
                    <a:pt x="0" y="0"/>
                  </a:moveTo>
                  <a:cubicBezTo>
                    <a:pt x="4" y="24"/>
                    <a:pt x="11" y="77"/>
                    <a:pt x="24" y="144"/>
                  </a:cubicBezTo>
                  <a:cubicBezTo>
                    <a:pt x="37" y="211"/>
                    <a:pt x="51" y="305"/>
                    <a:pt x="76" y="404"/>
                  </a:cubicBezTo>
                  <a:cubicBezTo>
                    <a:pt x="101" y="503"/>
                    <a:pt x="137" y="622"/>
                    <a:pt x="176" y="736"/>
                  </a:cubicBezTo>
                  <a:cubicBezTo>
                    <a:pt x="215" y="850"/>
                    <a:pt x="256" y="973"/>
                    <a:pt x="312" y="1088"/>
                  </a:cubicBezTo>
                  <a:cubicBezTo>
                    <a:pt x="368" y="1203"/>
                    <a:pt x="435" y="1321"/>
                    <a:pt x="512" y="1424"/>
                  </a:cubicBezTo>
                  <a:cubicBezTo>
                    <a:pt x="589" y="1527"/>
                    <a:pt x="685" y="1621"/>
                    <a:pt x="776" y="1704"/>
                  </a:cubicBezTo>
                  <a:cubicBezTo>
                    <a:pt x="867" y="1787"/>
                    <a:pt x="945" y="1846"/>
                    <a:pt x="1056" y="1920"/>
                  </a:cubicBezTo>
                  <a:cubicBezTo>
                    <a:pt x="1167" y="1994"/>
                    <a:pt x="1305" y="2083"/>
                    <a:pt x="1440" y="2148"/>
                  </a:cubicBezTo>
                  <a:cubicBezTo>
                    <a:pt x="1575" y="2213"/>
                    <a:pt x="1716" y="2261"/>
                    <a:pt x="1868" y="2308"/>
                  </a:cubicBezTo>
                  <a:cubicBezTo>
                    <a:pt x="2020" y="2355"/>
                    <a:pt x="2212" y="2396"/>
                    <a:pt x="2352" y="2432"/>
                  </a:cubicBezTo>
                  <a:cubicBezTo>
                    <a:pt x="2492" y="2468"/>
                    <a:pt x="2604" y="2498"/>
                    <a:pt x="2709" y="2522"/>
                  </a:cubicBezTo>
                  <a:cubicBezTo>
                    <a:pt x="2814" y="2546"/>
                    <a:pt x="2900" y="2565"/>
                    <a:pt x="2982" y="2579"/>
                  </a:cubicBezTo>
                  <a:cubicBezTo>
                    <a:pt x="3064" y="2593"/>
                    <a:pt x="3142" y="2602"/>
                    <a:pt x="3204" y="2609"/>
                  </a:cubicBezTo>
                  <a:cubicBezTo>
                    <a:pt x="3266" y="2616"/>
                    <a:pt x="3294" y="2619"/>
                    <a:pt x="3357" y="2621"/>
                  </a:cubicBezTo>
                  <a:cubicBezTo>
                    <a:pt x="3420" y="2623"/>
                    <a:pt x="3482" y="2621"/>
                    <a:pt x="3580" y="2620"/>
                  </a:cubicBezTo>
                  <a:cubicBezTo>
                    <a:pt x="3678" y="2619"/>
                    <a:pt x="3803" y="2617"/>
                    <a:pt x="3944" y="2616"/>
                  </a:cubicBezTo>
                  <a:cubicBezTo>
                    <a:pt x="4085" y="2615"/>
                    <a:pt x="4281" y="2616"/>
                    <a:pt x="4428" y="2616"/>
                  </a:cubicBezTo>
                  <a:cubicBezTo>
                    <a:pt x="4575" y="2616"/>
                    <a:pt x="4745" y="2616"/>
                    <a:pt x="4828" y="2616"/>
                  </a:cubicBezTo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1" name="Text Box 48"/>
            <p:cNvSpPr txBox="1">
              <a:spLocks noChangeArrowheads="1"/>
            </p:cNvSpPr>
            <p:nvPr/>
          </p:nvSpPr>
          <p:spPr bwMode="auto">
            <a:xfrm rot="4385469">
              <a:off x="768" y="829"/>
              <a:ext cx="500" cy="23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>
                  <a:solidFill>
                    <a:srgbClr val="000099"/>
                  </a:solidFill>
                  <a:cs typeface="Arial" charset="0"/>
                </a:rPr>
                <a:t>Ability</a:t>
              </a:r>
            </a:p>
          </p:txBody>
        </p:sp>
        <p:sp>
          <p:nvSpPr>
            <p:cNvPr id="34842" name="Text Box 49"/>
            <p:cNvSpPr txBox="1">
              <a:spLocks noChangeArrowheads="1"/>
            </p:cNvSpPr>
            <p:nvPr/>
          </p:nvSpPr>
          <p:spPr bwMode="auto">
            <a:xfrm rot="3512329">
              <a:off x="1007" y="1187"/>
              <a:ext cx="236" cy="23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>
                  <a:solidFill>
                    <a:srgbClr val="000099"/>
                  </a:solidFill>
                  <a:cs typeface="Arial" charset="0"/>
                </a:rPr>
                <a:t>to</a:t>
              </a:r>
            </a:p>
          </p:txBody>
        </p:sp>
        <p:sp>
          <p:nvSpPr>
            <p:cNvPr id="34843" name="Text Box 50"/>
            <p:cNvSpPr txBox="1">
              <a:spLocks noChangeArrowheads="1"/>
            </p:cNvSpPr>
            <p:nvPr/>
          </p:nvSpPr>
          <p:spPr bwMode="auto">
            <a:xfrm rot="2833735">
              <a:off x="1397" y="1940"/>
              <a:ext cx="380" cy="23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>
                  <a:solidFill>
                    <a:srgbClr val="000099"/>
                  </a:solidFill>
                  <a:cs typeface="Arial" charset="0"/>
                </a:rPr>
                <a:t>cost</a:t>
              </a:r>
            </a:p>
          </p:txBody>
        </p:sp>
        <p:sp>
          <p:nvSpPr>
            <p:cNvPr id="34844" name="Text Box 51"/>
            <p:cNvSpPr txBox="1">
              <a:spLocks noChangeArrowheads="1"/>
            </p:cNvSpPr>
            <p:nvPr/>
          </p:nvSpPr>
          <p:spPr bwMode="auto">
            <a:xfrm rot="3552716">
              <a:off x="1022" y="1555"/>
              <a:ext cx="548" cy="23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>
                  <a:solidFill>
                    <a:srgbClr val="000099"/>
                  </a:solidFill>
                  <a:cs typeface="Arial" charset="0"/>
                </a:rPr>
                <a:t>control</a:t>
              </a:r>
            </a:p>
          </p:txBody>
        </p:sp>
      </p:grpSp>
      <p:grpSp>
        <p:nvGrpSpPr>
          <p:cNvPr id="34831" name="Group 52"/>
          <p:cNvGrpSpPr>
            <a:grpSpLocks/>
          </p:cNvGrpSpPr>
          <p:nvPr/>
        </p:nvGrpSpPr>
        <p:grpSpPr bwMode="auto">
          <a:xfrm>
            <a:off x="1671638" y="225425"/>
            <a:ext cx="5843587" cy="869950"/>
            <a:chOff x="57" y="142"/>
            <a:chExt cx="3681" cy="548"/>
          </a:xfrm>
        </p:grpSpPr>
        <p:grpSp>
          <p:nvGrpSpPr>
            <p:cNvPr id="34832" name="Group 53"/>
            <p:cNvGrpSpPr>
              <a:grpSpLocks/>
            </p:cNvGrpSpPr>
            <p:nvPr/>
          </p:nvGrpSpPr>
          <p:grpSpPr bwMode="auto">
            <a:xfrm>
              <a:off x="57" y="166"/>
              <a:ext cx="2708" cy="524"/>
              <a:chOff x="57" y="166"/>
              <a:chExt cx="2708" cy="524"/>
            </a:xfrm>
          </p:grpSpPr>
          <p:grpSp>
            <p:nvGrpSpPr>
              <p:cNvPr id="34834" name="Group 54"/>
              <p:cNvGrpSpPr>
                <a:grpSpLocks/>
              </p:cNvGrpSpPr>
              <p:nvPr/>
            </p:nvGrpSpPr>
            <p:grpSpPr bwMode="auto">
              <a:xfrm>
                <a:off x="57" y="166"/>
                <a:ext cx="2708" cy="485"/>
                <a:chOff x="512" y="601"/>
                <a:chExt cx="4744" cy="849"/>
              </a:xfrm>
            </p:grpSpPr>
            <p:pic>
              <p:nvPicPr>
                <p:cNvPr id="34838" name="Picture 55" descr="Copy of Copy of buildingSMART Logo, tagline, footer 3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12" y="601"/>
                  <a:ext cx="4735" cy="8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4839" name="Rectangle 56"/>
                <p:cNvSpPr>
                  <a:spLocks noChangeArrowheads="1"/>
                </p:cNvSpPr>
                <p:nvPr/>
              </p:nvSpPr>
              <p:spPr bwMode="auto">
                <a:xfrm>
                  <a:off x="5106" y="1104"/>
                  <a:ext cx="150" cy="98"/>
                </a:xfrm>
                <a:prstGeom prst="rect">
                  <a:avLst/>
                </a:prstGeom>
                <a:solidFill>
                  <a:schemeClr val="bg1"/>
                </a:solidFill>
                <a:ln w="5715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835" name="Rectangle 57"/>
              <p:cNvSpPr>
                <a:spLocks noChangeArrowheads="1"/>
              </p:cNvSpPr>
              <p:nvPr/>
            </p:nvSpPr>
            <p:spPr bwMode="auto">
              <a:xfrm>
                <a:off x="541" y="484"/>
                <a:ext cx="951" cy="16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6" name="Rectangle 58"/>
              <p:cNvSpPr>
                <a:spLocks noChangeArrowheads="1"/>
              </p:cNvSpPr>
              <p:nvPr/>
            </p:nvSpPr>
            <p:spPr bwMode="auto">
              <a:xfrm>
                <a:off x="1744" y="492"/>
                <a:ext cx="1020" cy="16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7" name="Rectangle 59"/>
              <p:cNvSpPr>
                <a:spLocks noChangeArrowheads="1"/>
              </p:cNvSpPr>
              <p:nvPr/>
            </p:nvSpPr>
            <p:spPr bwMode="auto">
              <a:xfrm>
                <a:off x="1131" y="521"/>
                <a:ext cx="952" cy="16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833" name="Text Box 60"/>
            <p:cNvSpPr txBox="1">
              <a:spLocks noChangeArrowheads="1"/>
            </p:cNvSpPr>
            <p:nvPr/>
          </p:nvSpPr>
          <p:spPr bwMode="auto">
            <a:xfrm>
              <a:off x="2746" y="142"/>
              <a:ext cx="992" cy="394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500" b="0"/>
                <a:t>Design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Text Box 22"/>
          <p:cNvSpPr txBox="1">
            <a:spLocks noChangeArrowheads="1"/>
          </p:cNvSpPr>
          <p:nvPr/>
        </p:nvSpPr>
        <p:spPr bwMode="auto">
          <a:xfrm>
            <a:off x="860425" y="5816600"/>
            <a:ext cx="184150" cy="4730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12" name="Group 52"/>
          <p:cNvGrpSpPr>
            <a:grpSpLocks/>
          </p:cNvGrpSpPr>
          <p:nvPr/>
        </p:nvGrpSpPr>
        <p:grpSpPr bwMode="auto">
          <a:xfrm>
            <a:off x="1671638" y="225425"/>
            <a:ext cx="5843587" cy="869950"/>
            <a:chOff x="57" y="142"/>
            <a:chExt cx="3681" cy="548"/>
          </a:xfrm>
        </p:grpSpPr>
        <p:grpSp>
          <p:nvGrpSpPr>
            <p:cNvPr id="13" name="Group 53"/>
            <p:cNvGrpSpPr>
              <a:grpSpLocks/>
            </p:cNvGrpSpPr>
            <p:nvPr/>
          </p:nvGrpSpPr>
          <p:grpSpPr bwMode="auto">
            <a:xfrm>
              <a:off x="57" y="166"/>
              <a:ext cx="2708" cy="524"/>
              <a:chOff x="57" y="166"/>
              <a:chExt cx="2708" cy="524"/>
            </a:xfrm>
          </p:grpSpPr>
          <p:grpSp>
            <p:nvGrpSpPr>
              <p:cNvPr id="14" name="Group 54"/>
              <p:cNvGrpSpPr>
                <a:grpSpLocks/>
              </p:cNvGrpSpPr>
              <p:nvPr/>
            </p:nvGrpSpPr>
            <p:grpSpPr bwMode="auto">
              <a:xfrm>
                <a:off x="57" y="166"/>
                <a:ext cx="2708" cy="485"/>
                <a:chOff x="512" y="601"/>
                <a:chExt cx="4744" cy="849"/>
              </a:xfrm>
            </p:grpSpPr>
            <p:pic>
              <p:nvPicPr>
                <p:cNvPr id="34838" name="Picture 55" descr="Copy of Copy of buildingSMART Logo, tagline, footer 3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12" y="601"/>
                  <a:ext cx="4735" cy="8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4839" name="Rectangle 56"/>
                <p:cNvSpPr>
                  <a:spLocks noChangeArrowheads="1"/>
                </p:cNvSpPr>
                <p:nvPr/>
              </p:nvSpPr>
              <p:spPr bwMode="auto">
                <a:xfrm>
                  <a:off x="5106" y="1104"/>
                  <a:ext cx="150" cy="98"/>
                </a:xfrm>
                <a:prstGeom prst="rect">
                  <a:avLst/>
                </a:prstGeom>
                <a:solidFill>
                  <a:schemeClr val="bg1"/>
                </a:solidFill>
                <a:ln w="5715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835" name="Rectangle 57"/>
              <p:cNvSpPr>
                <a:spLocks noChangeArrowheads="1"/>
              </p:cNvSpPr>
              <p:nvPr/>
            </p:nvSpPr>
            <p:spPr bwMode="auto">
              <a:xfrm>
                <a:off x="541" y="484"/>
                <a:ext cx="951" cy="16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6" name="Rectangle 58"/>
              <p:cNvSpPr>
                <a:spLocks noChangeArrowheads="1"/>
              </p:cNvSpPr>
              <p:nvPr/>
            </p:nvSpPr>
            <p:spPr bwMode="auto">
              <a:xfrm>
                <a:off x="1744" y="492"/>
                <a:ext cx="1020" cy="16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7" name="Rectangle 59"/>
              <p:cNvSpPr>
                <a:spLocks noChangeArrowheads="1"/>
              </p:cNvSpPr>
              <p:nvPr/>
            </p:nvSpPr>
            <p:spPr bwMode="auto">
              <a:xfrm>
                <a:off x="1131" y="521"/>
                <a:ext cx="952" cy="169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833" name="Text Box 60"/>
            <p:cNvSpPr txBox="1">
              <a:spLocks noChangeArrowheads="1"/>
            </p:cNvSpPr>
            <p:nvPr/>
          </p:nvSpPr>
          <p:spPr bwMode="auto">
            <a:xfrm>
              <a:off x="2746" y="142"/>
              <a:ext cx="992" cy="394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500" b="0"/>
                <a:t>Design</a:t>
              </a:r>
            </a:p>
          </p:txBody>
        </p:sp>
      </p:grpSp>
      <p:cxnSp>
        <p:nvCxnSpPr>
          <p:cNvPr id="61" name="Straight Arrow Connector 60"/>
          <p:cNvCxnSpPr/>
          <p:nvPr/>
        </p:nvCxnSpPr>
        <p:spPr bwMode="auto">
          <a:xfrm>
            <a:off x="899886" y="5239657"/>
            <a:ext cx="8047166" cy="759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 rot="16200000" flipV="1">
            <a:off x="-904874" y="3419475"/>
            <a:ext cx="3629025" cy="952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rot="5400000">
            <a:off x="1417755" y="4533900"/>
            <a:ext cx="22098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 bwMode="auto">
          <a:xfrm rot="5400000">
            <a:off x="4267047" y="4533900"/>
            <a:ext cx="22098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078081" y="5334000"/>
            <a:ext cx="12522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3177685" y="5334000"/>
            <a:ext cx="169790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Assemble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6437736" y="5334000"/>
            <a:ext cx="139653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Operate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1378625" y="3967091"/>
            <a:ext cx="7729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BIM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261342" y="3683384"/>
            <a:ext cx="1585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BAM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580162" y="3385621"/>
            <a:ext cx="33650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BOOM!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 rot="16200000">
            <a:off x="-365466" y="3291603"/>
            <a:ext cx="1749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Benefit</a:t>
            </a:r>
            <a:endParaRPr lang="en-US" sz="3600" dirty="0"/>
          </a:p>
        </p:txBody>
      </p:sp>
      <p:sp>
        <p:nvSpPr>
          <p:cNvPr id="81" name="TextBox 80"/>
          <p:cNvSpPr txBox="1"/>
          <p:nvPr/>
        </p:nvSpPr>
        <p:spPr>
          <a:xfrm>
            <a:off x="3545059" y="5964701"/>
            <a:ext cx="1253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Time</a:t>
            </a:r>
            <a:endParaRPr lang="en-US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Globe with Red"/>
          <p:cNvPicPr>
            <a:picLocks noChangeAspect="1" noChangeArrowheads="1"/>
          </p:cNvPicPr>
          <p:nvPr/>
        </p:nvPicPr>
        <p:blipFill>
          <a:blip r:embed="rId3"/>
          <a:srcRect l="5208" r="7292" b="8478"/>
          <a:stretch>
            <a:fillRect/>
          </a:stretch>
        </p:blipFill>
        <p:spPr bwMode="auto">
          <a:xfrm>
            <a:off x="1401763" y="866775"/>
            <a:ext cx="6805612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3" name="Group 4"/>
          <p:cNvGrpSpPr>
            <a:grpSpLocks/>
          </p:cNvGrpSpPr>
          <p:nvPr/>
        </p:nvGrpSpPr>
        <p:grpSpPr bwMode="auto">
          <a:xfrm>
            <a:off x="7781925" y="5343525"/>
            <a:ext cx="1120775" cy="1136650"/>
            <a:chOff x="4582" y="3218"/>
            <a:chExt cx="706" cy="716"/>
          </a:xfrm>
        </p:grpSpPr>
        <p:pic>
          <p:nvPicPr>
            <p:cNvPr id="35901" name="Picture 5" descr="New Zealan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5" y="3660"/>
              <a:ext cx="327" cy="1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5902" name="Picture 6" descr="Australi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85" y="3376"/>
              <a:ext cx="327" cy="1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35903" name="Text Box 7"/>
            <p:cNvSpPr txBox="1">
              <a:spLocks noChangeArrowheads="1"/>
            </p:cNvSpPr>
            <p:nvPr/>
          </p:nvSpPr>
          <p:spPr bwMode="auto">
            <a:xfrm>
              <a:off x="4582" y="3218"/>
              <a:ext cx="706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058" tIns="41029" rIns="82058" bIns="41029">
              <a:spAutoFit/>
            </a:bodyPr>
            <a:lstStyle/>
            <a:p>
              <a:pPr algn="l" defTabSz="820738"/>
              <a:r>
                <a:rPr lang="en-US" sz="1400"/>
                <a:t>Australasia</a:t>
              </a:r>
            </a:p>
          </p:txBody>
        </p:sp>
        <p:sp>
          <p:nvSpPr>
            <p:cNvPr id="35904" name="Text Box 8"/>
            <p:cNvSpPr txBox="1">
              <a:spLocks noChangeArrowheads="1"/>
            </p:cNvSpPr>
            <p:nvPr/>
          </p:nvSpPr>
          <p:spPr bwMode="auto">
            <a:xfrm>
              <a:off x="4796" y="3512"/>
              <a:ext cx="322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058" tIns="41029" rIns="82058" bIns="41029">
              <a:spAutoFit/>
            </a:bodyPr>
            <a:lstStyle/>
            <a:p>
              <a:pPr defTabSz="820738"/>
              <a:r>
                <a:rPr lang="en-US" sz="700" b="0"/>
                <a:t>Australia</a:t>
              </a:r>
            </a:p>
          </p:txBody>
        </p:sp>
        <p:sp>
          <p:nvSpPr>
            <p:cNvPr id="35905" name="Text Box 9"/>
            <p:cNvSpPr txBox="1">
              <a:spLocks noChangeArrowheads="1"/>
            </p:cNvSpPr>
            <p:nvPr/>
          </p:nvSpPr>
          <p:spPr bwMode="auto">
            <a:xfrm>
              <a:off x="4713" y="3815"/>
              <a:ext cx="468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058" tIns="41029" rIns="82058" bIns="41029">
              <a:spAutoFit/>
            </a:bodyPr>
            <a:lstStyle/>
            <a:p>
              <a:pPr defTabSz="820738"/>
              <a:r>
                <a:rPr lang="en-US" sz="700" b="0"/>
                <a:t>New Zealand</a:t>
              </a:r>
            </a:p>
          </p:txBody>
        </p:sp>
      </p:grpSp>
      <p:grpSp>
        <p:nvGrpSpPr>
          <p:cNvPr id="35844" name="Group 10"/>
          <p:cNvGrpSpPr>
            <a:grpSpLocks/>
          </p:cNvGrpSpPr>
          <p:nvPr/>
        </p:nvGrpSpPr>
        <p:grpSpPr bwMode="auto">
          <a:xfrm>
            <a:off x="6477000" y="5343525"/>
            <a:ext cx="1144588" cy="1200150"/>
            <a:chOff x="4590" y="2254"/>
            <a:chExt cx="721" cy="756"/>
          </a:xfrm>
        </p:grpSpPr>
        <p:sp>
          <p:nvSpPr>
            <p:cNvPr id="35888" name="Text Box 11"/>
            <p:cNvSpPr txBox="1">
              <a:spLocks noChangeArrowheads="1"/>
            </p:cNvSpPr>
            <p:nvPr/>
          </p:nvSpPr>
          <p:spPr bwMode="auto">
            <a:xfrm>
              <a:off x="4802" y="2254"/>
              <a:ext cx="340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058" tIns="41029" rIns="82058" bIns="41029">
              <a:spAutoFit/>
            </a:bodyPr>
            <a:lstStyle/>
            <a:p>
              <a:pPr algn="l" defTabSz="820738"/>
              <a:r>
                <a:rPr lang="en-US" sz="1400"/>
                <a:t>Asia</a:t>
              </a:r>
            </a:p>
            <a:p>
              <a:pPr algn="l" defTabSz="820738"/>
              <a:endParaRPr lang="en-US" sz="1400"/>
            </a:p>
          </p:txBody>
        </p:sp>
        <p:grpSp>
          <p:nvGrpSpPr>
            <p:cNvPr id="35889" name="Group 12"/>
            <p:cNvGrpSpPr>
              <a:grpSpLocks/>
            </p:cNvGrpSpPr>
            <p:nvPr/>
          </p:nvGrpSpPr>
          <p:grpSpPr bwMode="auto">
            <a:xfrm>
              <a:off x="4944" y="2727"/>
              <a:ext cx="367" cy="282"/>
              <a:chOff x="3504" y="3773"/>
              <a:chExt cx="485" cy="282"/>
            </a:xfrm>
          </p:grpSpPr>
          <p:pic>
            <p:nvPicPr>
              <p:cNvPr id="35899" name="Picture 13" descr="Singapore"/>
              <p:cNvPicPr>
                <a:picLocks noChangeAspect="1" noChangeArrowheads="1"/>
              </p:cNvPicPr>
              <p:nvPr/>
            </p:nvPicPr>
            <p:blipFill>
              <a:blip r:embed="rId6"/>
              <a:srcRect r="5211"/>
              <a:stretch>
                <a:fillRect/>
              </a:stretch>
            </p:blipFill>
            <p:spPr bwMode="auto">
              <a:xfrm>
                <a:off x="3516" y="3773"/>
                <a:ext cx="449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900" name="Text Box 14"/>
              <p:cNvSpPr txBox="1">
                <a:spLocks noChangeArrowheads="1"/>
              </p:cNvSpPr>
              <p:nvPr/>
            </p:nvSpPr>
            <p:spPr bwMode="auto">
              <a:xfrm>
                <a:off x="3504" y="3936"/>
                <a:ext cx="485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2058" tIns="41029" rIns="82058" bIns="41029">
                <a:spAutoFit/>
              </a:bodyPr>
              <a:lstStyle/>
              <a:p>
                <a:pPr defTabSz="820738"/>
                <a:r>
                  <a:rPr lang="en-US" sz="700" b="0"/>
                  <a:t>Singapore</a:t>
                </a:r>
              </a:p>
            </p:txBody>
          </p:sp>
        </p:grpSp>
        <p:grpSp>
          <p:nvGrpSpPr>
            <p:cNvPr id="35890" name="Group 15"/>
            <p:cNvGrpSpPr>
              <a:grpSpLocks/>
            </p:cNvGrpSpPr>
            <p:nvPr/>
          </p:nvGrpSpPr>
          <p:grpSpPr bwMode="auto">
            <a:xfrm>
              <a:off x="4949" y="2416"/>
              <a:ext cx="342" cy="281"/>
              <a:chOff x="3511" y="3535"/>
              <a:chExt cx="465" cy="281"/>
            </a:xfrm>
          </p:grpSpPr>
          <p:pic>
            <p:nvPicPr>
              <p:cNvPr id="35897" name="Picture 16" descr="ch-lgflag"/>
              <p:cNvPicPr>
                <a:picLocks noChangeAspect="1" noChangeArrowheads="1"/>
              </p:cNvPicPr>
              <p:nvPr/>
            </p:nvPicPr>
            <p:blipFill>
              <a:blip r:embed="rId7"/>
              <a:srcRect r="5940"/>
              <a:stretch>
                <a:fillRect/>
              </a:stretch>
            </p:blipFill>
            <p:spPr bwMode="auto">
              <a:xfrm>
                <a:off x="3517" y="3535"/>
                <a:ext cx="448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898" name="Text Box 17"/>
              <p:cNvSpPr txBox="1">
                <a:spLocks noChangeArrowheads="1"/>
              </p:cNvSpPr>
              <p:nvPr/>
            </p:nvSpPr>
            <p:spPr bwMode="auto">
              <a:xfrm>
                <a:off x="3511" y="3697"/>
                <a:ext cx="465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2058" tIns="41029" rIns="82058" bIns="41029">
                <a:spAutoFit/>
              </a:bodyPr>
              <a:lstStyle/>
              <a:p>
                <a:pPr defTabSz="820738"/>
                <a:r>
                  <a:rPr lang="en-US" sz="700" b="0"/>
                  <a:t>China</a:t>
                </a:r>
              </a:p>
            </p:txBody>
          </p:sp>
        </p:grpSp>
        <p:grpSp>
          <p:nvGrpSpPr>
            <p:cNvPr id="35891" name="Group 18"/>
            <p:cNvGrpSpPr>
              <a:grpSpLocks/>
            </p:cNvGrpSpPr>
            <p:nvPr/>
          </p:nvGrpSpPr>
          <p:grpSpPr bwMode="auto">
            <a:xfrm>
              <a:off x="4595" y="2726"/>
              <a:ext cx="333" cy="284"/>
              <a:chOff x="3012" y="3776"/>
              <a:chExt cx="453" cy="284"/>
            </a:xfrm>
          </p:grpSpPr>
          <p:pic>
            <p:nvPicPr>
              <p:cNvPr id="35895" name="Picture 19" descr="Korea"/>
              <p:cNvPicPr>
                <a:picLocks noChangeAspect="1" noChangeArrowheads="1"/>
              </p:cNvPicPr>
              <p:nvPr/>
            </p:nvPicPr>
            <p:blipFill>
              <a:blip r:embed="rId8"/>
              <a:srcRect r="9375"/>
              <a:stretch>
                <a:fillRect/>
              </a:stretch>
            </p:blipFill>
            <p:spPr bwMode="auto">
              <a:xfrm>
                <a:off x="3016" y="3776"/>
                <a:ext cx="444" cy="18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35896" name="Text Box 20"/>
              <p:cNvSpPr txBox="1">
                <a:spLocks noChangeArrowheads="1"/>
              </p:cNvSpPr>
              <p:nvPr/>
            </p:nvSpPr>
            <p:spPr bwMode="auto">
              <a:xfrm>
                <a:off x="3012" y="3941"/>
                <a:ext cx="453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2058" tIns="41029" rIns="82058" bIns="41029">
                <a:spAutoFit/>
              </a:bodyPr>
              <a:lstStyle/>
              <a:p>
                <a:pPr defTabSz="820738"/>
                <a:r>
                  <a:rPr lang="en-US" sz="700" b="0"/>
                  <a:t>Korea</a:t>
                </a:r>
              </a:p>
            </p:txBody>
          </p:sp>
        </p:grpSp>
        <p:grpSp>
          <p:nvGrpSpPr>
            <p:cNvPr id="35892" name="Group 21"/>
            <p:cNvGrpSpPr>
              <a:grpSpLocks/>
            </p:cNvGrpSpPr>
            <p:nvPr/>
          </p:nvGrpSpPr>
          <p:grpSpPr bwMode="auto">
            <a:xfrm>
              <a:off x="4590" y="2418"/>
              <a:ext cx="331" cy="279"/>
              <a:chOff x="3012" y="3535"/>
              <a:chExt cx="449" cy="279"/>
            </a:xfrm>
          </p:grpSpPr>
          <p:pic>
            <p:nvPicPr>
              <p:cNvPr id="35893" name="Picture 22" descr="Japan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012" y="3535"/>
                <a:ext cx="449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894" name="Text Box 23"/>
              <p:cNvSpPr txBox="1">
                <a:spLocks noChangeArrowheads="1"/>
              </p:cNvSpPr>
              <p:nvPr/>
            </p:nvSpPr>
            <p:spPr bwMode="auto">
              <a:xfrm>
                <a:off x="3015" y="3695"/>
                <a:ext cx="442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2058" tIns="41029" rIns="82058" bIns="41029">
                <a:spAutoFit/>
              </a:bodyPr>
              <a:lstStyle/>
              <a:p>
                <a:pPr defTabSz="820738"/>
                <a:r>
                  <a:rPr lang="en-US" sz="700" b="0"/>
                  <a:t>Japan</a:t>
                </a:r>
              </a:p>
            </p:txBody>
          </p:sp>
        </p:grpSp>
      </p:grpSp>
      <p:grpSp>
        <p:nvGrpSpPr>
          <p:cNvPr id="35845" name="Group 24"/>
          <p:cNvGrpSpPr>
            <a:grpSpLocks/>
          </p:cNvGrpSpPr>
          <p:nvPr/>
        </p:nvGrpSpPr>
        <p:grpSpPr bwMode="auto">
          <a:xfrm>
            <a:off x="201613" y="5340350"/>
            <a:ext cx="1568450" cy="1327150"/>
            <a:chOff x="164" y="511"/>
            <a:chExt cx="988" cy="836"/>
          </a:xfrm>
        </p:grpSpPr>
        <p:sp>
          <p:nvSpPr>
            <p:cNvPr id="35883" name="Text Box 25"/>
            <p:cNvSpPr txBox="1">
              <a:spLocks noChangeArrowheads="1"/>
            </p:cNvSpPr>
            <p:nvPr/>
          </p:nvSpPr>
          <p:spPr bwMode="auto">
            <a:xfrm>
              <a:off x="164" y="511"/>
              <a:ext cx="988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058" tIns="41029" rIns="82058" bIns="41029">
              <a:spAutoFit/>
            </a:bodyPr>
            <a:lstStyle/>
            <a:p>
              <a:pPr defTabSz="820738"/>
              <a:r>
                <a:rPr lang="en-US" sz="1400"/>
                <a:t>North America</a:t>
              </a:r>
            </a:p>
          </p:txBody>
        </p:sp>
        <p:pic>
          <p:nvPicPr>
            <p:cNvPr id="35884" name="Picture 26" descr="USA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09" y="980"/>
              <a:ext cx="296" cy="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35885" name="Text Box 27"/>
            <p:cNvSpPr txBox="1">
              <a:spLocks noChangeArrowheads="1"/>
            </p:cNvSpPr>
            <p:nvPr/>
          </p:nvSpPr>
          <p:spPr bwMode="auto">
            <a:xfrm>
              <a:off x="465" y="1161"/>
              <a:ext cx="391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058" tIns="41029" rIns="82058" bIns="41029">
              <a:spAutoFit/>
            </a:bodyPr>
            <a:lstStyle/>
            <a:p>
              <a:pPr defTabSz="820738"/>
              <a:r>
                <a:rPr lang="en-US" sz="700" b="0"/>
                <a:t>United States</a:t>
              </a:r>
            </a:p>
          </p:txBody>
        </p:sp>
        <p:pic>
          <p:nvPicPr>
            <p:cNvPr id="35886" name="Picture 28" descr="Canada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04" y="684"/>
              <a:ext cx="300" cy="1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sp>
          <p:nvSpPr>
            <p:cNvPr id="35887" name="Text Box 29"/>
            <p:cNvSpPr txBox="1">
              <a:spLocks noChangeArrowheads="1"/>
            </p:cNvSpPr>
            <p:nvPr/>
          </p:nvSpPr>
          <p:spPr bwMode="auto">
            <a:xfrm>
              <a:off x="503" y="842"/>
              <a:ext cx="302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058" tIns="41029" rIns="82058" bIns="41029">
              <a:spAutoFit/>
            </a:bodyPr>
            <a:lstStyle/>
            <a:p>
              <a:pPr defTabSz="820738"/>
              <a:r>
                <a:rPr lang="en-US" sz="700" b="0"/>
                <a:t>Canada</a:t>
              </a:r>
            </a:p>
          </p:txBody>
        </p:sp>
      </p:grpSp>
      <p:grpSp>
        <p:nvGrpSpPr>
          <p:cNvPr id="35846" name="Group 30"/>
          <p:cNvGrpSpPr>
            <a:grpSpLocks/>
          </p:cNvGrpSpPr>
          <p:nvPr/>
        </p:nvGrpSpPr>
        <p:grpSpPr bwMode="auto">
          <a:xfrm>
            <a:off x="1930400" y="5349875"/>
            <a:ext cx="3222625" cy="1497013"/>
            <a:chOff x="1843" y="490"/>
            <a:chExt cx="2030" cy="943"/>
          </a:xfrm>
        </p:grpSpPr>
        <p:pic>
          <p:nvPicPr>
            <p:cNvPr id="35852" name="Picture 31" descr="Denmark"/>
            <p:cNvPicPr>
              <a:picLocks noChangeAspect="1" noChangeArrowheads="1"/>
            </p:cNvPicPr>
            <p:nvPr/>
          </p:nvPicPr>
          <p:blipFill>
            <a:blip r:embed="rId12"/>
            <a:srcRect r="5086"/>
            <a:stretch>
              <a:fillRect/>
            </a:stretch>
          </p:blipFill>
          <p:spPr bwMode="auto">
            <a:xfrm>
              <a:off x="3098" y="1150"/>
              <a:ext cx="361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35853" name="Text Box 32"/>
            <p:cNvSpPr txBox="1">
              <a:spLocks noChangeArrowheads="1"/>
            </p:cNvSpPr>
            <p:nvPr/>
          </p:nvSpPr>
          <p:spPr bwMode="auto">
            <a:xfrm>
              <a:off x="2652" y="490"/>
              <a:ext cx="489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058" tIns="41029" rIns="82058" bIns="41029">
              <a:spAutoFit/>
            </a:bodyPr>
            <a:lstStyle/>
            <a:p>
              <a:pPr algn="l" defTabSz="820738"/>
              <a:r>
                <a:rPr lang="en-US" sz="1400"/>
                <a:t>Europe</a:t>
              </a:r>
            </a:p>
          </p:txBody>
        </p:sp>
        <p:sp>
          <p:nvSpPr>
            <p:cNvPr id="35854" name="Text Box 33"/>
            <p:cNvSpPr txBox="1">
              <a:spLocks noChangeArrowheads="1"/>
            </p:cNvSpPr>
            <p:nvPr/>
          </p:nvSpPr>
          <p:spPr bwMode="auto">
            <a:xfrm>
              <a:off x="2304" y="1310"/>
              <a:ext cx="352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058" tIns="41029" rIns="82058" bIns="41029">
              <a:spAutoFit/>
            </a:bodyPr>
            <a:lstStyle/>
            <a:p>
              <a:pPr defTabSz="820738"/>
              <a:r>
                <a:rPr lang="en-US" sz="700" b="0"/>
                <a:t>Italy</a:t>
              </a:r>
            </a:p>
          </p:txBody>
        </p:sp>
        <p:sp>
          <p:nvSpPr>
            <p:cNvPr id="35855" name="Text Box 34"/>
            <p:cNvSpPr txBox="1">
              <a:spLocks noChangeArrowheads="1"/>
            </p:cNvSpPr>
            <p:nvPr/>
          </p:nvSpPr>
          <p:spPr bwMode="auto">
            <a:xfrm>
              <a:off x="2296" y="822"/>
              <a:ext cx="360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058" tIns="41029" rIns="82058" bIns="41029">
              <a:spAutoFit/>
            </a:bodyPr>
            <a:lstStyle/>
            <a:p>
              <a:pPr defTabSz="820738"/>
              <a:r>
                <a:rPr lang="en-US" sz="700" b="0"/>
                <a:t>Portugal</a:t>
              </a:r>
            </a:p>
          </p:txBody>
        </p:sp>
        <p:sp>
          <p:nvSpPr>
            <p:cNvPr id="35856" name="Text Box 35"/>
            <p:cNvSpPr txBox="1">
              <a:spLocks noChangeArrowheads="1"/>
            </p:cNvSpPr>
            <p:nvPr/>
          </p:nvSpPr>
          <p:spPr bwMode="auto">
            <a:xfrm>
              <a:off x="2305" y="1062"/>
              <a:ext cx="35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058" tIns="41029" rIns="82058" bIns="41029">
              <a:spAutoFit/>
            </a:bodyPr>
            <a:lstStyle/>
            <a:p>
              <a:pPr defTabSz="820738"/>
              <a:r>
                <a:rPr lang="en-US" sz="700" b="0"/>
                <a:t>Spain</a:t>
              </a:r>
            </a:p>
          </p:txBody>
        </p:sp>
        <p:sp>
          <p:nvSpPr>
            <p:cNvPr id="35857" name="Text Box 36"/>
            <p:cNvSpPr txBox="1">
              <a:spLocks noChangeArrowheads="1"/>
            </p:cNvSpPr>
            <p:nvPr/>
          </p:nvSpPr>
          <p:spPr bwMode="auto">
            <a:xfrm>
              <a:off x="2673" y="1310"/>
              <a:ext cx="41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058" tIns="41029" rIns="82058" bIns="41029">
              <a:spAutoFit/>
            </a:bodyPr>
            <a:lstStyle/>
            <a:p>
              <a:pPr defTabSz="820738"/>
              <a:r>
                <a:rPr lang="en-US" sz="700" b="0"/>
                <a:t>Switzerland</a:t>
              </a:r>
            </a:p>
          </p:txBody>
        </p:sp>
        <p:sp>
          <p:nvSpPr>
            <p:cNvPr id="35858" name="Text Box 37"/>
            <p:cNvSpPr txBox="1">
              <a:spLocks noChangeArrowheads="1"/>
            </p:cNvSpPr>
            <p:nvPr/>
          </p:nvSpPr>
          <p:spPr bwMode="auto">
            <a:xfrm>
              <a:off x="2707" y="822"/>
              <a:ext cx="365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058" tIns="41029" rIns="82058" bIns="41029">
              <a:spAutoFit/>
            </a:bodyPr>
            <a:lstStyle/>
            <a:p>
              <a:pPr defTabSz="820738"/>
              <a:r>
                <a:rPr lang="en-US" sz="700" b="0"/>
                <a:t>Germany</a:t>
              </a:r>
            </a:p>
          </p:txBody>
        </p:sp>
        <p:sp>
          <p:nvSpPr>
            <p:cNvPr id="35859" name="Text Box 38"/>
            <p:cNvSpPr txBox="1">
              <a:spLocks noChangeArrowheads="1"/>
            </p:cNvSpPr>
            <p:nvPr/>
          </p:nvSpPr>
          <p:spPr bwMode="auto">
            <a:xfrm>
              <a:off x="3515" y="1311"/>
              <a:ext cx="354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058" tIns="41029" rIns="82058" bIns="41029">
              <a:spAutoFit/>
            </a:bodyPr>
            <a:lstStyle/>
            <a:p>
              <a:pPr defTabSz="820738"/>
              <a:r>
                <a:rPr lang="en-US" sz="700" b="0"/>
                <a:t>Finland</a:t>
              </a:r>
            </a:p>
          </p:txBody>
        </p:sp>
        <p:sp>
          <p:nvSpPr>
            <p:cNvPr id="35860" name="Text Box 39"/>
            <p:cNvSpPr txBox="1">
              <a:spLocks noChangeArrowheads="1"/>
            </p:cNvSpPr>
            <p:nvPr/>
          </p:nvSpPr>
          <p:spPr bwMode="auto">
            <a:xfrm>
              <a:off x="3511" y="1062"/>
              <a:ext cx="349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058" tIns="41029" rIns="82058" bIns="41029">
              <a:spAutoFit/>
            </a:bodyPr>
            <a:lstStyle/>
            <a:p>
              <a:pPr defTabSz="820738"/>
              <a:r>
                <a:rPr lang="en-US" sz="700" b="0"/>
                <a:t>Sweden</a:t>
              </a:r>
            </a:p>
          </p:txBody>
        </p:sp>
        <p:sp>
          <p:nvSpPr>
            <p:cNvPr id="35861" name="Text Box 40"/>
            <p:cNvSpPr txBox="1">
              <a:spLocks noChangeArrowheads="1"/>
            </p:cNvSpPr>
            <p:nvPr/>
          </p:nvSpPr>
          <p:spPr bwMode="auto">
            <a:xfrm>
              <a:off x="3529" y="824"/>
              <a:ext cx="335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058" tIns="41029" rIns="82058" bIns="41029">
              <a:spAutoFit/>
            </a:bodyPr>
            <a:lstStyle/>
            <a:p>
              <a:pPr defTabSz="820738"/>
              <a:r>
                <a:rPr lang="en-US" sz="700" b="0"/>
                <a:t>Norway</a:t>
              </a:r>
            </a:p>
          </p:txBody>
        </p:sp>
        <p:sp>
          <p:nvSpPr>
            <p:cNvPr id="35862" name="Text Box 41"/>
            <p:cNvSpPr txBox="1">
              <a:spLocks noChangeArrowheads="1"/>
            </p:cNvSpPr>
            <p:nvPr/>
          </p:nvSpPr>
          <p:spPr bwMode="auto">
            <a:xfrm>
              <a:off x="3109" y="824"/>
              <a:ext cx="330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058" tIns="41029" rIns="82058" bIns="41029">
              <a:spAutoFit/>
            </a:bodyPr>
            <a:lstStyle/>
            <a:p>
              <a:pPr defTabSz="820738"/>
              <a:r>
                <a:rPr lang="en-US" sz="700" b="0"/>
                <a:t>Austria</a:t>
              </a:r>
            </a:p>
          </p:txBody>
        </p:sp>
        <p:sp>
          <p:nvSpPr>
            <p:cNvPr id="35863" name="Text Box 42"/>
            <p:cNvSpPr txBox="1">
              <a:spLocks noChangeArrowheads="1"/>
            </p:cNvSpPr>
            <p:nvPr/>
          </p:nvSpPr>
          <p:spPr bwMode="auto">
            <a:xfrm>
              <a:off x="3064" y="1064"/>
              <a:ext cx="438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058" tIns="41029" rIns="82058" bIns="41029">
              <a:spAutoFit/>
            </a:bodyPr>
            <a:lstStyle/>
            <a:p>
              <a:pPr defTabSz="820738"/>
              <a:r>
                <a:rPr lang="en-US" sz="700" b="0"/>
                <a:t>Netherlands</a:t>
              </a:r>
            </a:p>
          </p:txBody>
        </p:sp>
        <p:sp>
          <p:nvSpPr>
            <p:cNvPr id="35864" name="Text Box 43"/>
            <p:cNvSpPr txBox="1">
              <a:spLocks noChangeArrowheads="1"/>
            </p:cNvSpPr>
            <p:nvPr/>
          </p:nvSpPr>
          <p:spPr bwMode="auto">
            <a:xfrm>
              <a:off x="3098" y="1310"/>
              <a:ext cx="364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058" tIns="41029" rIns="82058" bIns="41029">
              <a:spAutoFit/>
            </a:bodyPr>
            <a:lstStyle/>
            <a:p>
              <a:pPr defTabSz="820738"/>
              <a:r>
                <a:rPr lang="en-US" sz="700" b="0"/>
                <a:t>Denmark</a:t>
              </a:r>
            </a:p>
          </p:txBody>
        </p:sp>
        <p:pic>
          <p:nvPicPr>
            <p:cNvPr id="35865" name="Picture 44" descr="Spain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05" y="910"/>
              <a:ext cx="358" cy="1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5866" name="Picture 45" descr="Portugal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99" y="666"/>
              <a:ext cx="358" cy="1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5867" name="Picture 46" descr="ITAL0007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303" y="1152"/>
              <a:ext cx="35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8" name="Picture 47" descr="Germany"/>
            <p:cNvPicPr>
              <a:picLocks noChangeAspect="1" noChangeArrowheads="1"/>
            </p:cNvPicPr>
            <p:nvPr/>
          </p:nvPicPr>
          <p:blipFill>
            <a:blip r:embed="rId16"/>
            <a:srcRect r="8511"/>
            <a:stretch>
              <a:fillRect/>
            </a:stretch>
          </p:blipFill>
          <p:spPr bwMode="auto">
            <a:xfrm>
              <a:off x="2699" y="666"/>
              <a:ext cx="357" cy="1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5869" name="Picture 48" descr="Switzerland"/>
            <p:cNvPicPr>
              <a:picLocks noChangeAspect="1" noChangeArrowheads="1"/>
            </p:cNvPicPr>
            <p:nvPr/>
          </p:nvPicPr>
          <p:blipFill>
            <a:blip r:embed="rId17"/>
            <a:srcRect l="4861" r="5556"/>
            <a:stretch>
              <a:fillRect/>
            </a:stretch>
          </p:blipFill>
          <p:spPr bwMode="auto">
            <a:xfrm>
              <a:off x="2699" y="1150"/>
              <a:ext cx="357" cy="1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5870" name="Picture 49" descr="Belgium"/>
            <p:cNvPicPr>
              <a:picLocks noChangeAspect="1" noChangeArrowheads="1"/>
            </p:cNvPicPr>
            <p:nvPr/>
          </p:nvPicPr>
          <p:blipFill>
            <a:blip r:embed="rId18"/>
            <a:srcRect r="3731"/>
            <a:stretch>
              <a:fillRect/>
            </a:stretch>
          </p:blipFill>
          <p:spPr bwMode="auto">
            <a:xfrm>
              <a:off x="2703" y="910"/>
              <a:ext cx="356" cy="1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35871" name="Text Box 50"/>
            <p:cNvSpPr txBox="1">
              <a:spLocks noChangeArrowheads="1"/>
            </p:cNvSpPr>
            <p:nvPr/>
          </p:nvSpPr>
          <p:spPr bwMode="auto">
            <a:xfrm>
              <a:off x="2703" y="1063"/>
              <a:ext cx="356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058" tIns="41029" rIns="82058" bIns="41029">
              <a:spAutoFit/>
            </a:bodyPr>
            <a:lstStyle/>
            <a:p>
              <a:pPr defTabSz="820738"/>
              <a:r>
                <a:rPr lang="en-US" sz="700" b="0"/>
                <a:t>Belgium</a:t>
              </a:r>
            </a:p>
          </p:txBody>
        </p:sp>
        <p:pic>
          <p:nvPicPr>
            <p:cNvPr id="35872" name="Picture 51" descr="Norway"/>
            <p:cNvPicPr>
              <a:picLocks noChangeAspect="1" noChangeArrowheads="1"/>
            </p:cNvPicPr>
            <p:nvPr/>
          </p:nvPicPr>
          <p:blipFill>
            <a:blip r:embed="rId19"/>
            <a:srcRect t="2197" b="3297"/>
            <a:stretch>
              <a:fillRect/>
            </a:stretch>
          </p:blipFill>
          <p:spPr bwMode="auto">
            <a:xfrm>
              <a:off x="3512" y="668"/>
              <a:ext cx="358" cy="1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5873" name="Picture 52" descr="Sweden"/>
            <p:cNvPicPr>
              <a:picLocks noChangeAspect="1" noChangeArrowheads="1"/>
            </p:cNvPicPr>
            <p:nvPr/>
          </p:nvPicPr>
          <p:blipFill>
            <a:blip r:embed="rId20"/>
            <a:srcRect r="3712"/>
            <a:stretch>
              <a:fillRect/>
            </a:stretch>
          </p:blipFill>
          <p:spPr bwMode="auto">
            <a:xfrm>
              <a:off x="3515" y="910"/>
              <a:ext cx="358" cy="1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5874" name="Picture 53" descr="FINLAND"/>
            <p:cNvPicPr>
              <a:picLocks noChangeAspect="1" noChangeArrowheads="1"/>
            </p:cNvPicPr>
            <p:nvPr/>
          </p:nvPicPr>
          <p:blipFill>
            <a:blip r:embed="rId21"/>
            <a:srcRect r="6491"/>
            <a:stretch>
              <a:fillRect/>
            </a:stretch>
          </p:blipFill>
          <p:spPr bwMode="auto">
            <a:xfrm>
              <a:off x="3515" y="1152"/>
              <a:ext cx="358" cy="1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5875" name="Picture 54" descr="Austria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3106" y="665"/>
              <a:ext cx="358" cy="17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35876" name="Picture 55" descr="Netherlands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3106" y="910"/>
              <a:ext cx="358" cy="17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35877" name="Picture 56" descr="France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1899" y="664"/>
              <a:ext cx="360" cy="1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5878" name="Picture 57" descr="England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1899" y="906"/>
              <a:ext cx="360" cy="17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35879" name="Picture 58" descr="Ireland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1896" y="1151"/>
              <a:ext cx="360" cy="17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sp>
          <p:nvSpPr>
            <p:cNvPr id="35880" name="Text Box 59"/>
            <p:cNvSpPr txBox="1">
              <a:spLocks noChangeArrowheads="1"/>
            </p:cNvSpPr>
            <p:nvPr/>
          </p:nvSpPr>
          <p:spPr bwMode="auto">
            <a:xfrm>
              <a:off x="1899" y="807"/>
              <a:ext cx="35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058" tIns="41029" rIns="82058" bIns="41029">
              <a:spAutoFit/>
            </a:bodyPr>
            <a:lstStyle/>
            <a:p>
              <a:pPr defTabSz="820738"/>
              <a:r>
                <a:rPr lang="en-US" sz="700" b="0"/>
                <a:t>France</a:t>
              </a:r>
            </a:p>
          </p:txBody>
        </p:sp>
        <p:sp>
          <p:nvSpPr>
            <p:cNvPr id="35881" name="Text Box 60"/>
            <p:cNvSpPr txBox="1">
              <a:spLocks noChangeArrowheads="1"/>
            </p:cNvSpPr>
            <p:nvPr/>
          </p:nvSpPr>
          <p:spPr bwMode="auto">
            <a:xfrm>
              <a:off x="1843" y="1061"/>
              <a:ext cx="478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058" tIns="41029" rIns="82058" bIns="41029">
              <a:spAutoFit/>
            </a:bodyPr>
            <a:lstStyle/>
            <a:p>
              <a:pPr defTabSz="820738"/>
              <a:r>
                <a:rPr lang="en-US" sz="700" b="0"/>
                <a:t>Great Britain</a:t>
              </a:r>
            </a:p>
          </p:txBody>
        </p:sp>
        <p:sp>
          <p:nvSpPr>
            <p:cNvPr id="35882" name="Text Box 61"/>
            <p:cNvSpPr txBox="1">
              <a:spLocks noChangeArrowheads="1"/>
            </p:cNvSpPr>
            <p:nvPr/>
          </p:nvSpPr>
          <p:spPr bwMode="auto">
            <a:xfrm>
              <a:off x="1899" y="1314"/>
              <a:ext cx="35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058" tIns="41029" rIns="82058" bIns="41029">
              <a:spAutoFit/>
            </a:bodyPr>
            <a:lstStyle/>
            <a:p>
              <a:pPr defTabSz="820738"/>
              <a:r>
                <a:rPr lang="en-US" sz="700" b="0"/>
                <a:t>Ireland</a:t>
              </a:r>
            </a:p>
          </p:txBody>
        </p:sp>
      </p:grpSp>
      <p:grpSp>
        <p:nvGrpSpPr>
          <p:cNvPr id="35847" name="Group 62"/>
          <p:cNvGrpSpPr>
            <a:grpSpLocks/>
          </p:cNvGrpSpPr>
          <p:nvPr/>
        </p:nvGrpSpPr>
        <p:grpSpPr bwMode="auto">
          <a:xfrm>
            <a:off x="5427663" y="5348288"/>
            <a:ext cx="685800" cy="731837"/>
            <a:chOff x="2909" y="3585"/>
            <a:chExt cx="432" cy="461"/>
          </a:xfrm>
        </p:grpSpPr>
        <p:pic>
          <p:nvPicPr>
            <p:cNvPr id="35849" name="Picture 63" descr="South Africa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2962" y="3765"/>
              <a:ext cx="328" cy="1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35850" name="Text Box 64"/>
            <p:cNvSpPr txBox="1">
              <a:spLocks noChangeArrowheads="1"/>
            </p:cNvSpPr>
            <p:nvPr/>
          </p:nvSpPr>
          <p:spPr bwMode="auto">
            <a:xfrm>
              <a:off x="2909" y="3585"/>
              <a:ext cx="432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058" tIns="41029" rIns="82058" bIns="41029">
              <a:spAutoFit/>
            </a:bodyPr>
            <a:lstStyle/>
            <a:p>
              <a:pPr algn="l" defTabSz="820738"/>
              <a:r>
                <a:rPr lang="en-US" sz="1400"/>
                <a:t>Africa</a:t>
              </a:r>
            </a:p>
          </p:txBody>
        </p:sp>
        <p:sp>
          <p:nvSpPr>
            <p:cNvPr id="35851" name="Text Box 65"/>
            <p:cNvSpPr txBox="1">
              <a:spLocks noChangeArrowheads="1"/>
            </p:cNvSpPr>
            <p:nvPr/>
          </p:nvSpPr>
          <p:spPr bwMode="auto">
            <a:xfrm>
              <a:off x="2957" y="3927"/>
              <a:ext cx="33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058" tIns="41029" rIns="82058" bIns="41029">
              <a:spAutoFit/>
            </a:bodyPr>
            <a:lstStyle/>
            <a:p>
              <a:pPr defTabSz="820738"/>
              <a:r>
                <a:rPr lang="en-US" sz="700" b="0"/>
                <a:t>S. Africa</a:t>
              </a:r>
            </a:p>
          </p:txBody>
        </p:sp>
      </p:grpSp>
      <p:pic>
        <p:nvPicPr>
          <p:cNvPr id="35848" name="Picture 78" descr="Copy of Copy of buildingSMART Logo, tagline, footer 3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2451100" y="266700"/>
            <a:ext cx="424021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5"/>
          <p:cNvGrpSpPr>
            <a:grpSpLocks/>
          </p:cNvGrpSpPr>
          <p:nvPr/>
        </p:nvGrpSpPr>
        <p:grpSpPr bwMode="auto">
          <a:xfrm>
            <a:off x="1119188" y="225425"/>
            <a:ext cx="5756275" cy="869950"/>
            <a:chOff x="705" y="142"/>
            <a:chExt cx="3626" cy="548"/>
          </a:xfrm>
        </p:grpSpPr>
        <p:grpSp>
          <p:nvGrpSpPr>
            <p:cNvPr id="36868" name="Group 7"/>
            <p:cNvGrpSpPr>
              <a:grpSpLocks/>
            </p:cNvGrpSpPr>
            <p:nvPr/>
          </p:nvGrpSpPr>
          <p:grpSpPr bwMode="auto">
            <a:xfrm>
              <a:off x="705" y="166"/>
              <a:ext cx="2708" cy="524"/>
              <a:chOff x="1585" y="2785"/>
              <a:chExt cx="2596" cy="502"/>
            </a:xfrm>
          </p:grpSpPr>
          <p:grpSp>
            <p:nvGrpSpPr>
              <p:cNvPr id="36870" name="Group 8"/>
              <p:cNvGrpSpPr>
                <a:grpSpLocks/>
              </p:cNvGrpSpPr>
              <p:nvPr/>
            </p:nvGrpSpPr>
            <p:grpSpPr bwMode="auto">
              <a:xfrm>
                <a:off x="1585" y="2785"/>
                <a:ext cx="2596" cy="465"/>
                <a:chOff x="512" y="601"/>
                <a:chExt cx="4744" cy="849"/>
              </a:xfrm>
            </p:grpSpPr>
            <p:pic>
              <p:nvPicPr>
                <p:cNvPr id="36874" name="Picture 9" descr="Copy of Copy of buildingSMART Logo, tagline, footer 3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12" y="601"/>
                  <a:ext cx="4735" cy="8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6875" name="Rectangle 10"/>
                <p:cNvSpPr>
                  <a:spLocks noChangeArrowheads="1"/>
                </p:cNvSpPr>
                <p:nvPr/>
              </p:nvSpPr>
              <p:spPr bwMode="auto">
                <a:xfrm>
                  <a:off x="5106" y="1104"/>
                  <a:ext cx="150" cy="98"/>
                </a:xfrm>
                <a:prstGeom prst="rect">
                  <a:avLst/>
                </a:prstGeom>
                <a:solidFill>
                  <a:schemeClr val="bg1"/>
                </a:solidFill>
                <a:ln w="5715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871" name="Rectangle 11"/>
              <p:cNvSpPr>
                <a:spLocks noChangeArrowheads="1"/>
              </p:cNvSpPr>
              <p:nvPr/>
            </p:nvSpPr>
            <p:spPr bwMode="auto">
              <a:xfrm>
                <a:off x="2049" y="3090"/>
                <a:ext cx="912" cy="162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2" name="Rectangle 12"/>
              <p:cNvSpPr>
                <a:spLocks noChangeArrowheads="1"/>
              </p:cNvSpPr>
              <p:nvPr/>
            </p:nvSpPr>
            <p:spPr bwMode="auto">
              <a:xfrm>
                <a:off x="3202" y="3097"/>
                <a:ext cx="978" cy="162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3" name="Rectangle 13"/>
              <p:cNvSpPr>
                <a:spLocks noChangeArrowheads="1"/>
              </p:cNvSpPr>
              <p:nvPr/>
            </p:nvSpPr>
            <p:spPr bwMode="auto">
              <a:xfrm>
                <a:off x="2615" y="3125"/>
                <a:ext cx="912" cy="162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869" name="Text Box 14"/>
            <p:cNvSpPr txBox="1">
              <a:spLocks noChangeArrowheads="1"/>
            </p:cNvSpPr>
            <p:nvPr/>
          </p:nvSpPr>
          <p:spPr bwMode="auto">
            <a:xfrm>
              <a:off x="3394" y="142"/>
              <a:ext cx="937" cy="394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500" b="0"/>
                <a:t>Goals</a:t>
              </a:r>
            </a:p>
          </p:txBody>
        </p:sp>
      </p:grpSp>
      <p:sp>
        <p:nvSpPr>
          <p:cNvPr id="223237" name="Text Box 5"/>
          <p:cNvSpPr txBox="1">
            <a:spLocks noChangeArrowheads="1"/>
          </p:cNvSpPr>
          <p:nvPr/>
        </p:nvSpPr>
        <p:spPr bwMode="auto">
          <a:xfrm>
            <a:off x="717550" y="2151063"/>
            <a:ext cx="7680325" cy="264795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lvl="1" indent="58738" algn="l">
              <a:tabLst>
                <a:tab pos="465138" algn="l"/>
              </a:tabLst>
            </a:pPr>
            <a:r>
              <a:rPr lang="en-US" sz="2400" b="0"/>
              <a:t>	- Promote efficiency in the building industry</a:t>
            </a:r>
          </a:p>
          <a:p>
            <a:pPr marL="114300" lvl="1" indent="58738" algn="l">
              <a:tabLst>
                <a:tab pos="465138" algn="l"/>
              </a:tabLst>
            </a:pPr>
            <a:endParaRPr lang="en-US" sz="2400" b="0"/>
          </a:p>
          <a:p>
            <a:pPr marL="114300" lvl="1" indent="58738" algn="l">
              <a:tabLst>
                <a:tab pos="465138" algn="l"/>
              </a:tabLst>
            </a:pPr>
            <a:endParaRPr lang="en-US" sz="2400" b="0"/>
          </a:p>
          <a:p>
            <a:pPr marL="114300" lvl="1" indent="58738" algn="l">
              <a:tabLst>
                <a:tab pos="465138" algn="l"/>
              </a:tabLst>
            </a:pPr>
            <a:r>
              <a:rPr lang="en-US" sz="2400" b="0"/>
              <a:t>	- Support open standards for information exchange </a:t>
            </a:r>
          </a:p>
          <a:p>
            <a:pPr marL="114300" lvl="1" indent="58738" algn="l">
              <a:tabLst>
                <a:tab pos="465138" algn="l"/>
              </a:tabLst>
            </a:pPr>
            <a:endParaRPr lang="en-US" sz="2400" b="0"/>
          </a:p>
          <a:p>
            <a:pPr marL="114300" lvl="1" indent="58738" algn="l">
              <a:tabLst>
                <a:tab pos="465138" algn="l"/>
              </a:tabLst>
            </a:pPr>
            <a:endParaRPr lang="en-US" sz="2400" b="0"/>
          </a:p>
          <a:p>
            <a:pPr marL="114300" lvl="1" indent="58738" algn="l">
              <a:tabLst>
                <a:tab pos="465138" algn="l"/>
              </a:tabLst>
            </a:pPr>
            <a:r>
              <a:rPr lang="en-US" sz="2400" b="0"/>
              <a:t>	- Develop a universal data translator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3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23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23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828800" y="2341563"/>
            <a:ext cx="184150" cy="4730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38915" name="Group 3"/>
          <p:cNvGrpSpPr>
            <a:grpSpLocks/>
          </p:cNvGrpSpPr>
          <p:nvPr/>
        </p:nvGrpSpPr>
        <p:grpSpPr bwMode="auto">
          <a:xfrm>
            <a:off x="1824038" y="1982788"/>
            <a:ext cx="6635750" cy="598487"/>
            <a:chOff x="1209" y="793"/>
            <a:chExt cx="4180" cy="377"/>
          </a:xfrm>
        </p:grpSpPr>
        <p:grpSp>
          <p:nvGrpSpPr>
            <p:cNvPr id="38945" name="Group 4"/>
            <p:cNvGrpSpPr>
              <a:grpSpLocks/>
            </p:cNvGrpSpPr>
            <p:nvPr/>
          </p:nvGrpSpPr>
          <p:grpSpPr bwMode="auto">
            <a:xfrm>
              <a:off x="1209" y="845"/>
              <a:ext cx="1678" cy="325"/>
              <a:chOff x="1585" y="2785"/>
              <a:chExt cx="2596" cy="502"/>
            </a:xfrm>
          </p:grpSpPr>
          <p:grpSp>
            <p:nvGrpSpPr>
              <p:cNvPr id="38947" name="Group 5"/>
              <p:cNvGrpSpPr>
                <a:grpSpLocks/>
              </p:cNvGrpSpPr>
              <p:nvPr/>
            </p:nvGrpSpPr>
            <p:grpSpPr bwMode="auto">
              <a:xfrm>
                <a:off x="1585" y="2785"/>
                <a:ext cx="2596" cy="465"/>
                <a:chOff x="512" y="601"/>
                <a:chExt cx="4744" cy="849"/>
              </a:xfrm>
            </p:grpSpPr>
            <p:pic>
              <p:nvPicPr>
                <p:cNvPr id="38951" name="Picture 6" descr="Copy of Copy of buildingSMART Logo, tagline, footer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12" y="601"/>
                  <a:ext cx="4735" cy="8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952" name="Rectangle 7"/>
                <p:cNvSpPr>
                  <a:spLocks noChangeArrowheads="1"/>
                </p:cNvSpPr>
                <p:nvPr/>
              </p:nvSpPr>
              <p:spPr bwMode="auto">
                <a:xfrm>
                  <a:off x="5106" y="1104"/>
                  <a:ext cx="150" cy="98"/>
                </a:xfrm>
                <a:prstGeom prst="rect">
                  <a:avLst/>
                </a:prstGeom>
                <a:solidFill>
                  <a:schemeClr val="bg1"/>
                </a:solidFill>
                <a:ln w="5715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948" name="Rectangle 8"/>
              <p:cNvSpPr>
                <a:spLocks noChangeArrowheads="1"/>
              </p:cNvSpPr>
              <p:nvPr/>
            </p:nvSpPr>
            <p:spPr bwMode="auto">
              <a:xfrm>
                <a:off x="2049" y="3090"/>
                <a:ext cx="912" cy="162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49" name="Rectangle 9"/>
              <p:cNvSpPr>
                <a:spLocks noChangeArrowheads="1"/>
              </p:cNvSpPr>
              <p:nvPr/>
            </p:nvSpPr>
            <p:spPr bwMode="auto">
              <a:xfrm>
                <a:off x="3202" y="3097"/>
                <a:ext cx="978" cy="162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50" name="Rectangle 10"/>
              <p:cNvSpPr>
                <a:spLocks noChangeArrowheads="1"/>
              </p:cNvSpPr>
              <p:nvPr/>
            </p:nvSpPr>
            <p:spPr bwMode="auto">
              <a:xfrm>
                <a:off x="2615" y="3125"/>
                <a:ext cx="912" cy="162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946" name="Text Box 11"/>
            <p:cNvSpPr txBox="1">
              <a:spLocks noChangeArrowheads="1"/>
            </p:cNvSpPr>
            <p:nvPr/>
          </p:nvSpPr>
          <p:spPr bwMode="auto">
            <a:xfrm>
              <a:off x="2875" y="793"/>
              <a:ext cx="2514" cy="298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/>
                <a:t>organization</a:t>
              </a:r>
            </a:p>
          </p:txBody>
        </p:sp>
      </p:grpSp>
      <p:grpSp>
        <p:nvGrpSpPr>
          <p:cNvPr id="38916" name="Group 12"/>
          <p:cNvGrpSpPr>
            <a:grpSpLocks/>
          </p:cNvGrpSpPr>
          <p:nvPr/>
        </p:nvGrpSpPr>
        <p:grpSpPr bwMode="auto">
          <a:xfrm>
            <a:off x="1825625" y="3176588"/>
            <a:ext cx="6635750" cy="598487"/>
            <a:chOff x="1209" y="793"/>
            <a:chExt cx="4180" cy="377"/>
          </a:xfrm>
        </p:grpSpPr>
        <p:grpSp>
          <p:nvGrpSpPr>
            <p:cNvPr id="38937" name="Group 13"/>
            <p:cNvGrpSpPr>
              <a:grpSpLocks/>
            </p:cNvGrpSpPr>
            <p:nvPr/>
          </p:nvGrpSpPr>
          <p:grpSpPr bwMode="auto">
            <a:xfrm>
              <a:off x="1209" y="845"/>
              <a:ext cx="1678" cy="325"/>
              <a:chOff x="1585" y="2785"/>
              <a:chExt cx="2596" cy="502"/>
            </a:xfrm>
          </p:grpSpPr>
          <p:grpSp>
            <p:nvGrpSpPr>
              <p:cNvPr id="38939" name="Group 14"/>
              <p:cNvGrpSpPr>
                <a:grpSpLocks/>
              </p:cNvGrpSpPr>
              <p:nvPr/>
            </p:nvGrpSpPr>
            <p:grpSpPr bwMode="auto">
              <a:xfrm>
                <a:off x="1585" y="2785"/>
                <a:ext cx="2596" cy="465"/>
                <a:chOff x="512" y="601"/>
                <a:chExt cx="4744" cy="849"/>
              </a:xfrm>
            </p:grpSpPr>
            <p:pic>
              <p:nvPicPr>
                <p:cNvPr id="38943" name="Picture 15" descr="Copy of Copy of buildingSMART Logo, tagline, footer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12" y="601"/>
                  <a:ext cx="4735" cy="8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944" name="Rectangle 16"/>
                <p:cNvSpPr>
                  <a:spLocks noChangeArrowheads="1"/>
                </p:cNvSpPr>
                <p:nvPr/>
              </p:nvSpPr>
              <p:spPr bwMode="auto">
                <a:xfrm>
                  <a:off x="5106" y="1104"/>
                  <a:ext cx="150" cy="98"/>
                </a:xfrm>
                <a:prstGeom prst="rect">
                  <a:avLst/>
                </a:prstGeom>
                <a:solidFill>
                  <a:schemeClr val="bg1"/>
                </a:solidFill>
                <a:ln w="5715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940" name="Rectangle 17"/>
              <p:cNvSpPr>
                <a:spLocks noChangeArrowheads="1"/>
              </p:cNvSpPr>
              <p:nvPr/>
            </p:nvSpPr>
            <p:spPr bwMode="auto">
              <a:xfrm>
                <a:off x="2049" y="3090"/>
                <a:ext cx="912" cy="162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41" name="Rectangle 18"/>
              <p:cNvSpPr>
                <a:spLocks noChangeArrowheads="1"/>
              </p:cNvSpPr>
              <p:nvPr/>
            </p:nvSpPr>
            <p:spPr bwMode="auto">
              <a:xfrm>
                <a:off x="3202" y="3097"/>
                <a:ext cx="978" cy="162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42" name="Rectangle 19"/>
              <p:cNvSpPr>
                <a:spLocks noChangeArrowheads="1"/>
              </p:cNvSpPr>
              <p:nvPr/>
            </p:nvSpPr>
            <p:spPr bwMode="auto">
              <a:xfrm>
                <a:off x="2615" y="3125"/>
                <a:ext cx="912" cy="162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938" name="Text Box 20"/>
            <p:cNvSpPr txBox="1">
              <a:spLocks noChangeArrowheads="1"/>
            </p:cNvSpPr>
            <p:nvPr/>
          </p:nvSpPr>
          <p:spPr bwMode="auto">
            <a:xfrm>
              <a:off x="2875" y="793"/>
              <a:ext cx="2514" cy="298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/>
                <a:t>Information exchange</a:t>
              </a:r>
            </a:p>
          </p:txBody>
        </p:sp>
      </p:grpSp>
      <p:grpSp>
        <p:nvGrpSpPr>
          <p:cNvPr id="38917" name="Group 21"/>
          <p:cNvGrpSpPr>
            <a:grpSpLocks/>
          </p:cNvGrpSpPr>
          <p:nvPr/>
        </p:nvGrpSpPr>
        <p:grpSpPr bwMode="auto">
          <a:xfrm>
            <a:off x="1830388" y="4371975"/>
            <a:ext cx="6635750" cy="598488"/>
            <a:chOff x="1209" y="793"/>
            <a:chExt cx="4180" cy="377"/>
          </a:xfrm>
        </p:grpSpPr>
        <p:grpSp>
          <p:nvGrpSpPr>
            <p:cNvPr id="38929" name="Group 22"/>
            <p:cNvGrpSpPr>
              <a:grpSpLocks/>
            </p:cNvGrpSpPr>
            <p:nvPr/>
          </p:nvGrpSpPr>
          <p:grpSpPr bwMode="auto">
            <a:xfrm>
              <a:off x="1209" y="845"/>
              <a:ext cx="1678" cy="325"/>
              <a:chOff x="1585" y="2785"/>
              <a:chExt cx="2596" cy="502"/>
            </a:xfrm>
          </p:grpSpPr>
          <p:grpSp>
            <p:nvGrpSpPr>
              <p:cNvPr id="38931" name="Group 23"/>
              <p:cNvGrpSpPr>
                <a:grpSpLocks/>
              </p:cNvGrpSpPr>
              <p:nvPr/>
            </p:nvGrpSpPr>
            <p:grpSpPr bwMode="auto">
              <a:xfrm>
                <a:off x="1585" y="2785"/>
                <a:ext cx="2596" cy="465"/>
                <a:chOff x="512" y="601"/>
                <a:chExt cx="4744" cy="849"/>
              </a:xfrm>
            </p:grpSpPr>
            <p:pic>
              <p:nvPicPr>
                <p:cNvPr id="38935" name="Picture 24" descr="Copy of Copy of buildingSMART Logo, tagline, footer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12" y="601"/>
                  <a:ext cx="4735" cy="8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936" name="Rectangle 25"/>
                <p:cNvSpPr>
                  <a:spLocks noChangeArrowheads="1"/>
                </p:cNvSpPr>
                <p:nvPr/>
              </p:nvSpPr>
              <p:spPr bwMode="auto">
                <a:xfrm>
                  <a:off x="5106" y="1104"/>
                  <a:ext cx="150" cy="98"/>
                </a:xfrm>
                <a:prstGeom prst="rect">
                  <a:avLst/>
                </a:prstGeom>
                <a:solidFill>
                  <a:schemeClr val="bg1"/>
                </a:solidFill>
                <a:ln w="5715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932" name="Rectangle 26"/>
              <p:cNvSpPr>
                <a:spLocks noChangeArrowheads="1"/>
              </p:cNvSpPr>
              <p:nvPr/>
            </p:nvSpPr>
            <p:spPr bwMode="auto">
              <a:xfrm>
                <a:off x="2049" y="3090"/>
                <a:ext cx="912" cy="162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3" name="Rectangle 27"/>
              <p:cNvSpPr>
                <a:spLocks noChangeArrowheads="1"/>
              </p:cNvSpPr>
              <p:nvPr/>
            </p:nvSpPr>
            <p:spPr bwMode="auto">
              <a:xfrm>
                <a:off x="3202" y="3097"/>
                <a:ext cx="978" cy="162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4" name="Rectangle 28"/>
              <p:cNvSpPr>
                <a:spLocks noChangeArrowheads="1"/>
              </p:cNvSpPr>
              <p:nvPr/>
            </p:nvSpPr>
            <p:spPr bwMode="auto">
              <a:xfrm>
                <a:off x="2615" y="3125"/>
                <a:ext cx="912" cy="162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930" name="Text Box 29"/>
            <p:cNvSpPr txBox="1">
              <a:spLocks noChangeArrowheads="1"/>
            </p:cNvSpPr>
            <p:nvPr/>
          </p:nvSpPr>
          <p:spPr bwMode="auto">
            <a:xfrm>
              <a:off x="2875" y="793"/>
              <a:ext cx="2514" cy="298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/>
                <a:t>design</a:t>
              </a:r>
            </a:p>
          </p:txBody>
        </p:sp>
      </p:grpSp>
      <p:grpSp>
        <p:nvGrpSpPr>
          <p:cNvPr id="38918" name="Group 30"/>
          <p:cNvGrpSpPr>
            <a:grpSpLocks/>
          </p:cNvGrpSpPr>
          <p:nvPr/>
        </p:nvGrpSpPr>
        <p:grpSpPr bwMode="auto">
          <a:xfrm>
            <a:off x="1338263" y="93663"/>
            <a:ext cx="6511925" cy="1012825"/>
            <a:chOff x="885" y="203"/>
            <a:chExt cx="4102" cy="638"/>
          </a:xfrm>
        </p:grpSpPr>
        <p:grpSp>
          <p:nvGrpSpPr>
            <p:cNvPr id="38919" name="Group 31"/>
            <p:cNvGrpSpPr>
              <a:grpSpLocks/>
            </p:cNvGrpSpPr>
            <p:nvPr/>
          </p:nvGrpSpPr>
          <p:grpSpPr bwMode="auto">
            <a:xfrm>
              <a:off x="885" y="279"/>
              <a:ext cx="3758" cy="562"/>
              <a:chOff x="885" y="279"/>
              <a:chExt cx="3758" cy="562"/>
            </a:xfrm>
          </p:grpSpPr>
          <p:grpSp>
            <p:nvGrpSpPr>
              <p:cNvPr id="38921" name="Group 32"/>
              <p:cNvGrpSpPr>
                <a:grpSpLocks/>
              </p:cNvGrpSpPr>
              <p:nvPr/>
            </p:nvGrpSpPr>
            <p:grpSpPr bwMode="auto">
              <a:xfrm>
                <a:off x="1912" y="312"/>
                <a:ext cx="2731" cy="529"/>
                <a:chOff x="1585" y="2785"/>
                <a:chExt cx="2596" cy="502"/>
              </a:xfrm>
            </p:grpSpPr>
            <p:grpSp>
              <p:nvGrpSpPr>
                <p:cNvPr id="38923" name="Group 33"/>
                <p:cNvGrpSpPr>
                  <a:grpSpLocks/>
                </p:cNvGrpSpPr>
                <p:nvPr/>
              </p:nvGrpSpPr>
              <p:grpSpPr bwMode="auto">
                <a:xfrm>
                  <a:off x="1585" y="2785"/>
                  <a:ext cx="2596" cy="465"/>
                  <a:chOff x="512" y="601"/>
                  <a:chExt cx="4744" cy="849"/>
                </a:xfrm>
              </p:grpSpPr>
              <p:pic>
                <p:nvPicPr>
                  <p:cNvPr id="38927" name="Picture 34" descr="Copy of Copy of buildingSMART Logo, tagline, footer 3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512" y="601"/>
                    <a:ext cx="4735" cy="8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8928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5106" y="1104"/>
                    <a:ext cx="150" cy="98"/>
                  </a:xfrm>
                  <a:prstGeom prst="rect">
                    <a:avLst/>
                  </a:prstGeom>
                  <a:solidFill>
                    <a:schemeClr val="bg1"/>
                  </a:solidFill>
                  <a:ln w="57150" algn="ctr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8924" name="Rectangle 36"/>
                <p:cNvSpPr>
                  <a:spLocks noChangeArrowheads="1"/>
                </p:cNvSpPr>
                <p:nvPr/>
              </p:nvSpPr>
              <p:spPr bwMode="auto">
                <a:xfrm>
                  <a:off x="2049" y="3090"/>
                  <a:ext cx="912" cy="162"/>
                </a:xfrm>
                <a:prstGeom prst="rect">
                  <a:avLst/>
                </a:prstGeom>
                <a:solidFill>
                  <a:schemeClr val="bg1"/>
                </a:solidFill>
                <a:ln w="5715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925" name="Rectangle 37"/>
                <p:cNvSpPr>
                  <a:spLocks noChangeArrowheads="1"/>
                </p:cNvSpPr>
                <p:nvPr/>
              </p:nvSpPr>
              <p:spPr bwMode="auto">
                <a:xfrm>
                  <a:off x="3202" y="3097"/>
                  <a:ext cx="978" cy="162"/>
                </a:xfrm>
                <a:prstGeom prst="rect">
                  <a:avLst/>
                </a:prstGeom>
                <a:solidFill>
                  <a:schemeClr val="bg1"/>
                </a:solidFill>
                <a:ln w="5715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926" name="Rectangle 38"/>
                <p:cNvSpPr>
                  <a:spLocks noChangeArrowheads="1"/>
                </p:cNvSpPr>
                <p:nvPr/>
              </p:nvSpPr>
              <p:spPr bwMode="auto">
                <a:xfrm>
                  <a:off x="2615" y="3125"/>
                  <a:ext cx="912" cy="162"/>
                </a:xfrm>
                <a:prstGeom prst="rect">
                  <a:avLst/>
                </a:prstGeom>
                <a:solidFill>
                  <a:schemeClr val="bg1"/>
                </a:solidFill>
                <a:ln w="5715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922" name="Text Box 39"/>
              <p:cNvSpPr txBox="1">
                <a:spLocks noChangeArrowheads="1"/>
              </p:cNvSpPr>
              <p:nvPr/>
            </p:nvSpPr>
            <p:spPr bwMode="auto">
              <a:xfrm>
                <a:off x="885" y="279"/>
                <a:ext cx="1128" cy="394"/>
              </a:xfrm>
              <a:prstGeom prst="rect">
                <a:avLst/>
              </a:prstGeom>
              <a:noFill/>
              <a:ln w="5715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500" b="0"/>
                  <a:t>What is </a:t>
                </a:r>
                <a:endParaRPr lang="en-US" sz="3500" b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8920" name="Text Box 40"/>
            <p:cNvSpPr txBox="1">
              <a:spLocks noChangeArrowheads="1"/>
            </p:cNvSpPr>
            <p:nvPr/>
          </p:nvSpPr>
          <p:spPr bwMode="auto">
            <a:xfrm>
              <a:off x="4651" y="203"/>
              <a:ext cx="336" cy="490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500"/>
                <a:t>?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14"/>
          <p:cNvGrpSpPr>
            <a:grpSpLocks/>
          </p:cNvGrpSpPr>
          <p:nvPr/>
        </p:nvGrpSpPr>
        <p:grpSpPr bwMode="auto">
          <a:xfrm>
            <a:off x="812800" y="1458913"/>
            <a:ext cx="7531100" cy="1347787"/>
            <a:chOff x="512" y="601"/>
            <a:chExt cx="4744" cy="849"/>
          </a:xfrm>
        </p:grpSpPr>
        <p:pic>
          <p:nvPicPr>
            <p:cNvPr id="39940" name="Picture 15" descr="Copy of Copy of buildingSMART Logo, tagline, footer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2" y="601"/>
              <a:ext cx="4735" cy="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1" name="Rectangle 16"/>
            <p:cNvSpPr>
              <a:spLocks noChangeArrowheads="1"/>
            </p:cNvSpPr>
            <p:nvPr/>
          </p:nvSpPr>
          <p:spPr bwMode="auto">
            <a:xfrm>
              <a:off x="5106" y="1104"/>
              <a:ext cx="150" cy="98"/>
            </a:xfrm>
            <a:prstGeom prst="rect">
              <a:avLst/>
            </a:prstGeom>
            <a:solidFill>
              <a:schemeClr val="bg1"/>
            </a:solidFill>
            <a:ln w="5715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39" name="Text Box 17"/>
          <p:cNvSpPr txBox="1">
            <a:spLocks noChangeArrowheads="1"/>
          </p:cNvSpPr>
          <p:nvPr/>
        </p:nvSpPr>
        <p:spPr bwMode="auto">
          <a:xfrm>
            <a:off x="3370263" y="3808413"/>
            <a:ext cx="2408237" cy="6254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500"/>
              <a:t>Thank you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3338513" y="288925"/>
            <a:ext cx="2408237" cy="6254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500" b="0"/>
              <a:t>Building (</a:t>
            </a:r>
            <a:r>
              <a:rPr lang="en-US" sz="3500" b="0" i="1"/>
              <a:t>v</a:t>
            </a:r>
            <a:r>
              <a:rPr lang="en-US" sz="3500" b="0"/>
              <a:t>)</a:t>
            </a:r>
          </a:p>
        </p:txBody>
      </p:sp>
      <p:pic>
        <p:nvPicPr>
          <p:cNvPr id="6147" name="Picture 6" descr="babel-brueghel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" y="914400"/>
            <a:ext cx="752792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arpenter - Ancient 1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" y="1143000"/>
            <a:ext cx="38481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arpenter - Ancient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143000"/>
            <a:ext cx="38147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438400" y="209550"/>
            <a:ext cx="4362450" cy="6254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500" b="0"/>
              <a:t>Guilds Built Buildings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438400" y="209550"/>
            <a:ext cx="4362450" cy="6254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500" b="0"/>
              <a:t>Guilds Built Buildings</a:t>
            </a:r>
          </a:p>
        </p:txBody>
      </p:sp>
      <p:pic>
        <p:nvPicPr>
          <p:cNvPr id="8195" name="Picture 8" descr="Stain Gla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" y="1143000"/>
            <a:ext cx="3840163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9" descr="Stain Glass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152525"/>
            <a:ext cx="3811588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2438400" y="209550"/>
            <a:ext cx="4362450" cy="6254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500" b="0"/>
              <a:t>Guilds Built Buildings</a:t>
            </a:r>
          </a:p>
        </p:txBody>
      </p:sp>
      <p:pic>
        <p:nvPicPr>
          <p:cNvPr id="9219" name="Picture 14" descr="Baptistry Doors Florenc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" y="1143000"/>
            <a:ext cx="3849688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5" descr="Baptistry Doors Florence Detail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5363" y="1150938"/>
            <a:ext cx="3822700" cy="477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3" descr="Florence Cathedral d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25" y="1143000"/>
            <a:ext cx="38449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12" descr="Brunelles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0" y="1143000"/>
            <a:ext cx="38385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544513" y="6030913"/>
            <a:ext cx="8128000" cy="5492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500" b="0"/>
              <a:t>                       Brunelleschi                                                   Florence Cathedral Dome</a:t>
            </a:r>
          </a:p>
          <a:p>
            <a:pPr algn="l"/>
            <a:r>
              <a:rPr lang="en-US" sz="1500" b="0"/>
              <a:t>						      1400s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1685925" y="209550"/>
            <a:ext cx="6080125" cy="6254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500" b="0"/>
              <a:t>Guild Master = Master Builder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0" y="209550"/>
            <a:ext cx="9144000" cy="6254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500" b="0"/>
              <a:t>         Architect  &lt;&lt;&lt;&lt;      &gt;&gt;&gt;&gt;  Builder</a:t>
            </a: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544513" y="6021388"/>
            <a:ext cx="8128000" cy="5492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500" b="0"/>
              <a:t>                     Christopher Wren                                                       St. Paul’s Dome</a:t>
            </a:r>
          </a:p>
          <a:p>
            <a:pPr algn="l"/>
            <a:r>
              <a:rPr lang="en-US" sz="1500" b="0"/>
              <a:t>						       1600s</a:t>
            </a:r>
          </a:p>
        </p:txBody>
      </p:sp>
      <p:sp>
        <p:nvSpPr>
          <p:cNvPr id="193545" name="Text Box 9"/>
          <p:cNvSpPr txBox="1">
            <a:spLocks noChangeArrowheads="1"/>
          </p:cNvSpPr>
          <p:nvPr/>
        </p:nvSpPr>
        <p:spPr bwMode="auto">
          <a:xfrm>
            <a:off x="1181100" y="209550"/>
            <a:ext cx="6804025" cy="625475"/>
          </a:xfrm>
          <a:prstGeom prst="rect">
            <a:avLst/>
          </a:prstGeom>
          <a:solidFill>
            <a:schemeClr val="bg1"/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500" b="0"/>
              <a:t>    Guild Master = Master Builder</a:t>
            </a:r>
          </a:p>
        </p:txBody>
      </p:sp>
      <p:pic>
        <p:nvPicPr>
          <p:cNvPr id="11269" name="Picture 10" descr="Wre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075" y="1143000"/>
            <a:ext cx="3846513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1" descr="St Paul's Cathedral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3775" y="1139825"/>
            <a:ext cx="383222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93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2640</TotalTime>
  <Words>1942</Words>
  <Application>Microsoft Office PowerPoint</Application>
  <PresentationFormat>On-screen Show (4:3)</PresentationFormat>
  <Paragraphs>478</Paragraphs>
  <Slides>37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Hellmuth, Obata + Kassabaum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Susie.Becker</dc:creator>
  <cp:lastModifiedBy>patrick.macleamy</cp:lastModifiedBy>
  <cp:revision>154</cp:revision>
  <dcterms:created xsi:type="dcterms:W3CDTF">2005-11-15T21:51:41Z</dcterms:created>
  <dcterms:modified xsi:type="dcterms:W3CDTF">2007-12-14T18:30:44Z</dcterms:modified>
</cp:coreProperties>
</file>