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9" r:id="rId1"/>
    <p:sldMasterId id="2147483650" r:id="rId2"/>
  </p:sldMasterIdLst>
  <p:notesMasterIdLst>
    <p:notesMasterId r:id="rId39"/>
  </p:notesMasterIdLst>
  <p:sldIdLst>
    <p:sldId id="283" r:id="rId3"/>
    <p:sldId id="368" r:id="rId4"/>
    <p:sldId id="358" r:id="rId5"/>
    <p:sldId id="371" r:id="rId6"/>
    <p:sldId id="384" r:id="rId7"/>
    <p:sldId id="359" r:id="rId8"/>
    <p:sldId id="360" r:id="rId9"/>
    <p:sldId id="365" r:id="rId10"/>
    <p:sldId id="366" r:id="rId11"/>
    <p:sldId id="362" r:id="rId12"/>
    <p:sldId id="363" r:id="rId13"/>
    <p:sldId id="364" r:id="rId14"/>
    <p:sldId id="357" r:id="rId15"/>
    <p:sldId id="378" r:id="rId16"/>
    <p:sldId id="375" r:id="rId17"/>
    <p:sldId id="376" r:id="rId18"/>
    <p:sldId id="377" r:id="rId19"/>
    <p:sldId id="382" r:id="rId20"/>
    <p:sldId id="381" r:id="rId21"/>
    <p:sldId id="383" r:id="rId22"/>
    <p:sldId id="386" r:id="rId23"/>
    <p:sldId id="385" r:id="rId24"/>
    <p:sldId id="379" r:id="rId25"/>
    <p:sldId id="380" r:id="rId26"/>
    <p:sldId id="390" r:id="rId27"/>
    <p:sldId id="391" r:id="rId28"/>
    <p:sldId id="392" r:id="rId29"/>
    <p:sldId id="361" r:id="rId30"/>
    <p:sldId id="367" r:id="rId31"/>
    <p:sldId id="369" r:id="rId32"/>
    <p:sldId id="374" r:id="rId33"/>
    <p:sldId id="372" r:id="rId34"/>
    <p:sldId id="373" r:id="rId35"/>
    <p:sldId id="321" r:id="rId36"/>
    <p:sldId id="322" r:id="rId37"/>
    <p:sldId id="32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B2B2B2"/>
    <a:srgbClr val="66FFFF"/>
    <a:srgbClr val="FF9933"/>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87145" autoAdjust="0"/>
  </p:normalViewPr>
  <p:slideViewPr>
    <p:cSldViewPr snapToGrid="0">
      <p:cViewPr varScale="1">
        <p:scale>
          <a:sx n="91" d="100"/>
          <a:sy n="91" d="100"/>
        </p:scale>
        <p:origin x="-1494"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520E43B-B4E8-43DB-B6C2-49256F3E1F55}" type="datetimeFigureOut">
              <a:rPr lang="en-US"/>
              <a:pPr>
                <a:defRPr/>
              </a:pPr>
              <a:t>12/2/2008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7996B9-732B-4B6D-ACB2-23C0DDCDB4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AutoNum type="arabicPeriod"/>
            </a:pPr>
            <a:endParaRPr lang="en-US" baseline="0" dirty="0" smtClean="0"/>
          </a:p>
        </p:txBody>
      </p:sp>
      <p:sp>
        <p:nvSpPr>
          <p:cNvPr id="73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F65B148-1556-432E-85E1-21A086B8A4AF}"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354" y="8685357"/>
            <a:ext cx="2972108" cy="457040"/>
          </a:xfrm>
          <a:prstGeom prst="rect">
            <a:avLst/>
          </a:prstGeom>
          <a:noFill/>
          <a:ln w="9525">
            <a:noFill/>
            <a:miter lim="800000"/>
            <a:headEnd/>
            <a:tailEnd/>
          </a:ln>
        </p:spPr>
        <p:txBody>
          <a:bodyPr anchor="b"/>
          <a:lstStyle/>
          <a:p>
            <a:pPr algn="r"/>
            <a:fld id="{DCA5BF5F-B2C3-4B1B-AD60-6D11BD0DEF0B}" type="slidenum">
              <a:rPr lang="en-US" sz="1200"/>
              <a:pPr algn="r"/>
              <a:t>2</a:t>
            </a:fld>
            <a:endParaRPr lang="en-US" sz="1200"/>
          </a:p>
        </p:txBody>
      </p:sp>
      <p:sp>
        <p:nvSpPr>
          <p:cNvPr id="54275"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lnSpc>
                <a:spcPct val="80000"/>
              </a:lnSpc>
            </a:pPr>
            <a:r>
              <a:rPr lang="en-US" sz="800" smtClean="0"/>
              <a:t>Some background on NIBS is important as many people don’t know about this unique organization and why it works so well for what we are trying to accomplish.</a:t>
            </a:r>
          </a:p>
          <a:p>
            <a:pPr marL="228600" indent="-228600" eaLnBrk="1" hangingPunct="1">
              <a:lnSpc>
                <a:spcPct val="80000"/>
              </a:lnSpc>
            </a:pPr>
            <a:endParaRPr lang="en-US" sz="800" smtClean="0"/>
          </a:p>
          <a:p>
            <a:pPr marL="228600" indent="-228600" eaLnBrk="1" hangingPunct="1">
              <a:lnSpc>
                <a:spcPct val="80000"/>
              </a:lnSpc>
            </a:pPr>
            <a:r>
              <a:rPr lang="en-US" sz="800" smtClean="0"/>
              <a:t>Congress directed NIBS to “exercise its functions and responsibilities in four general areas, relating to building regulations……………..”</a:t>
            </a:r>
          </a:p>
          <a:p>
            <a:pPr marL="228600" indent="-228600" eaLnBrk="1" hangingPunct="1">
              <a:lnSpc>
                <a:spcPct val="80000"/>
              </a:lnSpc>
            </a:pPr>
            <a:r>
              <a:rPr lang="en-US" sz="800" smtClean="0">
                <a:solidFill>
                  <a:schemeClr val="accent2"/>
                </a:solidFill>
              </a:rPr>
              <a:t>1. Develop &amp; maintain performance criteria for maintenance of life, safety, health, and public welfare for the built environment.   </a:t>
            </a:r>
          </a:p>
          <a:p>
            <a:pPr marL="228600" indent="-228600" eaLnBrk="1" hangingPunct="1">
              <a:lnSpc>
                <a:spcPct val="80000"/>
              </a:lnSpc>
            </a:pPr>
            <a:r>
              <a:rPr lang="en-US" sz="800" smtClean="0">
                <a:solidFill>
                  <a:schemeClr val="accent2"/>
                </a:solidFill>
              </a:rPr>
              <a:t>2. Evaluate building technology to meet the above criteria.</a:t>
            </a:r>
          </a:p>
          <a:p>
            <a:pPr marL="228600" indent="-228600" eaLnBrk="1" hangingPunct="1">
              <a:lnSpc>
                <a:spcPct val="80000"/>
              </a:lnSpc>
            </a:pPr>
            <a:r>
              <a:rPr lang="en-US" sz="800" smtClean="0">
                <a:solidFill>
                  <a:schemeClr val="accent2"/>
                </a:solidFill>
              </a:rPr>
              <a:t>3. Conduct related and needed investigations</a:t>
            </a:r>
          </a:p>
          <a:p>
            <a:pPr marL="228600" indent="-228600" eaLnBrk="1" hangingPunct="1">
              <a:lnSpc>
                <a:spcPct val="80000"/>
              </a:lnSpc>
            </a:pPr>
            <a:r>
              <a:rPr lang="en-US" sz="800" smtClean="0">
                <a:solidFill>
                  <a:schemeClr val="accent2"/>
                </a:solidFill>
              </a:rPr>
              <a:t>4. Assemble, store, and disseminate technical data and related information</a:t>
            </a:r>
          </a:p>
          <a:p>
            <a:pPr marL="228600" indent="-228600" eaLnBrk="1" hangingPunct="1">
              <a:lnSpc>
                <a:spcPct val="80000"/>
              </a:lnSpc>
            </a:pPr>
            <a:endParaRPr lang="en-US" sz="800" smtClean="0">
              <a:solidFill>
                <a:schemeClr val="accent2"/>
              </a:solidFill>
            </a:endParaRPr>
          </a:p>
          <a:p>
            <a:pPr marL="228600" indent="-228600" eaLnBrk="1" hangingPunct="1">
              <a:lnSpc>
                <a:spcPct val="80000"/>
              </a:lnSpc>
            </a:pPr>
            <a:r>
              <a:rPr lang="en-US" sz="800" smtClean="0"/>
              <a:t>NIBS acts as a non-threatening open forum host for capital facilities industry collaboration and a recognized consensus process</a:t>
            </a:r>
          </a:p>
          <a:p>
            <a:pPr marL="228600" indent="-228600" eaLnBrk="1" hangingPunct="1">
              <a:lnSpc>
                <a:spcPct val="80000"/>
              </a:lnSpc>
            </a:pPr>
            <a:endParaRPr lang="en-US" sz="800" smtClean="0">
              <a:solidFill>
                <a:schemeClr val="accent2"/>
              </a:solidFill>
            </a:endParaRPr>
          </a:p>
          <a:p>
            <a:pPr marL="228600" indent="-228600" eaLnBrk="1" hangingPunct="1">
              <a:lnSpc>
                <a:spcPct val="80000"/>
              </a:lnSpc>
            </a:pPr>
            <a:r>
              <a:rPr lang="en-US" sz="800" smtClean="0">
                <a:solidFill>
                  <a:schemeClr val="accent2"/>
                </a:solidFill>
              </a:rPr>
              <a:t>The Facility Information Council was responsible for NCS and NBIMS, now that responsibility is part of the buildingSMART alliance.</a:t>
            </a:r>
          </a:p>
          <a:p>
            <a:pPr marL="228600" indent="-228600" eaLnBrk="1" hangingPunct="1">
              <a:lnSpc>
                <a:spcPct val="80000"/>
              </a:lnSpc>
            </a:pPr>
            <a:endParaRPr lang="en-US" sz="800" smtClean="0">
              <a:solidFill>
                <a:schemeClr val="accent2"/>
              </a:solidFill>
            </a:endParaRPr>
          </a:p>
          <a:p>
            <a:pPr marL="228600" indent="-228600" eaLnBrk="1" hangingPunct="1">
              <a:lnSpc>
                <a:spcPct val="80000"/>
              </a:lnSpc>
            </a:pPr>
            <a:r>
              <a:rPr lang="en-US" sz="800" smtClean="0">
                <a:solidFill>
                  <a:schemeClr val="accent2"/>
                </a:solidFill>
              </a:rPr>
              <a:t>Construction Criteria Base was first published on CD in 1986, Whole Building Design Guide now has 2 Million unique document downloads a month.</a:t>
            </a:r>
          </a:p>
          <a:p>
            <a:pPr marL="228600" indent="-228600" eaLnBrk="1" hangingPunct="1">
              <a:lnSpc>
                <a:spcPct val="80000"/>
              </a:lnSpc>
            </a:pPr>
            <a:endParaRPr lang="en-US" sz="800" smtClean="0"/>
          </a:p>
          <a:p>
            <a:pPr marL="228600" indent="-228600" eaLnBrk="1" hangingPunct="1">
              <a:lnSpc>
                <a:spcPct val="80000"/>
              </a:lnSpc>
            </a:pPr>
            <a:r>
              <a:rPr lang="en-US" sz="800" smtClean="0"/>
              <a:t>National CAD Standard was initiated in 1997 with the first release in 1999.</a:t>
            </a:r>
          </a:p>
          <a:p>
            <a:pPr marL="228600" indent="-228600" eaLnBrk="1" hangingPunct="1">
              <a:lnSpc>
                <a:spcPct val="80000"/>
              </a:lnSpc>
            </a:pPr>
            <a:endParaRPr lang="en-US" sz="800" smtClean="0"/>
          </a:p>
          <a:p>
            <a:pPr marL="228600" indent="-228600" eaLnBrk="1" hangingPunct="1">
              <a:lnSpc>
                <a:spcPct val="80000"/>
              </a:lnSpc>
            </a:pPr>
            <a:r>
              <a:rPr lang="en-US" sz="800" smtClean="0"/>
              <a:t>National BIM Standard was initiated in August of 2005 with the first release in December 2007.</a:t>
            </a:r>
          </a:p>
          <a:p>
            <a:pPr marL="228600" indent="-228600" eaLnBrk="1" hangingPunct="1">
              <a:lnSpc>
                <a:spcPct val="80000"/>
              </a:lnSpc>
              <a:buFont typeface="Calibri" pitchFamily="34" charset="0"/>
              <a:buAutoNum type="arabicPeriod"/>
            </a:pPr>
            <a:endParaRPr lang="en-US" sz="800" smtClean="0"/>
          </a:p>
          <a:p>
            <a:pPr marL="228600" indent="-228600" eaLnBrk="1" hangingPunct="1">
              <a:lnSpc>
                <a:spcPct val="80000"/>
              </a:lnSpc>
              <a:buFontTx/>
              <a:buAutoNum type="arabicPeriod"/>
            </a:pPr>
            <a:endParaRPr lang="en-US" sz="800" smtClean="0"/>
          </a:p>
          <a:p>
            <a:pPr marL="228600" indent="-228600" eaLnBrk="1" hangingPunct="1">
              <a:lnSpc>
                <a:spcPct val="80000"/>
              </a:lnSpc>
              <a:buFontTx/>
              <a:buAutoNum type="arabicPeriod"/>
            </a:pPr>
            <a:endParaRPr lang="en-US" sz="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038D367-4C99-4022-9E42-DE9A62772FD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D76D9F-7FDF-4B61-B088-680BDE73BC4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DE336A9-9DA2-490F-908C-ED24210CB85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E6EA935-DAFA-4DA7-852D-18AD03C13F9A}" type="slidenum">
              <a:rPr lang="en-US" sz="1200">
                <a:latin typeface="+mn-lt"/>
              </a:rPr>
              <a:pPr algn="r">
                <a:defRPr/>
              </a:pPr>
              <a:t>30</a:t>
            </a:fld>
            <a:endParaRPr lang="en-US" sz="120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C12ED53-6AD1-41A0-86AA-33BA2426E829}" type="slidenum">
              <a:rPr lang="en-US" sz="1200">
                <a:latin typeface="+mn-lt"/>
              </a:rPr>
              <a:pPr algn="r">
                <a:defRPr/>
              </a:pPr>
              <a:t>31</a:t>
            </a:fld>
            <a:endParaRPr lang="en-US" sz="120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CC1258A-518E-4294-9806-1A7487F9234A}" type="slidenum">
              <a:rPr lang="en-US" sz="1200">
                <a:latin typeface="+mn-lt"/>
              </a:rPr>
              <a:pPr algn="r">
                <a:defRPr/>
              </a:pPr>
              <a:t>32</a:t>
            </a:fld>
            <a:endParaRPr lang="en-US" sz="120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F859D03-6FB9-47F3-8216-CE763DA18ED0}" type="slidenum">
              <a:rPr lang="en-US" sz="1200">
                <a:latin typeface="+mn-lt"/>
              </a:rPr>
              <a:pPr algn="r">
                <a:defRPr/>
              </a:pPr>
              <a:t>33</a:t>
            </a:fld>
            <a:endParaRPr lang="en-US" sz="120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DD7DA43-2DDF-4909-B23B-3A768F24C648}" type="slidenum">
              <a:rPr lang="en-US" sz="1200">
                <a:latin typeface="+mn-lt"/>
              </a:rPr>
              <a:pPr algn="r">
                <a:defRPr/>
              </a:pPr>
              <a:t>34</a:t>
            </a:fld>
            <a:endParaRPr lang="en-US" sz="1200">
              <a:latin typeface="+mn-l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18F48E0-F99A-41EC-A6E3-88B49B65C3AF}" type="slidenum">
              <a:rPr lang="en-US" sz="1200">
                <a:latin typeface="+mn-lt"/>
              </a:rPr>
              <a:pPr algn="r">
                <a:defRPr/>
              </a:pPr>
              <a:t>35</a:t>
            </a:fld>
            <a:endParaRPr lang="en-US" sz="120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F409C47-CA49-4D8A-BEC4-CBBB62C78567}" type="slidenum">
              <a:rPr lang="en-US" sz="1200">
                <a:latin typeface="+mn-lt"/>
              </a:rPr>
              <a:pPr algn="r">
                <a:defRPr/>
              </a:pPr>
              <a:t>36</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74B7DF3-7462-4120-83B4-FD88653A2C60}" type="slidenum">
              <a:rPr lang="en-US" sz="1200">
                <a:latin typeface="+mn-lt"/>
              </a:rPr>
              <a:pPr algn="r">
                <a:defRPr/>
              </a:pPr>
              <a:t>4</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7996B9-732B-4B6D-ACB2-23C0DDCDB47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BA803-50E2-4508-8449-6806D8E181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DE9071C-4E36-4880-A16E-08BECD2053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0F2E945-378B-4FD1-B367-29956B04B4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1E233D0-CE50-4A26-8327-FF773EBFE2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EA32078-DD7C-43DE-8470-DAAB162E3AE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DF09734-A6DB-416B-8754-D91DF0B7AC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CE00E4B-CADA-4882-84D5-DF414CBCD4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6A44AA0-3AF0-4BDF-8D4D-E89769ECB9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B5B3CE1-2A8F-4DE7-B1B7-A7686ED621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9238C2A-9039-470D-A593-775076E610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B9FA78B-FBFC-49A2-B549-A6E1F874AF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0D06D5D-FD94-4CC7-96F4-1D192EAA80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81000"/>
            <a:ext cx="82296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C5D6121-E02A-4075-9DB0-FE8E7B2EE9E2}" type="slidenum">
              <a:rPr lang="en-US"/>
              <a:pPr>
                <a:defRPr/>
              </a:pPr>
              <a:t>‹#›</a:t>
            </a:fld>
            <a:endParaRPr lang="en-US"/>
          </a:p>
        </p:txBody>
      </p:sp>
      <p:pic>
        <p:nvPicPr>
          <p:cNvPr id="2054" name="Picture 9"/>
          <p:cNvPicPr>
            <a:picLocks noChangeAspect="1" noChangeArrowheads="1"/>
          </p:cNvPicPr>
          <p:nvPr/>
        </p:nvPicPr>
        <p:blipFill>
          <a:blip r:embed="rId13"/>
          <a:srcRect/>
          <a:stretch>
            <a:fillRect/>
          </a:stretch>
        </p:blipFill>
        <p:spPr bwMode="auto">
          <a:xfrm>
            <a:off x="0" y="6370638"/>
            <a:ext cx="3124200" cy="487362"/>
          </a:xfrm>
          <a:prstGeom prst="rect">
            <a:avLst/>
          </a:prstGeom>
          <a:noFill/>
          <a:ln w="9525">
            <a:noFill/>
            <a:miter lim="800000"/>
            <a:headEnd/>
            <a:tailEnd/>
          </a:ln>
        </p:spPr>
      </p:pic>
      <p:sp>
        <p:nvSpPr>
          <p:cNvPr id="14346" name="Line 10"/>
          <p:cNvSpPr>
            <a:spLocks noChangeShapeType="1"/>
          </p:cNvSpPr>
          <p:nvPr/>
        </p:nvSpPr>
        <p:spPr bwMode="auto">
          <a:xfrm>
            <a:off x="304800" y="914400"/>
            <a:ext cx="8229600" cy="0"/>
          </a:xfrm>
          <a:prstGeom prst="line">
            <a:avLst/>
          </a:prstGeom>
          <a:noFill/>
          <a:ln w="25400">
            <a:solidFill>
              <a:schemeClr val="accent2"/>
            </a:solidFill>
            <a:round/>
            <a:headEnd/>
            <a:tailEnd/>
          </a:ln>
          <a:effectLst/>
        </p:spPr>
        <p:txBody>
          <a:bodyPr/>
          <a:lstStyle/>
          <a:p>
            <a:pPr>
              <a:defRPr/>
            </a:pPr>
            <a:endParaRPr lang="en-US"/>
          </a:p>
        </p:txBody>
      </p:sp>
      <p:sp>
        <p:nvSpPr>
          <p:cNvPr id="14347" name="Text Box 11"/>
          <p:cNvSpPr txBox="1">
            <a:spLocks noChangeArrowheads="1"/>
          </p:cNvSpPr>
          <p:nvPr/>
        </p:nvSpPr>
        <p:spPr bwMode="auto">
          <a:xfrm>
            <a:off x="8250238" y="6665913"/>
            <a:ext cx="922337" cy="244475"/>
          </a:xfrm>
          <a:prstGeom prst="rect">
            <a:avLst/>
          </a:prstGeom>
          <a:noFill/>
          <a:ln w="9525">
            <a:noFill/>
            <a:miter lim="800000"/>
            <a:headEnd/>
            <a:tailEnd/>
          </a:ln>
          <a:effectLst/>
        </p:spPr>
        <p:txBody>
          <a:bodyPr wrap="none">
            <a:spAutoFit/>
          </a:bodyPr>
          <a:lstStyle/>
          <a:p>
            <a:pPr>
              <a:defRPr/>
            </a:pPr>
            <a:r>
              <a:rPr lang="en-US" sz="1000"/>
              <a:t>© 2008 NIBS</a:t>
            </a:r>
          </a:p>
        </p:txBody>
      </p:sp>
      <p:sp>
        <p:nvSpPr>
          <p:cNvPr id="9" name="Text Box 11"/>
          <p:cNvSpPr txBox="1">
            <a:spLocks noChangeArrowheads="1"/>
          </p:cNvSpPr>
          <p:nvPr/>
        </p:nvSpPr>
        <p:spPr bwMode="auto">
          <a:xfrm>
            <a:off x="8250238" y="6665913"/>
            <a:ext cx="922337" cy="244475"/>
          </a:xfrm>
          <a:prstGeom prst="rect">
            <a:avLst/>
          </a:prstGeom>
          <a:noFill/>
          <a:ln w="9525">
            <a:noFill/>
            <a:miter lim="800000"/>
            <a:headEnd/>
            <a:tailEnd/>
          </a:ln>
          <a:effectLst/>
        </p:spPr>
        <p:txBody>
          <a:bodyPr wrap="none">
            <a:spAutoFit/>
          </a:bodyPr>
          <a:lstStyle/>
          <a:p>
            <a:pPr>
              <a:defRPr/>
            </a:pPr>
            <a:r>
              <a:rPr lang="en-US" sz="1000"/>
              <a:t>© 2008 NIBS</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r" rtl="0" eaLnBrk="0" fontAlgn="base" hangingPunct="0">
        <a:spcBef>
          <a:spcPct val="0"/>
        </a:spcBef>
        <a:spcAft>
          <a:spcPct val="0"/>
        </a:spcAft>
        <a:defRPr sz="2400" i="1">
          <a:solidFill>
            <a:schemeClr val="accent2"/>
          </a:solidFill>
          <a:latin typeface="+mj-lt"/>
          <a:ea typeface="+mj-ea"/>
          <a:cs typeface="+mj-cs"/>
        </a:defRPr>
      </a:lvl1pPr>
      <a:lvl2pPr algn="r" rtl="0" eaLnBrk="0" fontAlgn="base" hangingPunct="0">
        <a:spcBef>
          <a:spcPct val="0"/>
        </a:spcBef>
        <a:spcAft>
          <a:spcPct val="0"/>
        </a:spcAft>
        <a:defRPr sz="2400" i="1">
          <a:solidFill>
            <a:schemeClr val="accent2"/>
          </a:solidFill>
          <a:latin typeface="Arial" charset="0"/>
        </a:defRPr>
      </a:lvl2pPr>
      <a:lvl3pPr algn="r" rtl="0" eaLnBrk="0" fontAlgn="base" hangingPunct="0">
        <a:spcBef>
          <a:spcPct val="0"/>
        </a:spcBef>
        <a:spcAft>
          <a:spcPct val="0"/>
        </a:spcAft>
        <a:defRPr sz="2400" i="1">
          <a:solidFill>
            <a:schemeClr val="accent2"/>
          </a:solidFill>
          <a:latin typeface="Arial" charset="0"/>
        </a:defRPr>
      </a:lvl3pPr>
      <a:lvl4pPr algn="r" rtl="0" eaLnBrk="0" fontAlgn="base" hangingPunct="0">
        <a:spcBef>
          <a:spcPct val="0"/>
        </a:spcBef>
        <a:spcAft>
          <a:spcPct val="0"/>
        </a:spcAft>
        <a:defRPr sz="2400" i="1">
          <a:solidFill>
            <a:schemeClr val="accent2"/>
          </a:solidFill>
          <a:latin typeface="Arial" charset="0"/>
        </a:defRPr>
      </a:lvl4pPr>
      <a:lvl5pPr algn="r" rtl="0" eaLnBrk="0" fontAlgn="base" hangingPunct="0">
        <a:spcBef>
          <a:spcPct val="0"/>
        </a:spcBef>
        <a:spcAft>
          <a:spcPct val="0"/>
        </a:spcAft>
        <a:defRPr sz="2400" i="1">
          <a:solidFill>
            <a:schemeClr val="accent2"/>
          </a:solidFill>
          <a:latin typeface="Arial" charset="0"/>
        </a:defRPr>
      </a:lvl5pPr>
      <a:lvl6pPr marL="457200" algn="r" rtl="0" fontAlgn="base">
        <a:spcBef>
          <a:spcPct val="0"/>
        </a:spcBef>
        <a:spcAft>
          <a:spcPct val="0"/>
        </a:spcAft>
        <a:defRPr sz="2400" i="1">
          <a:solidFill>
            <a:schemeClr val="accent2"/>
          </a:solidFill>
          <a:latin typeface="Arial" charset="0"/>
        </a:defRPr>
      </a:lvl6pPr>
      <a:lvl7pPr marL="914400" algn="r" rtl="0" fontAlgn="base">
        <a:spcBef>
          <a:spcPct val="0"/>
        </a:spcBef>
        <a:spcAft>
          <a:spcPct val="0"/>
        </a:spcAft>
        <a:defRPr sz="2400" i="1">
          <a:solidFill>
            <a:schemeClr val="accent2"/>
          </a:solidFill>
          <a:latin typeface="Arial" charset="0"/>
        </a:defRPr>
      </a:lvl7pPr>
      <a:lvl8pPr marL="1371600" algn="r" rtl="0" fontAlgn="base">
        <a:spcBef>
          <a:spcPct val="0"/>
        </a:spcBef>
        <a:spcAft>
          <a:spcPct val="0"/>
        </a:spcAft>
        <a:defRPr sz="2400" i="1">
          <a:solidFill>
            <a:schemeClr val="accent2"/>
          </a:solidFill>
          <a:latin typeface="Arial" charset="0"/>
        </a:defRPr>
      </a:lvl8pPr>
      <a:lvl9pPr marL="1828800" algn="r" rtl="0" fontAlgn="base">
        <a:spcBef>
          <a:spcPct val="0"/>
        </a:spcBef>
        <a:spcAft>
          <a:spcPct val="0"/>
        </a:spcAft>
        <a:defRPr sz="2400" i="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0"/>
            <a:ext cx="8458200" cy="290513"/>
          </a:xfrm>
          <a:prstGeom prst="rect">
            <a:avLst/>
          </a:prstGeom>
          <a:noFill/>
          <a:ln w="9525">
            <a:noFill/>
            <a:miter lim="800000"/>
            <a:headEnd/>
            <a:tailEnd/>
          </a:ln>
          <a:effectLst/>
        </p:spPr>
        <p:txBody>
          <a:bodyPr>
            <a:spAutoFit/>
          </a:bodyPr>
          <a:lstStyle/>
          <a:p>
            <a:pPr>
              <a:defRPr/>
            </a:pPr>
            <a:endParaRPr lang="en-US" sz="2000" baseline="80000">
              <a:latin typeface="Bauhaus LT Medium" pitchFamily="2" charset="0"/>
            </a:endParaRPr>
          </a:p>
        </p:txBody>
      </p:sp>
      <p:pic>
        <p:nvPicPr>
          <p:cNvPr id="3075" name="Picture 6"/>
          <p:cNvPicPr>
            <a:picLocks noChangeAspect="1" noChangeArrowheads="1"/>
          </p:cNvPicPr>
          <p:nvPr/>
        </p:nvPicPr>
        <p:blipFill>
          <a:blip r:embed="rId13"/>
          <a:srcRect/>
          <a:stretch>
            <a:fillRect/>
          </a:stretch>
        </p:blipFill>
        <p:spPr bwMode="auto">
          <a:xfrm>
            <a:off x="8351838" y="6116638"/>
            <a:ext cx="550862" cy="593725"/>
          </a:xfrm>
          <a:prstGeom prst="rect">
            <a:avLst/>
          </a:prstGeom>
          <a:noFill/>
          <a:ln w="9525">
            <a:noFill/>
            <a:miter lim="800000"/>
            <a:headEnd/>
            <a:tailEnd/>
          </a:ln>
        </p:spPr>
      </p:pic>
      <p:pic>
        <p:nvPicPr>
          <p:cNvPr id="3076" name="Picture 7"/>
          <p:cNvPicPr>
            <a:picLocks noChangeAspect="1" noChangeArrowheads="1"/>
          </p:cNvPicPr>
          <p:nvPr/>
        </p:nvPicPr>
        <p:blipFill>
          <a:blip r:embed="rId14"/>
          <a:srcRect/>
          <a:stretch>
            <a:fillRect/>
          </a:stretch>
        </p:blipFill>
        <p:spPr bwMode="auto">
          <a:xfrm>
            <a:off x="158750" y="6096000"/>
            <a:ext cx="533400" cy="619125"/>
          </a:xfrm>
          <a:prstGeom prst="rect">
            <a:avLst/>
          </a:prstGeom>
          <a:noFill/>
          <a:ln w="9525">
            <a:noFill/>
            <a:miter lim="800000"/>
            <a:headEnd/>
            <a:tailEnd/>
          </a:ln>
        </p:spPr>
      </p:pic>
      <p:sp>
        <p:nvSpPr>
          <p:cNvPr id="13" name="Text Box 8"/>
          <p:cNvSpPr txBox="1">
            <a:spLocks noChangeArrowheads="1"/>
          </p:cNvSpPr>
          <p:nvPr/>
        </p:nvSpPr>
        <p:spPr bwMode="auto">
          <a:xfrm>
            <a:off x="558800" y="6042025"/>
            <a:ext cx="1285875" cy="366713"/>
          </a:xfrm>
          <a:prstGeom prst="rect">
            <a:avLst/>
          </a:prstGeom>
          <a:noFill/>
          <a:ln w="9525">
            <a:noFill/>
            <a:miter lim="800000"/>
            <a:headEnd/>
            <a:tailEnd/>
          </a:ln>
          <a:effectLst/>
        </p:spPr>
        <p:txBody>
          <a:bodyPr wrap="none">
            <a:spAutoFit/>
          </a:bodyPr>
          <a:lstStyle/>
          <a:p>
            <a:pPr>
              <a:defRPr/>
            </a:pPr>
            <a:r>
              <a:rPr lang="en-US" sz="800">
                <a:solidFill>
                  <a:srgbClr val="FF9900"/>
                </a:solidFill>
              </a:rPr>
              <a:t>National Institute of </a:t>
            </a:r>
          </a:p>
          <a:p>
            <a:pPr>
              <a:defRPr/>
            </a:pPr>
            <a:r>
              <a:rPr lang="en-US" sz="1000">
                <a:solidFill>
                  <a:srgbClr val="FF9900"/>
                </a:solidFill>
              </a:rPr>
              <a:t>   Building Sciences</a:t>
            </a:r>
          </a:p>
        </p:txBody>
      </p:sp>
      <p:sp>
        <p:nvSpPr>
          <p:cNvPr id="14" name="Text Box 9"/>
          <p:cNvSpPr txBox="1">
            <a:spLocks noChangeArrowheads="1"/>
          </p:cNvSpPr>
          <p:nvPr/>
        </p:nvSpPr>
        <p:spPr bwMode="auto">
          <a:xfrm>
            <a:off x="7470775" y="6143625"/>
            <a:ext cx="1162050" cy="336550"/>
          </a:xfrm>
          <a:prstGeom prst="rect">
            <a:avLst/>
          </a:prstGeom>
          <a:noFill/>
          <a:ln w="9525">
            <a:noFill/>
            <a:miter lim="800000"/>
            <a:headEnd/>
            <a:tailEnd/>
          </a:ln>
          <a:effectLst/>
        </p:spPr>
        <p:txBody>
          <a:bodyPr wrap="none">
            <a:spAutoFit/>
          </a:bodyPr>
          <a:lstStyle/>
          <a:p>
            <a:pPr>
              <a:defRPr/>
            </a:pPr>
            <a:r>
              <a:rPr lang="en-US" sz="800"/>
              <a:t>International Alliance </a:t>
            </a:r>
          </a:p>
          <a:p>
            <a:pPr>
              <a:defRPr/>
            </a:pPr>
            <a:r>
              <a:rPr lang="en-US" sz="800"/>
              <a:t>for Interoperability</a:t>
            </a:r>
          </a:p>
        </p:txBody>
      </p:sp>
      <p:pic>
        <p:nvPicPr>
          <p:cNvPr id="3079" name="Picture 11"/>
          <p:cNvPicPr>
            <a:picLocks noChangeAspect="1" noChangeArrowheads="1"/>
          </p:cNvPicPr>
          <p:nvPr/>
        </p:nvPicPr>
        <p:blipFill>
          <a:blip r:embed="rId15"/>
          <a:srcRect/>
          <a:stretch>
            <a:fillRect/>
          </a:stretch>
        </p:blipFill>
        <p:spPr bwMode="auto">
          <a:xfrm>
            <a:off x="0" y="0"/>
            <a:ext cx="4114800" cy="641350"/>
          </a:xfrm>
          <a:prstGeom prst="rect">
            <a:avLst/>
          </a:prstGeom>
          <a:noFill/>
          <a:ln w="9525">
            <a:noFill/>
            <a:miter lim="800000"/>
            <a:headEnd/>
            <a:tailEnd/>
          </a:ln>
        </p:spPr>
      </p:pic>
      <p:sp>
        <p:nvSpPr>
          <p:cNvPr id="3080" name="Rectangle 2"/>
          <p:cNvSpPr>
            <a:spLocks noGrp="1" noChangeArrowheads="1"/>
          </p:cNvSpPr>
          <p:nvPr>
            <p:ph type="title"/>
          </p:nvPr>
        </p:nvSpPr>
        <p:spPr bwMode="auto">
          <a:xfrm>
            <a:off x="457200" y="381000"/>
            <a:ext cx="82296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1"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4"/>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2400" i="1">
          <a:solidFill>
            <a:schemeClr val="accent2"/>
          </a:solidFill>
          <a:latin typeface="+mj-lt"/>
          <a:ea typeface="+mj-ea"/>
          <a:cs typeface="+mj-cs"/>
        </a:defRPr>
      </a:lvl1pPr>
      <a:lvl2pPr algn="r" rtl="0" eaLnBrk="0" fontAlgn="base" hangingPunct="0">
        <a:spcBef>
          <a:spcPct val="0"/>
        </a:spcBef>
        <a:spcAft>
          <a:spcPct val="0"/>
        </a:spcAft>
        <a:defRPr sz="2400" i="1">
          <a:solidFill>
            <a:schemeClr val="accent2"/>
          </a:solidFill>
          <a:latin typeface="Arial" charset="0"/>
        </a:defRPr>
      </a:lvl2pPr>
      <a:lvl3pPr algn="r" rtl="0" eaLnBrk="0" fontAlgn="base" hangingPunct="0">
        <a:spcBef>
          <a:spcPct val="0"/>
        </a:spcBef>
        <a:spcAft>
          <a:spcPct val="0"/>
        </a:spcAft>
        <a:defRPr sz="2400" i="1">
          <a:solidFill>
            <a:schemeClr val="accent2"/>
          </a:solidFill>
          <a:latin typeface="Arial" charset="0"/>
        </a:defRPr>
      </a:lvl3pPr>
      <a:lvl4pPr algn="r" rtl="0" eaLnBrk="0" fontAlgn="base" hangingPunct="0">
        <a:spcBef>
          <a:spcPct val="0"/>
        </a:spcBef>
        <a:spcAft>
          <a:spcPct val="0"/>
        </a:spcAft>
        <a:defRPr sz="2400" i="1">
          <a:solidFill>
            <a:schemeClr val="accent2"/>
          </a:solidFill>
          <a:latin typeface="Arial" charset="0"/>
        </a:defRPr>
      </a:lvl4pPr>
      <a:lvl5pPr algn="r" rtl="0" eaLnBrk="0" fontAlgn="base" hangingPunct="0">
        <a:spcBef>
          <a:spcPct val="0"/>
        </a:spcBef>
        <a:spcAft>
          <a:spcPct val="0"/>
        </a:spcAft>
        <a:defRPr sz="2400" i="1">
          <a:solidFill>
            <a:schemeClr val="accent2"/>
          </a:solidFill>
          <a:latin typeface="Arial" charset="0"/>
        </a:defRPr>
      </a:lvl5pPr>
      <a:lvl6pPr marL="457200" algn="r" rtl="0" fontAlgn="base">
        <a:spcBef>
          <a:spcPct val="0"/>
        </a:spcBef>
        <a:spcAft>
          <a:spcPct val="0"/>
        </a:spcAft>
        <a:defRPr sz="2400" i="1">
          <a:solidFill>
            <a:schemeClr val="accent2"/>
          </a:solidFill>
          <a:latin typeface="Arial" charset="0"/>
        </a:defRPr>
      </a:lvl6pPr>
      <a:lvl7pPr marL="914400" algn="r" rtl="0" fontAlgn="base">
        <a:spcBef>
          <a:spcPct val="0"/>
        </a:spcBef>
        <a:spcAft>
          <a:spcPct val="0"/>
        </a:spcAft>
        <a:defRPr sz="2400" i="1">
          <a:solidFill>
            <a:schemeClr val="accent2"/>
          </a:solidFill>
          <a:latin typeface="Arial" charset="0"/>
        </a:defRPr>
      </a:lvl7pPr>
      <a:lvl8pPr marL="1371600" algn="r" rtl="0" fontAlgn="base">
        <a:spcBef>
          <a:spcPct val="0"/>
        </a:spcBef>
        <a:spcAft>
          <a:spcPct val="0"/>
        </a:spcAft>
        <a:defRPr sz="2400" i="1">
          <a:solidFill>
            <a:schemeClr val="accent2"/>
          </a:solidFill>
          <a:latin typeface="Arial" charset="0"/>
        </a:defRPr>
      </a:lvl8pPr>
      <a:lvl9pPr marL="1828800" algn="r" rtl="0" fontAlgn="base">
        <a:spcBef>
          <a:spcPct val="0"/>
        </a:spcBef>
        <a:spcAft>
          <a:spcPct val="0"/>
        </a:spcAft>
        <a:defRPr sz="2400" i="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ids-adi.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http://www.wbdg.org/images/wbdg-logo.gif" TargetMode="External"/><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http://www.nationalcadstandard.org/images/ncs_cd.jpg" TargetMode="External"/><Relationship Id="rId4" Type="http://schemas.openxmlformats.org/officeDocument/2006/relationships/image" Target="../media/image5.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5.jpeg"/><Relationship Id="rId21" Type="http://schemas.openxmlformats.org/officeDocument/2006/relationships/image" Target="../media/image33.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35.jpe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549275" y="5216525"/>
            <a:ext cx="7862888" cy="1108075"/>
          </a:xfrm>
        </p:spPr>
        <p:txBody>
          <a:bodyPr/>
          <a:lstStyle/>
          <a:p>
            <a:pPr marL="0" indent="0" algn="ctr" eaLnBrk="1" hangingPunct="1">
              <a:lnSpc>
                <a:spcPct val="80000"/>
              </a:lnSpc>
              <a:buFontTx/>
              <a:buNone/>
            </a:pPr>
            <a:r>
              <a:rPr lang="en-US" sz="1800" dirty="0" smtClean="0"/>
              <a:t>Deke Smith, FAIA, </a:t>
            </a:r>
          </a:p>
          <a:p>
            <a:pPr marL="0" indent="0" algn="ctr" eaLnBrk="1" hangingPunct="1">
              <a:lnSpc>
                <a:spcPct val="80000"/>
              </a:lnSpc>
              <a:buFontTx/>
              <a:buNone/>
            </a:pPr>
            <a:r>
              <a:rPr lang="en-US" sz="1800" dirty="0" smtClean="0"/>
              <a:t>Executive Director, buildingSMART alliance</a:t>
            </a:r>
          </a:p>
          <a:p>
            <a:pPr marL="0" indent="0" algn="ctr" eaLnBrk="1" hangingPunct="1">
              <a:lnSpc>
                <a:spcPct val="80000"/>
              </a:lnSpc>
              <a:buFontTx/>
              <a:buNone/>
            </a:pPr>
            <a:r>
              <a:rPr lang="en-US" sz="1800" dirty="0" smtClean="0"/>
              <a:t>December 11, </a:t>
            </a:r>
            <a:r>
              <a:rPr lang="en-US" sz="1800" dirty="0" smtClean="0"/>
              <a:t>2008 </a:t>
            </a:r>
          </a:p>
          <a:p>
            <a:pPr marL="0" indent="0" algn="ctr" eaLnBrk="1" hangingPunct="1">
              <a:lnSpc>
                <a:spcPct val="80000"/>
              </a:lnSpc>
              <a:buFontTx/>
              <a:buNone/>
            </a:pPr>
            <a:endParaRPr lang="en-US" sz="1800" dirty="0" smtClean="0"/>
          </a:p>
          <a:p>
            <a:pPr marL="0" indent="0" algn="ctr" eaLnBrk="1" hangingPunct="1">
              <a:lnSpc>
                <a:spcPct val="80000"/>
              </a:lnSpc>
              <a:buFontTx/>
              <a:buNone/>
            </a:pPr>
            <a:endParaRPr lang="en-US" sz="1800" dirty="0" smtClean="0"/>
          </a:p>
        </p:txBody>
      </p:sp>
      <p:sp>
        <p:nvSpPr>
          <p:cNvPr id="4100" name="Text Box 7"/>
          <p:cNvSpPr txBox="1">
            <a:spLocks noChangeArrowheads="1"/>
          </p:cNvSpPr>
          <p:nvPr/>
        </p:nvSpPr>
        <p:spPr bwMode="auto">
          <a:xfrm>
            <a:off x="265208" y="1795750"/>
            <a:ext cx="8609013" cy="2585323"/>
          </a:xfrm>
          <a:prstGeom prst="rect">
            <a:avLst/>
          </a:prstGeom>
          <a:noFill/>
          <a:ln w="9525">
            <a:noFill/>
            <a:miter lim="800000"/>
            <a:headEnd/>
            <a:tailEnd/>
          </a:ln>
        </p:spPr>
        <p:txBody>
          <a:bodyPr wrap="square">
            <a:spAutoFit/>
          </a:bodyPr>
          <a:lstStyle/>
          <a:p>
            <a:pPr lvl="0" algn="ctr"/>
            <a:r>
              <a:rPr lang="en-US" sz="3600" dirty="0" smtClean="0">
                <a:solidFill>
                  <a:schemeClr val="bg1">
                    <a:lumMod val="50000"/>
                  </a:schemeClr>
                </a:solidFill>
                <a:latin typeface="+mn-lt"/>
              </a:rPr>
              <a:t>S608</a:t>
            </a:r>
          </a:p>
          <a:p>
            <a:pPr lvl="0" algn="ctr"/>
            <a:r>
              <a:rPr lang="en-US" sz="3600" dirty="0" smtClean="0">
                <a:solidFill>
                  <a:schemeClr val="bg1">
                    <a:lumMod val="50000"/>
                  </a:schemeClr>
                </a:solidFill>
                <a:latin typeface="+mn-lt"/>
              </a:rPr>
              <a:t>Developing </a:t>
            </a:r>
            <a:r>
              <a:rPr lang="en-US" sz="3600" dirty="0" smtClean="0">
                <a:solidFill>
                  <a:schemeClr val="bg1">
                    <a:lumMod val="50000"/>
                  </a:schemeClr>
                </a:solidFill>
                <a:latin typeface="+mn-lt"/>
              </a:rPr>
              <a:t>Guidelines for Determining When to Use </a:t>
            </a:r>
            <a:endParaRPr lang="en-US" sz="3600" dirty="0" smtClean="0">
              <a:solidFill>
                <a:schemeClr val="bg1">
                  <a:lumMod val="50000"/>
                </a:schemeClr>
              </a:solidFill>
              <a:latin typeface="+mn-lt"/>
            </a:endParaRPr>
          </a:p>
          <a:p>
            <a:pPr lvl="0"/>
            <a:r>
              <a:rPr lang="en-US" sz="5400" dirty="0" smtClean="0">
                <a:solidFill>
                  <a:srgbClr val="0033CC"/>
                </a:solidFill>
                <a:effectLst>
                  <a:outerShdw blurRad="38100" dist="38100" dir="2700000" algn="tl">
                    <a:srgbClr val="000000">
                      <a:alpha val="43137"/>
                    </a:srgbClr>
                  </a:outerShdw>
                </a:effectLst>
                <a:latin typeface="+mn-lt"/>
              </a:rPr>
              <a:t>ISO </a:t>
            </a:r>
            <a:r>
              <a:rPr lang="en-US" sz="5400" dirty="0" smtClean="0">
                <a:solidFill>
                  <a:srgbClr val="0033CC"/>
                </a:solidFill>
                <a:effectLst>
                  <a:outerShdw blurRad="38100" dist="38100" dir="2700000" algn="tl">
                    <a:srgbClr val="000000">
                      <a:alpha val="43137"/>
                    </a:srgbClr>
                  </a:outerShdw>
                </a:effectLst>
                <a:latin typeface="+mn-lt"/>
              </a:rPr>
              <a:t>16739 and ISO 15926</a:t>
            </a:r>
            <a:endParaRPr lang="en-US" sz="5400" dirty="0">
              <a:solidFill>
                <a:srgbClr val="0033CC"/>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15160" y="402020"/>
            <a:ext cx="8229600" cy="579438"/>
          </a:xfrm>
        </p:spPr>
        <p:txBody>
          <a:bodyPr/>
          <a:lstStyle/>
          <a:p>
            <a:r>
              <a:rPr lang="en-US" dirty="0" smtClean="0">
                <a:effectLst>
                  <a:outerShdw blurRad="38100" dist="38100" dir="2700000" algn="tl">
                    <a:srgbClr val="000000">
                      <a:alpha val="43137"/>
                    </a:srgbClr>
                  </a:outerShdw>
                </a:effectLst>
              </a:rPr>
              <a:t>Appropriate Use Approach</a:t>
            </a:r>
            <a:endParaRPr lang="en-US" dirty="0">
              <a:effectLst>
                <a:outerShdw blurRad="38100" dist="38100" dir="2700000" algn="tl">
                  <a:srgbClr val="000000">
                    <a:alpha val="43137"/>
                  </a:srgbClr>
                </a:outerShdw>
              </a:effectLst>
            </a:endParaRPr>
          </a:p>
        </p:txBody>
      </p:sp>
      <p:pic>
        <p:nvPicPr>
          <p:cNvPr id="371715" name="Picture 3" descr="gate%204%20small"/>
          <p:cNvPicPr>
            <a:picLocks noChangeAspect="1" noChangeArrowheads="1"/>
          </p:cNvPicPr>
          <p:nvPr/>
        </p:nvPicPr>
        <p:blipFill>
          <a:blip r:embed="rId3"/>
          <a:srcRect/>
          <a:stretch>
            <a:fillRect/>
          </a:stretch>
        </p:blipFill>
        <p:spPr bwMode="auto">
          <a:xfrm>
            <a:off x="5581650" y="1309688"/>
            <a:ext cx="2308225" cy="3817937"/>
          </a:xfrm>
          <a:prstGeom prst="rect">
            <a:avLst/>
          </a:prstGeom>
          <a:noFill/>
        </p:spPr>
      </p:pic>
      <p:pic>
        <p:nvPicPr>
          <p:cNvPr id="371716" name="Picture 4" descr="kohler_faucet"/>
          <p:cNvPicPr>
            <a:picLocks noChangeAspect="1" noChangeArrowheads="1"/>
          </p:cNvPicPr>
          <p:nvPr/>
        </p:nvPicPr>
        <p:blipFill>
          <a:blip r:embed="rId4"/>
          <a:srcRect/>
          <a:stretch>
            <a:fillRect/>
          </a:stretch>
        </p:blipFill>
        <p:spPr bwMode="auto">
          <a:xfrm>
            <a:off x="673100" y="1346200"/>
            <a:ext cx="3798888" cy="3798888"/>
          </a:xfrm>
          <a:prstGeom prst="rect">
            <a:avLst/>
          </a:prstGeom>
          <a:noFill/>
        </p:spPr>
      </p:pic>
      <p:sp>
        <p:nvSpPr>
          <p:cNvPr id="371717" name="Text Box 5"/>
          <p:cNvSpPr txBox="1">
            <a:spLocks noChangeArrowheads="1"/>
          </p:cNvSpPr>
          <p:nvPr/>
        </p:nvSpPr>
        <p:spPr bwMode="auto">
          <a:xfrm>
            <a:off x="812800" y="5253038"/>
            <a:ext cx="3219450" cy="641350"/>
          </a:xfrm>
          <a:prstGeom prst="rect">
            <a:avLst/>
          </a:prstGeom>
          <a:noFill/>
          <a:ln w="9525">
            <a:noFill/>
            <a:miter lim="800000"/>
            <a:headEnd/>
            <a:tailEnd/>
          </a:ln>
          <a:effectLst/>
        </p:spPr>
        <p:txBody>
          <a:bodyPr wrap="none">
            <a:spAutoFit/>
          </a:bodyPr>
          <a:lstStyle/>
          <a:p>
            <a:pPr algn="ctr"/>
            <a:r>
              <a:rPr lang="en-US" b="1" dirty="0" smtClean="0"/>
              <a:t>ISO 16739  </a:t>
            </a:r>
            <a:endParaRPr lang="en-US" b="1" dirty="0"/>
          </a:p>
          <a:p>
            <a:pPr algn="ctr"/>
            <a:r>
              <a:rPr lang="en-US" b="1" dirty="0"/>
              <a:t>(Industry Foundation Class)</a:t>
            </a:r>
          </a:p>
        </p:txBody>
      </p:sp>
      <p:sp>
        <p:nvSpPr>
          <p:cNvPr id="371718" name="Text Box 6"/>
          <p:cNvSpPr txBox="1">
            <a:spLocks noChangeArrowheads="1"/>
          </p:cNvSpPr>
          <p:nvPr/>
        </p:nvSpPr>
        <p:spPr bwMode="auto">
          <a:xfrm>
            <a:off x="5641975" y="5253038"/>
            <a:ext cx="2190750" cy="641350"/>
          </a:xfrm>
          <a:prstGeom prst="rect">
            <a:avLst/>
          </a:prstGeom>
          <a:noFill/>
          <a:ln w="9525">
            <a:noFill/>
            <a:miter lim="800000"/>
            <a:headEnd/>
            <a:tailEnd/>
          </a:ln>
          <a:effectLst/>
        </p:spPr>
        <p:txBody>
          <a:bodyPr wrap="none">
            <a:spAutoFit/>
          </a:bodyPr>
          <a:lstStyle/>
          <a:p>
            <a:pPr algn="ctr"/>
            <a:r>
              <a:rPr lang="en-US" b="1"/>
              <a:t>ISO 15926</a:t>
            </a:r>
          </a:p>
          <a:p>
            <a:pPr algn="ctr"/>
            <a:r>
              <a:rPr lang="en-US" b="1"/>
              <a:t>(Process Industry)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US Construction Snapshot - July 2007 </a:t>
            </a:r>
          </a:p>
        </p:txBody>
      </p:sp>
      <p:pic>
        <p:nvPicPr>
          <p:cNvPr id="370183" name="Picture 519"/>
          <p:cNvPicPr>
            <a:picLocks noChangeAspect="1" noChangeArrowheads="1"/>
          </p:cNvPicPr>
          <p:nvPr/>
        </p:nvPicPr>
        <p:blipFill>
          <a:blip r:embed="rId3"/>
          <a:srcRect/>
          <a:stretch>
            <a:fillRect/>
          </a:stretch>
        </p:blipFill>
        <p:spPr bwMode="auto">
          <a:xfrm>
            <a:off x="796925" y="968375"/>
            <a:ext cx="7342188" cy="5067300"/>
          </a:xfrm>
          <a:prstGeom prst="rect">
            <a:avLst/>
          </a:prstGeom>
          <a:noFill/>
          <a:ln w="9525">
            <a:noFill/>
            <a:miter lim="800000"/>
            <a:headEnd/>
            <a:tailEnd/>
          </a:ln>
          <a:effectLst/>
        </p:spPr>
      </p:pic>
      <p:sp>
        <p:nvSpPr>
          <p:cNvPr id="4" name="Rectangle 3"/>
          <p:cNvSpPr/>
          <p:nvPr/>
        </p:nvSpPr>
        <p:spPr>
          <a:xfrm>
            <a:off x="6253655" y="5454869"/>
            <a:ext cx="2196662" cy="641131"/>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Comparison</a:t>
            </a:r>
          </a:p>
        </p:txBody>
      </p:sp>
      <p:sp>
        <p:nvSpPr>
          <p:cNvPr id="366597" name="Rectangle 5"/>
          <p:cNvSpPr>
            <a:spLocks noGrp="1" noChangeArrowheads="1"/>
          </p:cNvSpPr>
          <p:nvPr>
            <p:ph type="body" sz="half" idx="1"/>
          </p:nvPr>
        </p:nvSpPr>
        <p:spPr>
          <a:xfrm>
            <a:off x="457200" y="1182688"/>
            <a:ext cx="4038600" cy="4943475"/>
          </a:xfrm>
        </p:spPr>
        <p:txBody>
          <a:bodyPr/>
          <a:lstStyle/>
          <a:p>
            <a:pPr>
              <a:lnSpc>
                <a:spcPct val="90000"/>
              </a:lnSpc>
              <a:buFontTx/>
              <a:buNone/>
            </a:pPr>
            <a:r>
              <a:rPr lang="en-US" sz="2000" b="1" dirty="0"/>
              <a:t>ISO 15926</a:t>
            </a:r>
          </a:p>
          <a:p>
            <a:pPr>
              <a:lnSpc>
                <a:spcPct val="90000"/>
              </a:lnSpc>
            </a:pPr>
            <a:r>
              <a:rPr lang="en-US" sz="2000" dirty="0"/>
              <a:t>Process plant related</a:t>
            </a:r>
          </a:p>
          <a:p>
            <a:pPr>
              <a:lnSpc>
                <a:spcPct val="90000"/>
              </a:lnSpc>
            </a:pPr>
            <a:r>
              <a:rPr lang="en-US" sz="2000" dirty="0"/>
              <a:t>Life-cycle</a:t>
            </a:r>
          </a:p>
          <a:p>
            <a:pPr>
              <a:lnSpc>
                <a:spcPct val="90000"/>
              </a:lnSpc>
            </a:pPr>
            <a:r>
              <a:rPr lang="en-US" sz="2000" dirty="0"/>
              <a:t>Large scale</a:t>
            </a:r>
          </a:p>
          <a:p>
            <a:pPr>
              <a:lnSpc>
                <a:spcPct val="90000"/>
              </a:lnSpc>
            </a:pPr>
            <a:r>
              <a:rPr lang="en-US" sz="2000" dirty="0" smtClean="0"/>
              <a:t>Infrastructure</a:t>
            </a:r>
          </a:p>
          <a:p>
            <a:pPr>
              <a:lnSpc>
                <a:spcPct val="90000"/>
              </a:lnSpc>
            </a:pPr>
            <a:r>
              <a:rPr lang="en-US" sz="2000" dirty="0" smtClean="0"/>
              <a:t>Used for design and analysis</a:t>
            </a:r>
          </a:p>
          <a:p>
            <a:pPr>
              <a:lnSpc>
                <a:spcPct val="90000"/>
              </a:lnSpc>
            </a:pPr>
            <a:r>
              <a:rPr lang="en-US" sz="2000" dirty="0" smtClean="0"/>
              <a:t>More schematic </a:t>
            </a:r>
            <a:endParaRPr lang="en-US" sz="2000" dirty="0"/>
          </a:p>
          <a:p>
            <a:pPr>
              <a:lnSpc>
                <a:spcPct val="90000"/>
              </a:lnSpc>
            </a:pPr>
            <a:r>
              <a:rPr lang="en-US" sz="2000" dirty="0"/>
              <a:t>Oil &amp; Gas related Manufacturers and suppliers</a:t>
            </a:r>
          </a:p>
          <a:p>
            <a:pPr>
              <a:lnSpc>
                <a:spcPct val="90000"/>
              </a:lnSpc>
            </a:pPr>
            <a:r>
              <a:rPr lang="en-US" sz="2000" dirty="0"/>
              <a:t>Supported by major software vendors</a:t>
            </a:r>
          </a:p>
        </p:txBody>
      </p:sp>
      <p:sp>
        <p:nvSpPr>
          <p:cNvPr id="366598" name="Rectangle 6"/>
          <p:cNvSpPr>
            <a:spLocks noGrp="1" noChangeArrowheads="1"/>
          </p:cNvSpPr>
          <p:nvPr>
            <p:ph type="body" sz="half" idx="2"/>
          </p:nvPr>
        </p:nvSpPr>
        <p:spPr>
          <a:xfrm>
            <a:off x="4648200" y="1193800"/>
            <a:ext cx="4038600" cy="4932363"/>
          </a:xfrm>
        </p:spPr>
        <p:txBody>
          <a:bodyPr/>
          <a:lstStyle/>
          <a:p>
            <a:pPr>
              <a:lnSpc>
                <a:spcPct val="90000"/>
              </a:lnSpc>
              <a:buFontTx/>
              <a:buNone/>
            </a:pPr>
            <a:r>
              <a:rPr lang="en-US" sz="2000" b="1" dirty="0" smtClean="0"/>
              <a:t>ISO 16739 (IFC)</a:t>
            </a:r>
            <a:endParaRPr lang="en-US" sz="2000" b="1" dirty="0"/>
          </a:p>
          <a:p>
            <a:pPr>
              <a:lnSpc>
                <a:spcPct val="90000"/>
              </a:lnSpc>
            </a:pPr>
            <a:r>
              <a:rPr lang="en-US" sz="2000" dirty="0"/>
              <a:t>Facilities related</a:t>
            </a:r>
          </a:p>
          <a:p>
            <a:pPr>
              <a:lnSpc>
                <a:spcPct val="90000"/>
              </a:lnSpc>
            </a:pPr>
            <a:r>
              <a:rPr lang="en-US" sz="2000" dirty="0"/>
              <a:t>Life-cycle</a:t>
            </a:r>
          </a:p>
          <a:p>
            <a:pPr>
              <a:lnSpc>
                <a:spcPct val="90000"/>
              </a:lnSpc>
            </a:pPr>
            <a:r>
              <a:rPr lang="en-US" sz="2000" dirty="0"/>
              <a:t>Human scale</a:t>
            </a:r>
          </a:p>
          <a:p>
            <a:pPr>
              <a:lnSpc>
                <a:spcPct val="90000"/>
              </a:lnSpc>
            </a:pPr>
            <a:r>
              <a:rPr lang="en-US" sz="2000" dirty="0"/>
              <a:t>Buildings</a:t>
            </a:r>
          </a:p>
          <a:p>
            <a:pPr>
              <a:lnSpc>
                <a:spcPct val="90000"/>
              </a:lnSpc>
            </a:pPr>
            <a:r>
              <a:rPr lang="en-US" sz="2000" dirty="0"/>
              <a:t>Objects (IFC)</a:t>
            </a:r>
          </a:p>
          <a:p>
            <a:pPr>
              <a:lnSpc>
                <a:spcPct val="90000"/>
              </a:lnSpc>
            </a:pPr>
            <a:r>
              <a:rPr lang="en-US" sz="2000" dirty="0"/>
              <a:t>Information Exchanges (IDM)</a:t>
            </a:r>
          </a:p>
          <a:p>
            <a:pPr>
              <a:lnSpc>
                <a:spcPct val="90000"/>
              </a:lnSpc>
            </a:pPr>
            <a:r>
              <a:rPr lang="en-US" sz="2000" dirty="0"/>
              <a:t>Model Views (MVD)</a:t>
            </a:r>
          </a:p>
          <a:p>
            <a:pPr>
              <a:lnSpc>
                <a:spcPct val="90000"/>
              </a:lnSpc>
            </a:pPr>
            <a:r>
              <a:rPr lang="en-US" sz="2000" dirty="0"/>
              <a:t>Dictionaries (IFD)</a:t>
            </a:r>
          </a:p>
          <a:p>
            <a:pPr>
              <a:lnSpc>
                <a:spcPct val="90000"/>
              </a:lnSpc>
            </a:pPr>
            <a:r>
              <a:rPr lang="en-US" sz="2000" dirty="0"/>
              <a:t>Manufacturers and suppliers starting to participate</a:t>
            </a:r>
          </a:p>
          <a:p>
            <a:pPr>
              <a:lnSpc>
                <a:spcPct val="90000"/>
              </a:lnSpc>
            </a:pPr>
            <a:r>
              <a:rPr lang="en-US" sz="2000" dirty="0"/>
              <a:t>Supported by major software vendors</a:t>
            </a:r>
          </a:p>
        </p:txBody>
      </p:sp>
      <p:sp>
        <p:nvSpPr>
          <p:cNvPr id="366599" name="Text Box 7"/>
          <p:cNvSpPr txBox="1">
            <a:spLocks noChangeArrowheads="1"/>
          </p:cNvSpPr>
          <p:nvPr/>
        </p:nvSpPr>
        <p:spPr bwMode="auto">
          <a:xfrm>
            <a:off x="497873" y="4966788"/>
            <a:ext cx="3946525" cy="1200329"/>
          </a:xfrm>
          <a:prstGeom prst="rect">
            <a:avLst/>
          </a:prstGeom>
          <a:solidFill>
            <a:srgbClr val="FFCC99"/>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r>
              <a:rPr lang="en-US" dirty="0"/>
              <a:t>While it </a:t>
            </a:r>
            <a:r>
              <a:rPr lang="en-US" dirty="0" smtClean="0"/>
              <a:t>might </a:t>
            </a:r>
            <a:r>
              <a:rPr lang="en-US" dirty="0"/>
              <a:t>be easier to have one standard, that </a:t>
            </a:r>
            <a:r>
              <a:rPr lang="en-US" dirty="0" smtClean="0"/>
              <a:t>is </a:t>
            </a:r>
            <a:r>
              <a:rPr lang="en-US" dirty="0"/>
              <a:t>not </a:t>
            </a:r>
            <a:r>
              <a:rPr lang="en-US" dirty="0" smtClean="0"/>
              <a:t>practical </a:t>
            </a:r>
            <a:r>
              <a:rPr lang="en-US" dirty="0"/>
              <a:t>or realistic </a:t>
            </a:r>
            <a:r>
              <a:rPr lang="en-US" dirty="0" smtClean="0"/>
              <a:t>as each has its role </a:t>
            </a:r>
            <a:r>
              <a:rPr lang="en-US" dirty="0"/>
              <a:t>– Need to support </a:t>
            </a:r>
            <a:r>
              <a:rPr lang="en-US" dirty="0" smtClean="0"/>
              <a:t>both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6599"/>
                                        </p:tgtEl>
                                        <p:attrNameLst>
                                          <p:attrName>style.visibility</p:attrName>
                                        </p:attrNameLst>
                                      </p:cBhvr>
                                      <p:to>
                                        <p:strVal val="visible"/>
                                      </p:to>
                                    </p:set>
                                    <p:anim calcmode="lin" valueType="num">
                                      <p:cBhvr>
                                        <p:cTn id="7" dur="500" fill="hold"/>
                                        <p:tgtEl>
                                          <p:spTgt spid="366599"/>
                                        </p:tgtEl>
                                        <p:attrNameLst>
                                          <p:attrName>ppt_w</p:attrName>
                                        </p:attrNameLst>
                                      </p:cBhvr>
                                      <p:tavLst>
                                        <p:tav tm="0">
                                          <p:val>
                                            <p:fltVal val="0"/>
                                          </p:val>
                                        </p:tav>
                                        <p:tav tm="100000">
                                          <p:val>
                                            <p:strVal val="#ppt_w"/>
                                          </p:val>
                                        </p:tav>
                                      </p:tavLst>
                                    </p:anim>
                                    <p:anim calcmode="lin" valueType="num">
                                      <p:cBhvr>
                                        <p:cTn id="8" dur="500" fill="hold"/>
                                        <p:tgtEl>
                                          <p:spTgt spid="3665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Product Lineup</a:t>
            </a:r>
            <a:endParaRPr lang="en-US" dirty="0">
              <a:effectLst>
                <a:outerShdw blurRad="38100" dist="38100" dir="2700000" algn="tl">
                  <a:srgbClr val="000000">
                    <a:alpha val="43137"/>
                  </a:srgbClr>
                </a:outerShdw>
              </a:effectLst>
            </a:endParaRPr>
          </a:p>
        </p:txBody>
      </p:sp>
      <p:pic>
        <p:nvPicPr>
          <p:cNvPr id="72706" name="Picture 2"/>
          <p:cNvPicPr>
            <a:picLocks noChangeAspect="1" noChangeArrowheads="1"/>
          </p:cNvPicPr>
          <p:nvPr/>
        </p:nvPicPr>
        <p:blipFill>
          <a:blip r:embed="rId3"/>
          <a:srcRect/>
          <a:stretch>
            <a:fillRect/>
          </a:stretch>
        </p:blipFill>
        <p:spPr bwMode="auto">
          <a:xfrm>
            <a:off x="275423" y="1101687"/>
            <a:ext cx="8451924" cy="4816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087710" cy="579438"/>
          </a:xfrm>
        </p:spPr>
        <p:txBody>
          <a:bodyPr/>
          <a:lstStyle/>
          <a:p>
            <a:r>
              <a:rPr lang="en-US" dirty="0" smtClean="0">
                <a:effectLst>
                  <a:outerShdw blurRad="38100" dist="38100" dir="2700000" algn="tl">
                    <a:srgbClr val="000000">
                      <a:alpha val="43137"/>
                    </a:srgbClr>
                  </a:outerShdw>
                </a:effectLst>
              </a:rPr>
              <a:t>Think of this as ISO 15926</a:t>
            </a:r>
            <a:endParaRPr lang="en-US" dirty="0">
              <a:effectLst>
                <a:outerShdw blurRad="38100" dist="38100" dir="2700000" algn="tl">
                  <a:srgbClr val="000000">
                    <a:alpha val="43137"/>
                  </a:srgbClr>
                </a:outerShdw>
              </a:effectLst>
            </a:endParaRPr>
          </a:p>
        </p:txBody>
      </p:sp>
      <p:pic>
        <p:nvPicPr>
          <p:cNvPr id="122882" name="Picture 2" descr="http://15926.org/home/show_image.php?id=29&amp;scalesize=0&amp;nocount=y"/>
          <p:cNvPicPr>
            <a:picLocks noChangeAspect="1" noChangeArrowheads="1"/>
          </p:cNvPicPr>
          <p:nvPr/>
        </p:nvPicPr>
        <p:blipFill>
          <a:blip r:embed="rId3"/>
          <a:srcRect/>
          <a:stretch>
            <a:fillRect/>
          </a:stretch>
        </p:blipFill>
        <p:spPr bwMode="auto">
          <a:xfrm>
            <a:off x="999461" y="1035936"/>
            <a:ext cx="7157188" cy="5367891"/>
          </a:xfrm>
          <a:prstGeom prst="rect">
            <a:avLst/>
          </a:prstGeom>
          <a:noFill/>
        </p:spPr>
      </p:pic>
      <p:sp>
        <p:nvSpPr>
          <p:cNvPr id="6" name="TextBox 5"/>
          <p:cNvSpPr txBox="1"/>
          <p:nvPr/>
        </p:nvSpPr>
        <p:spPr>
          <a:xfrm>
            <a:off x="4423144" y="6488668"/>
            <a:ext cx="2401619" cy="261610"/>
          </a:xfrm>
          <a:prstGeom prst="rect">
            <a:avLst/>
          </a:prstGeom>
          <a:noFill/>
        </p:spPr>
        <p:txBody>
          <a:bodyPr wrap="none" rtlCol="0">
            <a:spAutoFit/>
          </a:bodyPr>
          <a:lstStyle/>
          <a:p>
            <a:r>
              <a:rPr lang="en-US" sz="1100" dirty="0" smtClean="0"/>
              <a:t>Refinery photograph by </a:t>
            </a:r>
            <a:r>
              <a:rPr lang="en-US" sz="1100" dirty="0" err="1" smtClean="0"/>
              <a:t>Onno</a:t>
            </a:r>
            <a:r>
              <a:rPr lang="en-US" sz="1100" dirty="0" smtClean="0"/>
              <a:t> </a:t>
            </a:r>
            <a:r>
              <a:rPr lang="en-US" sz="1100" dirty="0" err="1" smtClean="0"/>
              <a:t>Paap</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8161283" cy="579438"/>
          </a:xfrm>
        </p:spPr>
        <p:txBody>
          <a:bodyPr/>
          <a:lstStyle/>
          <a:p>
            <a:r>
              <a:rPr lang="en-US" dirty="0" smtClean="0">
                <a:effectLst>
                  <a:outerShdw blurRad="38100" dist="38100" dir="2700000" algn="tl">
                    <a:srgbClr val="000000">
                      <a:alpha val="43137"/>
                    </a:srgbClr>
                  </a:outerShdw>
                </a:effectLst>
              </a:rPr>
              <a:t>ISO 15926 – Process Analysis Example</a:t>
            </a:r>
            <a:endParaRPr lang="en-US" dirty="0">
              <a:effectLst>
                <a:outerShdw blurRad="38100" dist="38100" dir="2700000" algn="tl">
                  <a:srgbClr val="000000">
                    <a:alpha val="43137"/>
                  </a:srgbClr>
                </a:outerShdw>
              </a:effectLst>
            </a:endParaRPr>
          </a:p>
        </p:txBody>
      </p:sp>
      <p:pic>
        <p:nvPicPr>
          <p:cNvPr id="74754" name="Picture 2" descr="http://www.aveva.com/images/plant_vnet_large.jpg"/>
          <p:cNvPicPr>
            <a:picLocks noChangeAspect="1" noChangeArrowheads="1"/>
          </p:cNvPicPr>
          <p:nvPr/>
        </p:nvPicPr>
        <p:blipFill>
          <a:blip r:embed="rId3"/>
          <a:srcRect/>
          <a:stretch>
            <a:fillRect/>
          </a:stretch>
        </p:blipFill>
        <p:spPr bwMode="auto">
          <a:xfrm>
            <a:off x="988827" y="1045678"/>
            <a:ext cx="6907323" cy="5171858"/>
          </a:xfrm>
          <a:prstGeom prst="rect">
            <a:avLst/>
          </a:prstGeom>
          <a:noFill/>
        </p:spPr>
      </p:pic>
      <p:sp>
        <p:nvSpPr>
          <p:cNvPr id="5" name="Rectangle 4"/>
          <p:cNvSpPr/>
          <p:nvPr/>
        </p:nvSpPr>
        <p:spPr>
          <a:xfrm>
            <a:off x="5814379" y="6253348"/>
            <a:ext cx="1297150" cy="246221"/>
          </a:xfrm>
          <a:prstGeom prst="rect">
            <a:avLst/>
          </a:prstGeom>
        </p:spPr>
        <p:txBody>
          <a:bodyPr wrap="none">
            <a:spAutoFit/>
          </a:bodyPr>
          <a:lstStyle/>
          <a:p>
            <a:r>
              <a:rPr lang="en-US" sz="1000" dirty="0" smtClean="0"/>
              <a:t>AVEVA PDMS 12.0</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ISO 15926 Example</a:t>
            </a:r>
            <a:endParaRPr lang="en-US" dirty="0">
              <a:effectLst>
                <a:outerShdw blurRad="38100" dist="38100" dir="2700000" algn="tl">
                  <a:srgbClr val="000000">
                    <a:alpha val="43137"/>
                  </a:srgbClr>
                </a:outerShdw>
              </a:effectLst>
            </a:endParaRPr>
          </a:p>
        </p:txBody>
      </p:sp>
      <p:pic>
        <p:nvPicPr>
          <p:cNvPr id="118786" name="Picture 2" descr="http://www.aeccafe.com/magazine/BentlL.gif"/>
          <p:cNvPicPr>
            <a:picLocks noChangeAspect="1" noChangeArrowheads="1"/>
          </p:cNvPicPr>
          <p:nvPr/>
        </p:nvPicPr>
        <p:blipFill>
          <a:blip r:embed="rId3"/>
          <a:srcRect/>
          <a:stretch>
            <a:fillRect/>
          </a:stretch>
        </p:blipFill>
        <p:spPr bwMode="auto">
          <a:xfrm>
            <a:off x="903891" y="930538"/>
            <a:ext cx="7294178" cy="5514398"/>
          </a:xfrm>
          <a:prstGeom prst="rect">
            <a:avLst/>
          </a:prstGeom>
          <a:noFill/>
        </p:spPr>
      </p:pic>
      <p:sp>
        <p:nvSpPr>
          <p:cNvPr id="6" name="Rectangle 5"/>
          <p:cNvSpPr/>
          <p:nvPr/>
        </p:nvSpPr>
        <p:spPr>
          <a:xfrm>
            <a:off x="6222935" y="6514762"/>
            <a:ext cx="1790875" cy="215444"/>
          </a:xfrm>
          <a:prstGeom prst="rect">
            <a:avLst/>
          </a:prstGeom>
        </p:spPr>
        <p:txBody>
          <a:bodyPr wrap="none">
            <a:spAutoFit/>
          </a:bodyPr>
          <a:lstStyle/>
          <a:p>
            <a:r>
              <a:rPr lang="en-US" sz="800" dirty="0" smtClean="0"/>
              <a:t>Compliments of Bentley </a:t>
            </a:r>
            <a:r>
              <a:rPr lang="en-US" sz="800" dirty="0" err="1" smtClean="0"/>
              <a:t>OpenPlant</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ISO 15926 Example</a:t>
            </a:r>
            <a:endParaRPr lang="en-US" dirty="0">
              <a:effectLst>
                <a:outerShdw blurRad="38100" dist="38100" dir="2700000" algn="tl">
                  <a:srgbClr val="000000">
                    <a:alpha val="43137"/>
                  </a:srgbClr>
                </a:outerShdw>
              </a:effectLst>
            </a:endParaRPr>
          </a:p>
        </p:txBody>
      </p:sp>
      <p:pic>
        <p:nvPicPr>
          <p:cNvPr id="120834" name="Picture 2" descr="http://www.aeccafe.com/magazine/AVEVAL.gif"/>
          <p:cNvPicPr>
            <a:picLocks noChangeAspect="1" noChangeArrowheads="1"/>
          </p:cNvPicPr>
          <p:nvPr/>
        </p:nvPicPr>
        <p:blipFill>
          <a:blip r:embed="rId3"/>
          <a:srcRect/>
          <a:stretch>
            <a:fillRect/>
          </a:stretch>
        </p:blipFill>
        <p:spPr bwMode="auto">
          <a:xfrm>
            <a:off x="1339407" y="1022424"/>
            <a:ext cx="6667500" cy="5429250"/>
          </a:xfrm>
          <a:prstGeom prst="rect">
            <a:avLst/>
          </a:prstGeom>
          <a:noFill/>
        </p:spPr>
      </p:pic>
      <p:sp>
        <p:nvSpPr>
          <p:cNvPr id="4" name="Rectangle 3"/>
          <p:cNvSpPr/>
          <p:nvPr/>
        </p:nvSpPr>
        <p:spPr>
          <a:xfrm>
            <a:off x="5474137" y="6488668"/>
            <a:ext cx="2151038" cy="369332"/>
          </a:xfrm>
          <a:prstGeom prst="rect">
            <a:avLst/>
          </a:prstGeom>
        </p:spPr>
        <p:txBody>
          <a:bodyPr wrap="none">
            <a:spAutoFit/>
          </a:bodyPr>
          <a:lstStyle/>
          <a:p>
            <a:r>
              <a:rPr lang="en-US" dirty="0" smtClean="0"/>
              <a:t>AVEVA PDMS 12.0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90" y="433551"/>
            <a:ext cx="8203324" cy="579438"/>
          </a:xfrm>
        </p:spPr>
        <p:txBody>
          <a:bodyPr/>
          <a:lstStyle/>
          <a:p>
            <a:r>
              <a:rPr lang="en-US" dirty="0" smtClean="0">
                <a:effectLst>
                  <a:outerShdw blurRad="38100" dist="38100" dir="2700000" algn="tl">
                    <a:srgbClr val="000000">
                      <a:alpha val="43137"/>
                    </a:srgbClr>
                  </a:outerShdw>
                </a:effectLst>
              </a:rPr>
              <a:t>FIATECH Is Leader in ISO 15926</a:t>
            </a:r>
            <a:endParaRPr lang="en-US" dirty="0">
              <a:effectLst>
                <a:outerShdw blurRad="38100" dist="38100" dir="2700000" algn="tl">
                  <a:srgbClr val="000000">
                    <a:alpha val="43137"/>
                  </a:srgbClr>
                </a:outerShdw>
              </a:effectLst>
            </a:endParaRPr>
          </a:p>
        </p:txBody>
      </p:sp>
      <p:pic>
        <p:nvPicPr>
          <p:cNvPr id="3" name="Picture 2" descr="posc"/>
          <p:cNvPicPr>
            <a:picLocks noChangeAspect="1" noChangeArrowheads="1"/>
          </p:cNvPicPr>
          <p:nvPr/>
        </p:nvPicPr>
        <p:blipFill>
          <a:blip r:embed="rId3"/>
          <a:srcRect/>
          <a:stretch>
            <a:fillRect/>
          </a:stretch>
        </p:blipFill>
        <p:spPr bwMode="auto">
          <a:xfrm>
            <a:off x="3636335" y="1041991"/>
            <a:ext cx="1771650" cy="1771650"/>
          </a:xfrm>
          <a:prstGeom prst="rect">
            <a:avLst/>
          </a:prstGeom>
          <a:noFill/>
        </p:spPr>
      </p:pic>
      <p:sp>
        <p:nvSpPr>
          <p:cNvPr id="4" name="Rectangle 6"/>
          <p:cNvSpPr>
            <a:spLocks noChangeArrowheads="1"/>
          </p:cNvSpPr>
          <p:nvPr/>
        </p:nvSpPr>
        <p:spPr bwMode="auto">
          <a:xfrm>
            <a:off x="2264733" y="2817189"/>
            <a:ext cx="4497572" cy="1415712"/>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http://ids-adi.org</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bmk="_Toc213732272">
                <a:ln>
                  <a:noFill/>
                </a:ln>
                <a:solidFill>
                  <a:schemeClr val="tx1"/>
                </a:solidFill>
                <a:effectLst/>
                <a:latin typeface="Arial" pitchFamily="34" charset="0"/>
                <a:cs typeface="Arial" pitchFamily="34" charset="0"/>
              </a:rPr>
              <a:t>POSC Caesar – FIATECH</a:t>
            </a:r>
            <a:br>
              <a:rPr kumimoji="0" lang="en-US" b="1" i="0" u="none" strike="noStrike" cap="none" normalizeH="0" baseline="0" dirty="0" smtClean="0" bmk="_Toc213732272">
                <a:ln>
                  <a:noFill/>
                </a:ln>
                <a:solidFill>
                  <a:schemeClr val="tx1"/>
                </a:solidFill>
                <a:effectLst/>
                <a:latin typeface="Arial" pitchFamily="34" charset="0"/>
                <a:cs typeface="Arial" pitchFamily="34" charset="0"/>
              </a:rPr>
            </a:br>
            <a:r>
              <a:rPr kumimoji="0" lang="en-US" sz="1050" b="1" i="0" u="none" strike="noStrike" cap="none" normalizeH="0" baseline="0" dirty="0" smtClean="0" bmk="_Toc213732272">
                <a:ln>
                  <a:noFill/>
                </a:ln>
                <a:solidFill>
                  <a:schemeClr val="tx1"/>
                </a:solidFill>
                <a:effectLst/>
                <a:latin typeface="Arial" pitchFamily="34" charset="0"/>
                <a:cs typeface="Arial" pitchFamily="34" charset="0"/>
              </a:rPr>
              <a:t>Intelligent Data Sets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bmk="_Toc213732272">
                <a:ln>
                  <a:noFill/>
                </a:ln>
                <a:solidFill>
                  <a:schemeClr val="tx1"/>
                </a:solidFill>
                <a:effectLst/>
                <a:latin typeface="Arial" pitchFamily="34" charset="0"/>
                <a:cs typeface="Arial" pitchFamily="34" charset="0"/>
              </a:rPr>
              <a:t>Accelerating Deployment of ISO15926</a:t>
            </a:r>
            <a:br>
              <a:rPr kumimoji="0" lang="en-US" sz="1050" b="1" i="0" u="none" strike="noStrike" cap="none" normalizeH="0" baseline="0" dirty="0" smtClean="0" bmk="_Toc213732272">
                <a:ln>
                  <a:noFill/>
                </a:ln>
                <a:solidFill>
                  <a:schemeClr val="tx1"/>
                </a:solidFill>
                <a:effectLst/>
                <a:latin typeface="Arial" pitchFamily="34" charset="0"/>
                <a:cs typeface="Arial" pitchFamily="34" charset="0"/>
              </a:rPr>
            </a:br>
            <a:r>
              <a:rPr kumimoji="0" lang="en-US" sz="1050" b="1" i="1" u="none" strike="noStrike" cap="none" normalizeH="0" baseline="0" dirty="0" smtClean="0" bmk="_Toc213732272">
                <a:ln>
                  <a:noFill/>
                </a:ln>
                <a:solidFill>
                  <a:schemeClr val="tx1"/>
                </a:solidFill>
                <a:effectLst/>
                <a:latin typeface="Arial" pitchFamily="34" charset="0"/>
                <a:cs typeface="Arial" pitchFamily="34" charset="0"/>
              </a:rPr>
              <a:t>Realizing Open Information Interoperability</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73" name="Rectangle 1"/>
          <p:cNvSpPr>
            <a:spLocks noChangeArrowheads="1"/>
          </p:cNvSpPr>
          <p:nvPr/>
        </p:nvSpPr>
        <p:spPr bwMode="auto">
          <a:xfrm>
            <a:off x="542261" y="4455042"/>
            <a:ext cx="4136065" cy="984885"/>
          </a:xfrm>
          <a:prstGeom prst="rect">
            <a:avLst/>
          </a:prstGeom>
          <a:noFill/>
          <a:ln w="9525">
            <a:noFill/>
            <a:miter lim="800000"/>
            <a:headEnd/>
            <a:tailEnd/>
          </a:ln>
          <a:effectLst/>
        </p:spPr>
        <p:txBody>
          <a:bodyPr vert="horz" wrap="square" lIns="274551" tIns="0" rIns="0" bIns="0" numCol="1" anchor="ctr" anchorCtr="0" compatLnSpc="1">
            <a:prstTxWarp prst="textNoShape">
              <a:avLst/>
            </a:prstTxWarp>
            <a:spAutoFit/>
          </a:bodyPr>
          <a:lstStyle/>
          <a:p>
            <a:pPr marL="339725" marR="0" lvl="0" indent="-339725"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smtClean="0" bmk="_Toc213735273">
                <a:ln>
                  <a:noFill/>
                </a:ln>
                <a:solidFill>
                  <a:schemeClr val="tx1"/>
                </a:solidFill>
                <a:effectLst/>
                <a:latin typeface="Arial" pitchFamily="34" charset="0"/>
                <a:cs typeface="Arial" pitchFamily="34" charset="0"/>
              </a:rPr>
              <a:t>Process and Instrumentation overview</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339725" marR="0" lvl="0" indent="-339725" algn="just" defTabSz="914400" rtl="0" eaLnBrk="0" fontAlgn="base" latinLnBrk="0" hangingPunct="0">
              <a:lnSpc>
                <a:spcPct val="100000"/>
              </a:lnSpc>
              <a:spcBef>
                <a:spcPct val="0"/>
              </a:spcBef>
              <a:spcAft>
                <a:spcPct val="0"/>
              </a:spcAft>
              <a:buClrTx/>
              <a:buSzTx/>
              <a:buFontTx/>
              <a:buNone/>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model contains three independent representations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Char char="•"/>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Flow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Char char="•"/>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Topology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Char char="•"/>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Materials definitions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74" name="Rectangle 2"/>
          <p:cNvSpPr>
            <a:spLocks noChangeArrowheads="1"/>
          </p:cNvSpPr>
          <p:nvPr/>
        </p:nvSpPr>
        <p:spPr bwMode="auto">
          <a:xfrm>
            <a:off x="4742121" y="4455042"/>
            <a:ext cx="3729496" cy="984885"/>
          </a:xfrm>
          <a:prstGeom prst="rect">
            <a:avLst/>
          </a:prstGeom>
          <a:noFill/>
          <a:ln w="9525">
            <a:noFill/>
            <a:miter lim="800000"/>
            <a:headEnd/>
            <a:tailEnd/>
          </a:ln>
          <a:effectLst/>
        </p:spPr>
        <p:txBody>
          <a:bodyPr vert="horz" wrap="square" lIns="274551"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bmk="_Toc213732275">
                <a:ln>
                  <a:noFill/>
                </a:ln>
                <a:solidFill>
                  <a:schemeClr val="tx1"/>
                </a:solidFill>
                <a:effectLst/>
                <a:latin typeface="Arial" pitchFamily="34" charset="0"/>
                <a:cs typeface="Arial" pitchFamily="34" charset="0"/>
              </a:rPr>
              <a:t>Process Plant 3D model overview</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model contains three independent views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Char char="•"/>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Spatial layout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Topology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Materials definitions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XMpLant process Connection"/>
          <p:cNvPicPr>
            <a:picLocks noChangeAspect="1" noChangeArrowheads="1"/>
          </p:cNvPicPr>
          <p:nvPr/>
        </p:nvPicPr>
        <p:blipFill>
          <a:blip r:embed="rId3"/>
          <a:srcRect l="8670" t="6970" r="6347" b="10655"/>
          <a:stretch>
            <a:fillRect/>
          </a:stretch>
        </p:blipFill>
        <p:spPr bwMode="auto">
          <a:xfrm>
            <a:off x="340224" y="1031350"/>
            <a:ext cx="4476307" cy="32535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ISO 15926 - PI&amp;D Model</a:t>
            </a:r>
            <a:endParaRPr lang="en-US" dirty="0">
              <a:effectLst>
                <a:outerShdw blurRad="38100" dist="38100" dir="2700000" algn="tl">
                  <a:srgbClr val="000000">
                    <a:alpha val="43137"/>
                  </a:srgbClr>
                </a:outerShdw>
              </a:effectLst>
            </a:endParaRPr>
          </a:p>
        </p:txBody>
      </p:sp>
      <p:sp>
        <p:nvSpPr>
          <p:cNvPr id="128003" name="Rectangle 3"/>
          <p:cNvSpPr>
            <a:spLocks noChangeArrowheads="1"/>
          </p:cNvSpPr>
          <p:nvPr/>
        </p:nvSpPr>
        <p:spPr bwMode="auto">
          <a:xfrm>
            <a:off x="3966072" y="4208443"/>
            <a:ext cx="4924540" cy="2385268"/>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&lt;PipingNetworkSystem&gt;  </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&lt;PipingNetworkSegment  ID=”XMP12” Tag=”200-CC110-01234-B1”&gt;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&lt;Connection FromID=”T-901-N1” ToID=”XMP_27” ToNode=”2”/&gt;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ID=”XMP_15” Tag=”V-198” ComponentClass=”Valve”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&lt;InstrumentConnection ID=”XMP_23”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ID=”XMP_27” ComponentClass=”Reducer”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a:t>
            </a: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PipingNetworkSegment&gt;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&lt;PipingNetworkSegment  ID=”XMP_13” Tag=”200-CC110-01234-B2”&gt;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&lt;Connection FromID=”XMP_27” FromNode=”2” ToID=”XMP_29” ToNode=”1”/&gt;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&lt;InstrumentConnection ID=”XMP_35”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ID=”XMP_36” Tag=”V-199” ComponentClass=”Valve”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ID=”XMP_29” ComponentClass=”Reducer” …/&gt;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a:t>
            </a: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PipingNetworkSegment&gt;</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&lt;/PipingNetworkSystem&gt;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3393195" y="6642556"/>
            <a:ext cx="4748270" cy="215444"/>
          </a:xfrm>
          <a:prstGeom prst="rect">
            <a:avLst/>
          </a:prstGeom>
        </p:spPr>
        <p:txBody>
          <a:bodyPr wrap="square">
            <a:spAutoFit/>
          </a:bodyPr>
          <a:lstStyle/>
          <a:p>
            <a:r>
              <a:rPr lang="en-US" sz="800" dirty="0" smtClean="0"/>
              <a:t>ADI / IDS ISO-15926 </a:t>
            </a:r>
            <a:r>
              <a:rPr lang="en-US" sz="800" dirty="0" smtClean="0"/>
              <a:t>P&amp;ID </a:t>
            </a:r>
            <a:r>
              <a:rPr lang="en-US" sz="800" dirty="0" smtClean="0"/>
              <a:t>model – Rev 2.0 – November </a:t>
            </a:r>
            <a:r>
              <a:rPr lang="en-US" sz="800" dirty="0" smtClean="0"/>
              <a:t>2008 </a:t>
            </a:r>
            <a:r>
              <a:rPr lang="en-US" sz="800" dirty="0" smtClean="0"/>
              <a:t>© 2008 FIATECH. All rights reserved</a:t>
            </a:r>
            <a:r>
              <a:rPr lang="en-US" sz="800"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National Institute of Building Sciences</a:t>
            </a:r>
          </a:p>
        </p:txBody>
      </p:sp>
      <p:sp>
        <p:nvSpPr>
          <p:cNvPr id="270339" name="Rectangle 3"/>
          <p:cNvSpPr>
            <a:spLocks noGrp="1" noChangeArrowheads="1"/>
          </p:cNvSpPr>
          <p:nvPr>
            <p:ph type="body" idx="4294967295"/>
          </p:nvPr>
        </p:nvSpPr>
        <p:spPr>
          <a:xfrm>
            <a:off x="319489" y="1031093"/>
            <a:ext cx="8427904" cy="5048250"/>
          </a:xfrm>
        </p:spPr>
        <p:txBody>
          <a:bodyPr/>
          <a:lstStyle/>
          <a:p>
            <a:pPr eaLnBrk="1" hangingPunct="1">
              <a:lnSpc>
                <a:spcPct val="90000"/>
              </a:lnSpc>
            </a:pPr>
            <a:r>
              <a:rPr lang="en-US" sz="2400" dirty="0" smtClean="0"/>
              <a:t>1974 - </a:t>
            </a:r>
            <a:r>
              <a:rPr lang="en-US" sz="2400" dirty="0" smtClean="0"/>
              <a:t>Public </a:t>
            </a:r>
            <a:r>
              <a:rPr lang="en-US" sz="2400" dirty="0" smtClean="0"/>
              <a:t>Law 93-383, Sect. 809 </a:t>
            </a:r>
          </a:p>
          <a:p>
            <a:pPr lvl="1" eaLnBrk="1" hangingPunct="1">
              <a:lnSpc>
                <a:spcPct val="90000"/>
              </a:lnSpc>
            </a:pPr>
            <a:r>
              <a:rPr lang="en-US" sz="1800" dirty="0" smtClean="0"/>
              <a:t>Bridge between Private and Public Construction</a:t>
            </a:r>
          </a:p>
          <a:p>
            <a:pPr lvl="1" eaLnBrk="1" hangingPunct="1">
              <a:lnSpc>
                <a:spcPct val="90000"/>
              </a:lnSpc>
            </a:pPr>
            <a:r>
              <a:rPr lang="en-US" sz="1800" dirty="0" smtClean="0"/>
              <a:t>Non-governmental – Unique 501c3 Organization</a:t>
            </a:r>
          </a:p>
          <a:p>
            <a:pPr lvl="1" eaLnBrk="1" hangingPunct="1">
              <a:lnSpc>
                <a:spcPct val="90000"/>
              </a:lnSpc>
            </a:pPr>
            <a:r>
              <a:rPr lang="en-US" sz="1800" dirty="0" smtClean="0"/>
              <a:t>Unique in that it represents all disciplines in industry</a:t>
            </a:r>
          </a:p>
          <a:p>
            <a:pPr lvl="2" eaLnBrk="1" hangingPunct="1">
              <a:lnSpc>
                <a:spcPct val="90000"/>
              </a:lnSpc>
            </a:pPr>
            <a:r>
              <a:rPr lang="en-US" sz="1600" dirty="0" smtClean="0"/>
              <a:t>Architects, Engineers, Contractors</a:t>
            </a:r>
            <a:r>
              <a:rPr lang="en-US" sz="1600" dirty="0" smtClean="0"/>
              <a:t>, </a:t>
            </a:r>
            <a:r>
              <a:rPr lang="en-US" sz="1600" dirty="0" smtClean="0"/>
              <a:t>Insurers</a:t>
            </a:r>
            <a:r>
              <a:rPr lang="en-US" sz="1600" dirty="0" smtClean="0"/>
              <a:t>, </a:t>
            </a:r>
            <a:r>
              <a:rPr lang="en-US" sz="1600" dirty="0" smtClean="0"/>
              <a:t>Unions</a:t>
            </a:r>
            <a:r>
              <a:rPr lang="en-US" sz="1600" dirty="0" smtClean="0"/>
              <a:t>, </a:t>
            </a:r>
            <a:r>
              <a:rPr lang="en-US" sz="1600" dirty="0" smtClean="0"/>
              <a:t>Manufacturers</a:t>
            </a:r>
            <a:r>
              <a:rPr lang="en-US" sz="1600" dirty="0" smtClean="0"/>
              <a:t>, </a:t>
            </a:r>
            <a:r>
              <a:rPr lang="en-US" sz="1600" dirty="0" smtClean="0"/>
              <a:t>Legal</a:t>
            </a:r>
            <a:r>
              <a:rPr lang="en-US" sz="1600" dirty="0" smtClean="0"/>
              <a:t>, </a:t>
            </a:r>
            <a:r>
              <a:rPr lang="en-US" sz="1600" dirty="0" smtClean="0"/>
              <a:t>Housing</a:t>
            </a:r>
            <a:r>
              <a:rPr lang="en-US" sz="1600" dirty="0" smtClean="0"/>
              <a:t>, </a:t>
            </a:r>
            <a:r>
              <a:rPr lang="en-US" sz="1600" dirty="0" smtClean="0"/>
              <a:t>Vendors</a:t>
            </a:r>
            <a:r>
              <a:rPr lang="en-US" sz="1600" dirty="0" smtClean="0"/>
              <a:t>, </a:t>
            </a:r>
            <a:r>
              <a:rPr lang="en-US" sz="1600" dirty="0" smtClean="0"/>
              <a:t>Owners</a:t>
            </a:r>
            <a:r>
              <a:rPr lang="en-US" sz="1600" dirty="0" smtClean="0"/>
              <a:t>, </a:t>
            </a:r>
            <a:r>
              <a:rPr lang="en-US" sz="1600" dirty="0" smtClean="0"/>
              <a:t>Consumers,  State &amp; Federal Government, Codes &amp; Standards, </a:t>
            </a:r>
            <a:r>
              <a:rPr lang="en-US" sz="1600" dirty="0" err="1" smtClean="0"/>
              <a:t>andTesting</a:t>
            </a:r>
            <a:endParaRPr lang="en-US" sz="1600" dirty="0" smtClean="0"/>
          </a:p>
          <a:p>
            <a:pPr lvl="1" eaLnBrk="1" hangingPunct="1">
              <a:lnSpc>
                <a:spcPct val="90000"/>
              </a:lnSpc>
            </a:pPr>
            <a:r>
              <a:rPr lang="en-US" sz="1800" dirty="0" smtClean="0"/>
              <a:t>buildingSMART alliance is a council of </a:t>
            </a:r>
            <a:r>
              <a:rPr lang="en-US" sz="1800" dirty="0" smtClean="0"/>
              <a:t>the Institute</a:t>
            </a:r>
            <a:endParaRPr lang="en-US" sz="1800" dirty="0" smtClean="0"/>
          </a:p>
          <a:p>
            <a:pPr lvl="1" eaLnBrk="1" hangingPunct="1">
              <a:lnSpc>
                <a:spcPct val="90000"/>
              </a:lnSpc>
            </a:pPr>
            <a:r>
              <a:rPr lang="en-US" sz="1800" dirty="0" smtClean="0"/>
              <a:t>Formerly International Alliance for interoperability</a:t>
            </a:r>
          </a:p>
          <a:p>
            <a:pPr lvl="1" eaLnBrk="1" hangingPunct="1">
              <a:lnSpc>
                <a:spcPct val="90000"/>
              </a:lnSpc>
            </a:pPr>
            <a:endParaRPr lang="en-US" sz="2000" dirty="0" smtClean="0"/>
          </a:p>
          <a:p>
            <a:pPr eaLnBrk="1" hangingPunct="1">
              <a:lnSpc>
                <a:spcPct val="90000"/>
              </a:lnSpc>
            </a:pPr>
            <a:r>
              <a:rPr lang="en-US" sz="2400" dirty="0" smtClean="0"/>
              <a:t>NIBS Related Products – </a:t>
            </a:r>
          </a:p>
          <a:p>
            <a:pPr lvl="1" eaLnBrk="1" hangingPunct="1">
              <a:lnSpc>
                <a:spcPct val="90000"/>
              </a:lnSpc>
            </a:pPr>
            <a:r>
              <a:rPr lang="en-US" sz="1800" dirty="0" smtClean="0"/>
              <a:t>Construction Criteria </a:t>
            </a:r>
            <a:r>
              <a:rPr lang="en-US" sz="1800" dirty="0" smtClean="0"/>
              <a:t>Base </a:t>
            </a:r>
          </a:p>
          <a:p>
            <a:pPr lvl="1" eaLnBrk="1" hangingPunct="1">
              <a:lnSpc>
                <a:spcPct val="90000"/>
              </a:lnSpc>
            </a:pPr>
            <a:r>
              <a:rPr lang="en-US" sz="1800" dirty="0" smtClean="0"/>
              <a:t>Whole </a:t>
            </a:r>
            <a:r>
              <a:rPr lang="en-US" sz="1800" dirty="0" smtClean="0"/>
              <a:t>Building Design Guide</a:t>
            </a:r>
          </a:p>
          <a:p>
            <a:pPr lvl="1" eaLnBrk="1" hangingPunct="1">
              <a:lnSpc>
                <a:spcPct val="90000"/>
              </a:lnSpc>
            </a:pPr>
            <a:r>
              <a:rPr lang="en-US" sz="1800" dirty="0" smtClean="0"/>
              <a:t>National CAD Standard</a:t>
            </a:r>
          </a:p>
          <a:p>
            <a:pPr lvl="1" eaLnBrk="1" hangingPunct="1">
              <a:lnSpc>
                <a:spcPct val="90000"/>
              </a:lnSpc>
            </a:pPr>
            <a:r>
              <a:rPr lang="en-US" sz="1800" dirty="0" smtClean="0"/>
              <a:t>National BIM </a:t>
            </a:r>
            <a:r>
              <a:rPr lang="en-US" sz="1800" dirty="0" smtClean="0"/>
              <a:t>Standard</a:t>
            </a:r>
          </a:p>
          <a:p>
            <a:pPr lvl="1" eaLnBrk="1" hangingPunct="1">
              <a:lnSpc>
                <a:spcPct val="90000"/>
              </a:lnSpc>
              <a:buNone/>
            </a:pPr>
            <a:endParaRPr lang="en-US" sz="1800" dirty="0" smtClean="0"/>
          </a:p>
          <a:p>
            <a:pPr marL="0" lvl="1" indent="0" eaLnBrk="1" hangingPunct="1">
              <a:lnSpc>
                <a:spcPct val="90000"/>
              </a:lnSpc>
              <a:buNone/>
            </a:pPr>
            <a:r>
              <a:rPr lang="en-US" sz="1800" b="1" dirty="0" smtClean="0">
                <a:solidFill>
                  <a:srgbClr val="0070C0"/>
                </a:solidFill>
                <a:effectLst>
                  <a:outerShdw blurRad="38100" dist="38100" dir="2700000" algn="tl">
                    <a:srgbClr val="000000">
                      <a:alpha val="43137"/>
                    </a:srgbClr>
                  </a:outerShdw>
                </a:effectLst>
              </a:rPr>
              <a:t>An </a:t>
            </a:r>
            <a:r>
              <a:rPr lang="en-US" sz="1800" b="1" dirty="0" smtClean="0">
                <a:solidFill>
                  <a:srgbClr val="0070C0"/>
                </a:solidFill>
                <a:effectLst>
                  <a:outerShdw blurRad="38100" dist="38100" dir="2700000" algn="tl">
                    <a:srgbClr val="000000">
                      <a:alpha val="43137"/>
                    </a:srgbClr>
                  </a:outerShdw>
                </a:effectLst>
              </a:rPr>
              <a:t>Authoritative Source of Innovative Solutions for the Built Environment</a:t>
            </a:r>
          </a:p>
          <a:p>
            <a:pPr lvl="1" eaLnBrk="1" hangingPunct="1">
              <a:lnSpc>
                <a:spcPct val="90000"/>
              </a:lnSpc>
            </a:pPr>
            <a:endParaRPr lang="en-US" sz="1800" dirty="0" smtClean="0"/>
          </a:p>
        </p:txBody>
      </p:sp>
      <p:grpSp>
        <p:nvGrpSpPr>
          <p:cNvPr id="2" name="Group 13"/>
          <p:cNvGrpSpPr/>
          <p:nvPr/>
        </p:nvGrpSpPr>
        <p:grpSpPr>
          <a:xfrm>
            <a:off x="5851588" y="3200002"/>
            <a:ext cx="2675467" cy="2360292"/>
            <a:chOff x="6468533" y="4092366"/>
            <a:chExt cx="2675467" cy="2360292"/>
          </a:xfrm>
        </p:grpSpPr>
        <p:pic>
          <p:nvPicPr>
            <p:cNvPr id="270343" name="Picture 7"/>
            <p:cNvPicPr>
              <a:picLocks noChangeAspect="1" noChangeArrowheads="1"/>
            </p:cNvPicPr>
            <p:nvPr/>
          </p:nvPicPr>
          <p:blipFill>
            <a:blip r:embed="rId3" cstate="print"/>
            <a:srcRect/>
            <a:stretch>
              <a:fillRect/>
            </a:stretch>
          </p:blipFill>
          <p:spPr bwMode="auto">
            <a:xfrm>
              <a:off x="7499598" y="4092366"/>
              <a:ext cx="1387246" cy="1790642"/>
            </a:xfrm>
            <a:prstGeom prst="rect">
              <a:avLst/>
            </a:prstGeom>
            <a:noFill/>
            <a:ln w="9525">
              <a:noFill/>
              <a:miter lim="800000"/>
              <a:headEnd/>
              <a:tailEnd/>
            </a:ln>
          </p:spPr>
        </p:pic>
        <p:pic>
          <p:nvPicPr>
            <p:cNvPr id="270342" name="Picture 6" descr="National CAD Standard box"/>
            <p:cNvPicPr>
              <a:picLocks noChangeAspect="1" noChangeArrowheads="1"/>
            </p:cNvPicPr>
            <p:nvPr/>
          </p:nvPicPr>
          <p:blipFill>
            <a:blip r:embed="rId4" r:link="rId5">
              <a:clrChange>
                <a:clrFrom>
                  <a:srgbClr val="FFFFFF"/>
                </a:clrFrom>
                <a:clrTo>
                  <a:srgbClr val="FFFFFF">
                    <a:alpha val="0"/>
                  </a:srgbClr>
                </a:clrTo>
              </a:clrChange>
            </a:blip>
            <a:srcRect/>
            <a:stretch>
              <a:fillRect/>
            </a:stretch>
          </p:blipFill>
          <p:spPr bwMode="auto">
            <a:xfrm>
              <a:off x="6657202" y="4594577"/>
              <a:ext cx="1149066" cy="1118483"/>
            </a:xfrm>
            <a:prstGeom prst="rect">
              <a:avLst/>
            </a:prstGeom>
            <a:noFill/>
            <a:ln w="9525">
              <a:noFill/>
              <a:miter lim="800000"/>
              <a:headEnd/>
              <a:tailEnd/>
            </a:ln>
          </p:spPr>
        </p:pic>
        <p:pic>
          <p:nvPicPr>
            <p:cNvPr id="270340" name="Picture 4"/>
            <p:cNvPicPr>
              <a:picLocks noChangeAspect="1" noChangeArrowheads="1"/>
            </p:cNvPicPr>
            <p:nvPr/>
          </p:nvPicPr>
          <p:blipFill>
            <a:blip r:embed="rId6"/>
            <a:srcRect/>
            <a:stretch>
              <a:fillRect/>
            </a:stretch>
          </p:blipFill>
          <p:spPr bwMode="auto">
            <a:xfrm>
              <a:off x="6468533" y="5641115"/>
              <a:ext cx="1329796" cy="557544"/>
            </a:xfrm>
            <a:prstGeom prst="rect">
              <a:avLst/>
            </a:prstGeom>
            <a:noFill/>
            <a:ln w="9525">
              <a:noFill/>
              <a:miter lim="800000"/>
              <a:headEnd/>
              <a:tailEnd/>
            </a:ln>
          </p:spPr>
        </p:pic>
        <p:pic>
          <p:nvPicPr>
            <p:cNvPr id="270341" name="Picture 5" descr="WBDG - Whole Building Design Guide logo"/>
            <p:cNvPicPr>
              <a:picLocks noChangeAspect="1" noChangeArrowheads="1"/>
            </p:cNvPicPr>
            <p:nvPr/>
          </p:nvPicPr>
          <p:blipFill>
            <a:blip r:embed="rId7" r:link="rId8">
              <a:clrChange>
                <a:clrFrom>
                  <a:srgbClr val="FFFFFF"/>
                </a:clrFrom>
                <a:clrTo>
                  <a:srgbClr val="FFFFFF">
                    <a:alpha val="0"/>
                  </a:srgbClr>
                </a:clrTo>
              </a:clrChange>
            </a:blip>
            <a:srcRect/>
            <a:stretch>
              <a:fillRect/>
            </a:stretch>
          </p:blipFill>
          <p:spPr bwMode="auto">
            <a:xfrm>
              <a:off x="7269056" y="5949244"/>
              <a:ext cx="1874944" cy="503414"/>
            </a:xfrm>
            <a:prstGeom prst="rect">
              <a:avLst/>
            </a:prstGeom>
            <a:noFill/>
            <a:ln w="9525">
              <a:noFill/>
              <a:miter lim="800000"/>
              <a:headEnd/>
              <a:tailEnd/>
            </a:ln>
          </p:spPr>
        </p:pic>
      </p:grpSp>
      <p:pic>
        <p:nvPicPr>
          <p:cNvPr id="39940" name="Picture 4" descr="letterhead"/>
          <p:cNvPicPr>
            <a:picLocks noChangeAspect="1" noChangeArrowheads="1"/>
          </p:cNvPicPr>
          <p:nvPr/>
        </p:nvPicPr>
        <p:blipFill>
          <a:blip r:embed="rId9"/>
          <a:srcRect l="5305" t="14216" r="63572" b="24857"/>
          <a:stretch>
            <a:fillRect/>
          </a:stretch>
        </p:blipFill>
        <p:spPr bwMode="auto">
          <a:xfrm>
            <a:off x="7294171" y="937570"/>
            <a:ext cx="1292773" cy="132215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0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0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03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03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033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033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033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033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033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0339">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70339">
                                            <p:txEl>
                                              <p:pRg st="14" end="14"/>
                                            </p:txEl>
                                          </p:spTgt>
                                        </p:tgtEl>
                                        <p:attrNameLst>
                                          <p:attrName>style.visibility</p:attrName>
                                        </p:attrNameLst>
                                      </p:cBhvr>
                                      <p:to>
                                        <p:strVal val="visible"/>
                                      </p:to>
                                    </p:set>
                                    <p:anim calcmode="lin" valueType="num">
                                      <p:cBhvr>
                                        <p:cTn id="44" dur="500" fill="hold"/>
                                        <p:tgtEl>
                                          <p:spTgt spid="270339">
                                            <p:txEl>
                                              <p:pRg st="14" end="14"/>
                                            </p:txEl>
                                          </p:spTgt>
                                        </p:tgtEl>
                                        <p:attrNameLst>
                                          <p:attrName>ppt_w</p:attrName>
                                        </p:attrNameLst>
                                      </p:cBhvr>
                                      <p:tavLst>
                                        <p:tav tm="0">
                                          <p:val>
                                            <p:fltVal val="0"/>
                                          </p:val>
                                        </p:tav>
                                        <p:tav tm="100000">
                                          <p:val>
                                            <p:strVal val="#ppt_w"/>
                                          </p:val>
                                        </p:tav>
                                      </p:tavLst>
                                    </p:anim>
                                    <p:anim calcmode="lin" valueType="num">
                                      <p:cBhvr>
                                        <p:cTn id="45" dur="500" fill="hold"/>
                                        <p:tgtEl>
                                          <p:spTgt spid="270339">
                                            <p:txEl>
                                              <p:pRg st="14" end="14"/>
                                            </p:txEl>
                                          </p:spTgt>
                                        </p:tgtEl>
                                        <p:attrNameLst>
                                          <p:attrName>ppt_h</p:attrName>
                                        </p:attrNameLst>
                                      </p:cBhvr>
                                      <p:tavLst>
                                        <p:tav tm="0">
                                          <p:val>
                                            <p:fltVal val="0"/>
                                          </p:val>
                                        </p:tav>
                                        <p:tav tm="100000">
                                          <p:val>
                                            <p:strVal val="#ppt_h"/>
                                          </p:val>
                                        </p:tav>
                                      </p:tavLst>
                                    </p:anim>
                                    <p:animEffect transition="in" filter="fade">
                                      <p:cBhvr>
                                        <p:cTn id="46" dur="500"/>
                                        <p:tgtEl>
                                          <p:spTgt spid="27033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91377" cy="579438"/>
          </a:xfrm>
        </p:spPr>
        <p:txBody>
          <a:bodyPr/>
          <a:lstStyle/>
          <a:p>
            <a:r>
              <a:rPr lang="en-US" dirty="0" smtClean="0">
                <a:effectLst>
                  <a:outerShdw blurRad="38100" dist="38100" dir="2700000" algn="tl">
                    <a:srgbClr val="000000">
                      <a:alpha val="43137"/>
                    </a:srgbClr>
                  </a:outerShdw>
                </a:effectLst>
              </a:rPr>
              <a:t>ISO 15926 – 3D Model</a:t>
            </a:r>
            <a:endParaRPr lang="en-US" dirty="0">
              <a:effectLst>
                <a:outerShdw blurRad="38100" dist="38100" dir="2700000" algn="tl">
                  <a:srgbClr val="000000">
                    <a:alpha val="43137"/>
                  </a:srgbClr>
                </a:outerShdw>
              </a:effectLst>
            </a:endParaRPr>
          </a:p>
        </p:txBody>
      </p:sp>
      <p:sp>
        <p:nvSpPr>
          <p:cNvPr id="133121" name="Rectangle 1"/>
          <p:cNvSpPr>
            <a:spLocks noChangeArrowheads="1"/>
          </p:cNvSpPr>
          <p:nvPr/>
        </p:nvSpPr>
        <p:spPr bwMode="auto">
          <a:xfrm>
            <a:off x="382771" y="988827"/>
            <a:ext cx="6039293"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main hierarchy of the Plant model is as follows: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PlantInformation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ShapeCatalogue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Site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CableTray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Component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Equipment</a:t>
            </a: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lang="en-GB" sz="1600" dirty="0" smtClean="0">
                <a:latin typeface="Arial" pitchFamily="34" charset="0"/>
                <a:cs typeface="Arial" pitchFamily="34" charset="0"/>
              </a:rPr>
              <a:t>HVAC</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InstrumentComponent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PipingSystem</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PipingNetworkSystem</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ProcessInstrument</a:t>
            </a: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lang="en-GB" sz="1600" dirty="0" smtClean="0">
                <a:latin typeface="Arial" pitchFamily="34" charset="0"/>
                <a:cs typeface="Arial" pitchFamily="34" charset="0"/>
              </a:rPr>
              <a:t>PipeSupport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Plate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Structure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lang="en-US" sz="1600" dirty="0" smtClean="0">
                <a:latin typeface="Arial" pitchFamily="34" charset="0"/>
                <a:ea typeface="Times New Roman" pitchFamily="18" charset="0"/>
                <a:cs typeface="Arial" pitchFamily="34" charset="0"/>
              </a:rPr>
              <a:t>Framework</a:t>
            </a: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lang="en-US" sz="1600" dirty="0" smtClean="0">
                <a:latin typeface="Arial" pitchFamily="34" charset="0"/>
                <a:ea typeface="Times New Roman" pitchFamily="18" charset="0"/>
                <a:cs typeface="Arial" pitchFamily="34" charset="0"/>
              </a:rPr>
              <a:t>StructuralSection</a:t>
            </a: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lang="en-US" sz="1600" dirty="0" smtClean="0">
                <a:latin typeface="Arial" pitchFamily="34" charset="0"/>
                <a:ea typeface="Times New Roman" pitchFamily="18" charset="0"/>
                <a:cs typeface="Arial" pitchFamily="34" charset="0"/>
              </a:rPr>
              <a:t>Ceiling</a:t>
            </a:r>
            <a:endParaRPr lang="en-US" sz="1600" dirty="0" smtClean="0">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Floor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Wall</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393195" y="6642556"/>
            <a:ext cx="4748270" cy="215444"/>
          </a:xfrm>
          <a:prstGeom prst="rect">
            <a:avLst/>
          </a:prstGeom>
        </p:spPr>
        <p:txBody>
          <a:bodyPr wrap="square">
            <a:spAutoFit/>
          </a:bodyPr>
          <a:lstStyle/>
          <a:p>
            <a:r>
              <a:rPr lang="en-US" sz="800" dirty="0" smtClean="0"/>
              <a:t>ADI / IDS ISO-15926 3D model – Rev 2.0 – November </a:t>
            </a:r>
            <a:r>
              <a:rPr lang="en-US" sz="800" dirty="0" smtClean="0"/>
              <a:t>2008 </a:t>
            </a:r>
            <a:r>
              <a:rPr lang="en-US" sz="800" dirty="0" smtClean="0"/>
              <a:t>© 2008 FIATECH. All rights reserved</a:t>
            </a:r>
            <a:r>
              <a:rPr lang="en-US" sz="800" dirty="0" smtClean="0"/>
              <a:t>.</a:t>
            </a:r>
            <a:endParaRPr lang="en-US" dirty="0"/>
          </a:p>
        </p:txBody>
      </p:sp>
      <p:pic>
        <p:nvPicPr>
          <p:cNvPr id="133122" name="Picture 2" descr="3d PipingSegment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44949" y="1477935"/>
            <a:ext cx="5267325" cy="394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Think of this as IFC (ISO 16739)</a:t>
            </a:r>
            <a:endParaRPr lang="en-US" dirty="0">
              <a:effectLst>
                <a:outerShdw blurRad="38100" dist="38100" dir="2700000" algn="tl">
                  <a:srgbClr val="000000">
                    <a:alpha val="43137"/>
                  </a:srgbClr>
                </a:outerShdw>
              </a:effectLst>
            </a:endParaRPr>
          </a:p>
        </p:txBody>
      </p:sp>
      <p:pic>
        <p:nvPicPr>
          <p:cNvPr id="143366" name="Picture 6" descr="http://www.aia.org/aiarchitect/thisweek07/0824/0824n_bim2ben_b.jpg"/>
          <p:cNvPicPr>
            <a:picLocks noChangeAspect="1" noChangeArrowheads="1"/>
          </p:cNvPicPr>
          <p:nvPr/>
        </p:nvPicPr>
        <p:blipFill>
          <a:blip r:embed="rId3"/>
          <a:srcRect/>
          <a:stretch>
            <a:fillRect/>
          </a:stretch>
        </p:blipFill>
        <p:spPr bwMode="auto">
          <a:xfrm>
            <a:off x="525955" y="935530"/>
            <a:ext cx="7620000" cy="55054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IFC Model Relationships</a:t>
            </a:r>
            <a:endParaRPr lang="en-US" dirty="0">
              <a:effectLst>
                <a:outerShdw blurRad="38100" dist="38100" dir="2700000" algn="tl">
                  <a:srgbClr val="000000">
                    <a:alpha val="43137"/>
                  </a:srgbClr>
                </a:outerShdw>
              </a:effectLst>
            </a:endParaRPr>
          </a:p>
        </p:txBody>
      </p:sp>
      <p:pic>
        <p:nvPicPr>
          <p:cNvPr id="13517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95752" y="924215"/>
            <a:ext cx="4850031" cy="5803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IFC Based BIM Example</a:t>
            </a:r>
            <a:endParaRPr lang="en-US" dirty="0">
              <a:effectLst>
                <a:outerShdw blurRad="38100" dist="38100" dir="2700000" algn="tl">
                  <a:srgbClr val="000000">
                    <a:alpha val="43137"/>
                  </a:srgbClr>
                </a:outerShdw>
              </a:effectLst>
            </a:endParaRPr>
          </a:p>
        </p:txBody>
      </p:sp>
      <p:pic>
        <p:nvPicPr>
          <p:cNvPr id="124930" name="Picture 2" descr="http://www.construction.com/CE/CE_images/0706navis10.jpg"/>
          <p:cNvPicPr>
            <a:picLocks noChangeAspect="1" noChangeArrowheads="1"/>
          </p:cNvPicPr>
          <p:nvPr/>
        </p:nvPicPr>
        <p:blipFill>
          <a:blip r:embed="rId3"/>
          <a:srcRect/>
          <a:stretch>
            <a:fillRect/>
          </a:stretch>
        </p:blipFill>
        <p:spPr bwMode="auto">
          <a:xfrm>
            <a:off x="463185" y="1013087"/>
            <a:ext cx="8124208" cy="5166996"/>
          </a:xfrm>
          <a:prstGeom prst="rect">
            <a:avLst/>
          </a:prstGeom>
          <a:noFill/>
        </p:spPr>
      </p:pic>
      <p:sp>
        <p:nvSpPr>
          <p:cNvPr id="4" name="Rectangle 3"/>
          <p:cNvSpPr/>
          <p:nvPr/>
        </p:nvSpPr>
        <p:spPr>
          <a:xfrm>
            <a:off x="4940717" y="6642556"/>
            <a:ext cx="3278373" cy="215444"/>
          </a:xfrm>
          <a:prstGeom prst="rect">
            <a:avLst/>
          </a:prstGeom>
        </p:spPr>
        <p:txBody>
          <a:bodyPr wrap="square">
            <a:spAutoFit/>
          </a:bodyPr>
          <a:lstStyle/>
          <a:p>
            <a:r>
              <a:rPr lang="en-US" sz="800" dirty="0" smtClean="0"/>
              <a:t>GSA's US Courthouse, Eugene, OR Courtesy of </a:t>
            </a:r>
            <a:r>
              <a:rPr lang="en-US" sz="800" dirty="0" err="1" smtClean="0"/>
              <a:t>Jeet</a:t>
            </a:r>
            <a:r>
              <a:rPr lang="en-US" sz="800" dirty="0" smtClean="0"/>
              <a:t> </a:t>
            </a:r>
            <a:r>
              <a:rPr lang="en-US" sz="800" dirty="0" err="1" smtClean="0"/>
              <a:t>Mahal</a:t>
            </a:r>
            <a:r>
              <a:rPr lang="en-US" sz="800" dirty="0" smtClean="0"/>
              <a:t>, CMG</a:t>
            </a:r>
            <a:endParaRPr lang="en-US" sz="800" dirty="0"/>
          </a:p>
        </p:txBody>
      </p:sp>
      <p:sp>
        <p:nvSpPr>
          <p:cNvPr id="5" name="Rectangle 4"/>
          <p:cNvSpPr/>
          <p:nvPr/>
        </p:nvSpPr>
        <p:spPr>
          <a:xfrm>
            <a:off x="4943788" y="6472032"/>
            <a:ext cx="3577214" cy="215444"/>
          </a:xfrm>
          <a:prstGeom prst="rect">
            <a:avLst/>
          </a:prstGeom>
        </p:spPr>
        <p:txBody>
          <a:bodyPr wrap="square">
            <a:spAutoFit/>
          </a:bodyPr>
          <a:lstStyle/>
          <a:p>
            <a:r>
              <a:rPr lang="en-US" sz="800" dirty="0" smtClean="0"/>
              <a:t>Originally published in the October 2007 issue of Architectural Record.</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14044" cy="579438"/>
          </a:xfrm>
        </p:spPr>
        <p:txBody>
          <a:bodyPr/>
          <a:lstStyle/>
          <a:p>
            <a:r>
              <a:rPr lang="en-US" dirty="0" smtClean="0">
                <a:effectLst>
                  <a:outerShdw blurRad="38100" dist="38100" dir="2700000" algn="tl">
                    <a:srgbClr val="000000">
                      <a:alpha val="43137"/>
                    </a:srgbClr>
                  </a:outerShdw>
                </a:effectLst>
              </a:rPr>
              <a:t>IFC Based BIM Example</a:t>
            </a:r>
            <a:endParaRPr lang="en-US" dirty="0">
              <a:effectLst>
                <a:outerShdw blurRad="38100" dist="38100" dir="2700000" algn="tl">
                  <a:srgbClr val="000000">
                    <a:alpha val="43137"/>
                  </a:srgbClr>
                </a:outerShdw>
              </a:effectLst>
            </a:endParaRPr>
          </a:p>
        </p:txBody>
      </p:sp>
      <p:pic>
        <p:nvPicPr>
          <p:cNvPr id="126978" name="Picture 2" descr="http://media.buildingsmedia.com/images/B_0708_BIM3.jpg"/>
          <p:cNvPicPr>
            <a:picLocks noChangeAspect="1" noChangeArrowheads="1"/>
          </p:cNvPicPr>
          <p:nvPr/>
        </p:nvPicPr>
        <p:blipFill>
          <a:blip r:embed="rId3"/>
          <a:srcRect/>
          <a:stretch>
            <a:fillRect/>
          </a:stretch>
        </p:blipFill>
        <p:spPr bwMode="auto">
          <a:xfrm>
            <a:off x="1849821" y="1041076"/>
            <a:ext cx="5349765" cy="5349765"/>
          </a:xfrm>
          <a:prstGeom prst="rect">
            <a:avLst/>
          </a:prstGeom>
          <a:noFill/>
        </p:spPr>
      </p:pic>
      <p:sp>
        <p:nvSpPr>
          <p:cNvPr id="4" name="TextBox 3"/>
          <p:cNvSpPr txBox="1"/>
          <p:nvPr/>
        </p:nvSpPr>
        <p:spPr>
          <a:xfrm>
            <a:off x="5582338" y="6481950"/>
            <a:ext cx="2595582" cy="246221"/>
          </a:xfrm>
          <a:prstGeom prst="rect">
            <a:avLst/>
          </a:prstGeom>
          <a:noFill/>
        </p:spPr>
        <p:txBody>
          <a:bodyPr wrap="none" rtlCol="0">
            <a:spAutoFit/>
          </a:bodyPr>
          <a:lstStyle/>
          <a:p>
            <a:r>
              <a:rPr lang="en-US" sz="1000" dirty="0" smtClean="0"/>
              <a:t>Rendering courtesy of Holder Construction</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2"/>
          <p:cNvPicPr>
            <a:picLocks noChangeAspect="1" noChangeArrowheads="1"/>
          </p:cNvPicPr>
          <p:nvPr/>
        </p:nvPicPr>
        <p:blipFill>
          <a:blip r:embed="rId3"/>
          <a:srcRect/>
          <a:stretch>
            <a:fillRect/>
          </a:stretch>
        </p:blipFill>
        <p:spPr bwMode="auto">
          <a:xfrm>
            <a:off x="5173663" y="3405188"/>
            <a:ext cx="3748087" cy="2598737"/>
          </a:xfrm>
          <a:prstGeom prst="rect">
            <a:avLst/>
          </a:prstGeom>
          <a:noFill/>
          <a:ln w="9525">
            <a:noFill/>
            <a:miter lim="800000"/>
            <a:headEnd/>
            <a:tailEnd/>
          </a:ln>
        </p:spPr>
      </p:pic>
      <p:pic>
        <p:nvPicPr>
          <p:cNvPr id="36867" name="Picture 3" descr="fig5small"/>
          <p:cNvPicPr>
            <a:picLocks noChangeAspect="1" noChangeArrowheads="1"/>
          </p:cNvPicPr>
          <p:nvPr/>
        </p:nvPicPr>
        <p:blipFill>
          <a:blip r:embed="rId4"/>
          <a:srcRect/>
          <a:stretch>
            <a:fillRect/>
          </a:stretch>
        </p:blipFill>
        <p:spPr bwMode="auto">
          <a:xfrm>
            <a:off x="247650" y="5106988"/>
            <a:ext cx="5238750" cy="1428750"/>
          </a:xfrm>
          <a:prstGeom prst="rect">
            <a:avLst/>
          </a:prstGeom>
          <a:noFill/>
          <a:ln w="9525">
            <a:noFill/>
            <a:miter lim="800000"/>
            <a:headEnd/>
            <a:tailEnd/>
          </a:ln>
        </p:spPr>
      </p:pic>
      <p:sp>
        <p:nvSpPr>
          <p:cNvPr id="371716" name="Rectangle 4"/>
          <p:cNvSpPr>
            <a:spLocks noGrp="1" noChangeArrowheads="1"/>
          </p:cNvSpPr>
          <p:nvPr>
            <p:ph type="title"/>
          </p:nvPr>
        </p:nvSpPr>
        <p:spPr>
          <a:xfrm>
            <a:off x="1227138" y="422275"/>
            <a:ext cx="7377112" cy="538163"/>
          </a:xfrm>
        </p:spPr>
        <p:txBody>
          <a:bodyPr/>
          <a:lstStyle/>
          <a:p>
            <a:pPr>
              <a:defRPr/>
            </a:pPr>
            <a:r>
              <a:rPr lang="en-US" dirty="0" smtClean="0">
                <a:solidFill>
                  <a:srgbClr val="0033CC"/>
                </a:solidFill>
                <a:effectLst>
                  <a:outerShdw blurRad="38100" dist="38100" dir="2700000" algn="tl">
                    <a:srgbClr val="000000">
                      <a:alpha val="43137"/>
                    </a:srgbClr>
                  </a:outerShdw>
                </a:effectLst>
              </a:rPr>
              <a:t>Business Case: </a:t>
            </a:r>
            <a:r>
              <a:rPr lang="en-US" dirty="0">
                <a:solidFill>
                  <a:srgbClr val="0033CC"/>
                </a:solidFill>
                <a:effectLst>
                  <a:outerShdw blurRad="38100" dist="38100" dir="2700000" algn="tl">
                    <a:srgbClr val="000000">
                      <a:alpha val="43137"/>
                    </a:srgbClr>
                  </a:outerShdw>
                </a:effectLst>
              </a:rPr>
              <a:t>Letterman Digital Arts Center</a:t>
            </a:r>
          </a:p>
        </p:txBody>
      </p:sp>
      <p:sp>
        <p:nvSpPr>
          <p:cNvPr id="36869" name="Rectangle 5"/>
          <p:cNvSpPr>
            <a:spLocks noGrp="1" noChangeArrowheads="1"/>
          </p:cNvSpPr>
          <p:nvPr>
            <p:ph type="body" idx="1"/>
          </p:nvPr>
        </p:nvSpPr>
        <p:spPr>
          <a:xfrm>
            <a:off x="457200" y="1143000"/>
            <a:ext cx="8216900" cy="3894138"/>
          </a:xfrm>
        </p:spPr>
        <p:txBody>
          <a:bodyPr/>
          <a:lstStyle/>
          <a:p>
            <a:pPr>
              <a:lnSpc>
                <a:spcPct val="90000"/>
              </a:lnSpc>
            </a:pPr>
            <a:r>
              <a:rPr lang="en-US" sz="2400" smtClean="0"/>
              <a:t>“Despite numerous design layout changes that were required by Lucas Film Ltd. due to company restructuring, the LDAC project was completed on time and below the estimated budget….over two hundred design and construction conflicts were identified, most of which were corrected before construction, resulting in an</a:t>
            </a:r>
          </a:p>
          <a:p>
            <a:pPr>
              <a:lnSpc>
                <a:spcPct val="90000"/>
              </a:lnSpc>
              <a:buFontTx/>
              <a:buNone/>
            </a:pPr>
            <a:r>
              <a:rPr lang="en-US" sz="2400" smtClean="0"/>
              <a:t>     estimated savings of over </a:t>
            </a:r>
          </a:p>
          <a:p>
            <a:pPr>
              <a:lnSpc>
                <a:spcPct val="90000"/>
              </a:lnSpc>
              <a:buFontTx/>
              <a:buNone/>
            </a:pPr>
            <a:r>
              <a:rPr lang="en-US" sz="2400" smtClean="0"/>
              <a:t>     $10 million on this $350   </a:t>
            </a:r>
          </a:p>
          <a:p>
            <a:pPr>
              <a:lnSpc>
                <a:spcPct val="90000"/>
              </a:lnSpc>
              <a:buFontTx/>
              <a:buNone/>
            </a:pPr>
            <a:r>
              <a:rPr lang="en-US" sz="2400" smtClean="0"/>
              <a:t>     million project.”</a:t>
            </a:r>
          </a:p>
        </p:txBody>
      </p:sp>
      <p:sp>
        <p:nvSpPr>
          <p:cNvPr id="36870" name="Rectangle 6"/>
          <p:cNvSpPr>
            <a:spLocks noChangeArrowheads="1"/>
          </p:cNvSpPr>
          <p:nvPr/>
        </p:nvSpPr>
        <p:spPr bwMode="auto">
          <a:xfrm>
            <a:off x="5546725" y="5988050"/>
            <a:ext cx="3597275" cy="704850"/>
          </a:xfrm>
          <a:prstGeom prst="rect">
            <a:avLst/>
          </a:prstGeom>
          <a:noFill/>
          <a:ln w="9525">
            <a:noFill/>
            <a:miter lim="800000"/>
            <a:headEnd/>
            <a:tailEnd/>
          </a:ln>
        </p:spPr>
        <p:txBody>
          <a:bodyPr>
            <a:spAutoFit/>
          </a:bodyPr>
          <a:lstStyle/>
          <a:p>
            <a:pPr>
              <a:spcBef>
                <a:spcPct val="50000"/>
              </a:spcBef>
            </a:pPr>
            <a:r>
              <a:rPr lang="en-US" sz="800"/>
              <a:t>Courtesy of AECbytes "Building the Future" Article (September 30, 2006) </a:t>
            </a:r>
          </a:p>
          <a:p>
            <a:pPr>
              <a:spcBef>
                <a:spcPct val="50000"/>
              </a:spcBef>
            </a:pPr>
            <a:r>
              <a:rPr lang="en-US" sz="800"/>
              <a:t>Building Owners Driving BIM: The "Letterman Digital Arts Center" StoryMieczyslaw (Mitch) Boryslawski, Associate AIA</a:t>
            </a:r>
          </a:p>
          <a:p>
            <a:pPr>
              <a:spcBef>
                <a:spcPct val="50000"/>
              </a:spcBef>
            </a:pPr>
            <a:r>
              <a:rPr lang="en-US" sz="800"/>
              <a:t>Founder, View By View, Inc.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3825" y="381000"/>
            <a:ext cx="8562975" cy="579438"/>
          </a:xfrm>
        </p:spPr>
        <p:txBody>
          <a:bodyPr/>
          <a:lstStyle/>
          <a:p>
            <a:pPr>
              <a:defRPr/>
            </a:pPr>
            <a:r>
              <a:rPr lang="en-US" dirty="0" smtClean="0">
                <a:solidFill>
                  <a:srgbClr val="0033CC"/>
                </a:solidFill>
                <a:effectLst>
                  <a:outerShdw blurRad="38100" dist="38100" dir="2700000" algn="tl">
                    <a:srgbClr val="000000">
                      <a:alpha val="43137"/>
                    </a:srgbClr>
                  </a:outerShdw>
                </a:effectLst>
              </a:rPr>
              <a:t>Case Study: Lucas Films - School of Cinematic Art’s at USC</a:t>
            </a:r>
          </a:p>
        </p:txBody>
      </p:sp>
      <p:sp>
        <p:nvSpPr>
          <p:cNvPr id="37891" name="Content Placeholder 6"/>
          <p:cNvSpPr>
            <a:spLocks noGrp="1"/>
          </p:cNvSpPr>
          <p:nvPr>
            <p:ph idx="1"/>
          </p:nvPr>
        </p:nvSpPr>
        <p:spPr>
          <a:xfrm>
            <a:off x="5486400" y="3733800"/>
            <a:ext cx="3200400" cy="2392363"/>
          </a:xfrm>
        </p:spPr>
        <p:txBody>
          <a:bodyPr/>
          <a:lstStyle/>
          <a:p>
            <a:pPr>
              <a:buFontTx/>
              <a:buNone/>
            </a:pPr>
            <a:r>
              <a:rPr lang="en-US" sz="1400" smtClean="0"/>
              <a:t>The donor’s vision for the building:</a:t>
            </a:r>
          </a:p>
          <a:p>
            <a:r>
              <a:rPr lang="en-US" sz="1400" smtClean="0"/>
              <a:t>Architectural function and aesthetics are the highest priority.</a:t>
            </a:r>
          </a:p>
          <a:p>
            <a:r>
              <a:rPr lang="en-US" sz="1400" smtClean="0"/>
              <a:t>The building should exist for the next 100 years.</a:t>
            </a:r>
          </a:p>
          <a:p>
            <a:r>
              <a:rPr lang="en-US" sz="1400" smtClean="0"/>
              <a:t>All design should be coordinated through the use of a “3D” model.</a:t>
            </a:r>
          </a:p>
          <a:p>
            <a:r>
              <a:rPr lang="en-US" sz="1400" smtClean="0"/>
              <a:t>At completion, USC will have a fully integrated BIM model.</a:t>
            </a:r>
          </a:p>
        </p:txBody>
      </p:sp>
      <p:pic>
        <p:nvPicPr>
          <p:cNvPr id="37892" name="Picture 2"/>
          <p:cNvPicPr>
            <a:picLocks noChangeAspect="1" noChangeArrowheads="1"/>
          </p:cNvPicPr>
          <p:nvPr/>
        </p:nvPicPr>
        <p:blipFill>
          <a:blip r:embed="rId3"/>
          <a:srcRect/>
          <a:stretch>
            <a:fillRect/>
          </a:stretch>
        </p:blipFill>
        <p:spPr bwMode="auto">
          <a:xfrm>
            <a:off x="457200" y="1066800"/>
            <a:ext cx="4953000" cy="5210175"/>
          </a:xfrm>
          <a:prstGeom prst="rect">
            <a:avLst/>
          </a:prstGeom>
          <a:noFill/>
          <a:ln w="9525">
            <a:noFill/>
            <a:miter lim="800000"/>
            <a:headEnd/>
            <a:tailEnd/>
          </a:ln>
        </p:spPr>
      </p:pic>
      <p:pic>
        <p:nvPicPr>
          <p:cNvPr id="37893" name="Picture 3"/>
          <p:cNvPicPr>
            <a:picLocks noChangeAspect="1" noChangeArrowheads="1"/>
          </p:cNvPicPr>
          <p:nvPr/>
        </p:nvPicPr>
        <p:blipFill>
          <a:blip r:embed="rId4"/>
          <a:srcRect/>
          <a:stretch>
            <a:fillRect/>
          </a:stretch>
        </p:blipFill>
        <p:spPr bwMode="auto">
          <a:xfrm>
            <a:off x="4800600" y="6324600"/>
            <a:ext cx="4019550" cy="171450"/>
          </a:xfrm>
          <a:prstGeom prst="rect">
            <a:avLst/>
          </a:prstGeom>
          <a:noFill/>
          <a:ln w="9525">
            <a:noFill/>
            <a:miter lim="800000"/>
            <a:headEnd/>
            <a:tailEnd/>
          </a:ln>
        </p:spPr>
      </p:pic>
      <p:pic>
        <p:nvPicPr>
          <p:cNvPr id="37894" name="Picture 4"/>
          <p:cNvPicPr>
            <a:picLocks noChangeAspect="1" noChangeArrowheads="1"/>
          </p:cNvPicPr>
          <p:nvPr/>
        </p:nvPicPr>
        <p:blipFill>
          <a:blip r:embed="rId5"/>
          <a:srcRect/>
          <a:stretch>
            <a:fillRect/>
          </a:stretch>
        </p:blipFill>
        <p:spPr bwMode="auto">
          <a:xfrm>
            <a:off x="4876800" y="1219200"/>
            <a:ext cx="382587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8686800" cy="579438"/>
          </a:xfrm>
        </p:spPr>
        <p:txBody>
          <a:bodyPr/>
          <a:lstStyle/>
          <a:p>
            <a:pPr>
              <a:defRPr/>
            </a:pPr>
            <a:r>
              <a:rPr lang="en-US" dirty="0" smtClean="0">
                <a:solidFill>
                  <a:srgbClr val="0033CC"/>
                </a:solidFill>
                <a:effectLst>
                  <a:outerShdw blurRad="38100" dist="38100" dir="2700000" algn="tl">
                    <a:srgbClr val="000000">
                      <a:alpha val="43137"/>
                    </a:srgbClr>
                  </a:outerShdw>
                </a:effectLst>
              </a:rPr>
              <a:t>Case Study: Lucas Films - School of Cinematic Art’s at USC</a:t>
            </a:r>
            <a:endParaRPr lang="en-US" dirty="0">
              <a:effectLst>
                <a:outerShdw blurRad="38100" dist="38100" dir="2700000" algn="tl">
                  <a:srgbClr val="000000">
                    <a:alpha val="43137"/>
                  </a:srgbClr>
                </a:outerShdw>
              </a:effectLst>
            </a:endParaRPr>
          </a:p>
        </p:txBody>
      </p:sp>
      <p:pic>
        <p:nvPicPr>
          <p:cNvPr id="38915" name="Picture 2"/>
          <p:cNvPicPr>
            <a:picLocks noChangeAspect="1" noChangeArrowheads="1"/>
          </p:cNvPicPr>
          <p:nvPr/>
        </p:nvPicPr>
        <p:blipFill>
          <a:blip r:embed="rId3"/>
          <a:srcRect r="1215" b="7622"/>
          <a:stretch>
            <a:fillRect/>
          </a:stretch>
        </p:blipFill>
        <p:spPr bwMode="auto">
          <a:xfrm>
            <a:off x="1035050" y="1023938"/>
            <a:ext cx="7043738" cy="4933950"/>
          </a:xfrm>
          <a:prstGeom prst="rect">
            <a:avLst/>
          </a:prstGeom>
          <a:noFill/>
          <a:ln w="9525">
            <a:noFill/>
            <a:miter lim="800000"/>
            <a:headEnd/>
            <a:tailEnd/>
          </a:ln>
        </p:spPr>
      </p:pic>
      <p:pic>
        <p:nvPicPr>
          <p:cNvPr id="104451" name="Picture 3"/>
          <p:cNvPicPr>
            <a:picLocks noChangeAspect="1" noChangeArrowheads="1"/>
          </p:cNvPicPr>
          <p:nvPr/>
        </p:nvPicPr>
        <p:blipFill>
          <a:blip r:embed="rId4"/>
          <a:srcRect t="12344"/>
          <a:stretch>
            <a:fillRect/>
          </a:stretch>
        </p:blipFill>
        <p:spPr bwMode="auto">
          <a:xfrm>
            <a:off x="1044575" y="1014413"/>
            <a:ext cx="7034213" cy="4946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4451"/>
                                        </p:tgtEl>
                                      </p:cBhvr>
                                    </p:animEffect>
                                    <p:set>
                                      <p:cBhvr>
                                        <p:cTn id="7" dur="1" fill="hold">
                                          <p:stCondLst>
                                            <p:cond delay="1999"/>
                                          </p:stCondLst>
                                        </p:cTn>
                                        <p:tgtEl>
                                          <p:spTgt spid="1044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Proposal</a:t>
            </a:r>
          </a:p>
        </p:txBody>
      </p:sp>
      <p:sp>
        <p:nvSpPr>
          <p:cNvPr id="368643" name="Rectangle 3"/>
          <p:cNvSpPr>
            <a:spLocks noGrp="1" noChangeArrowheads="1"/>
          </p:cNvSpPr>
          <p:nvPr>
            <p:ph type="body" idx="1"/>
          </p:nvPr>
        </p:nvSpPr>
        <p:spPr>
          <a:xfrm>
            <a:off x="457200" y="1193800"/>
            <a:ext cx="8229600" cy="4932363"/>
          </a:xfrm>
        </p:spPr>
        <p:txBody>
          <a:bodyPr/>
          <a:lstStyle/>
          <a:p>
            <a:pPr>
              <a:lnSpc>
                <a:spcPct val="90000"/>
              </a:lnSpc>
            </a:pPr>
            <a:r>
              <a:rPr lang="en-US" sz="2800" dirty="0"/>
              <a:t>Proposed approach</a:t>
            </a:r>
          </a:p>
          <a:p>
            <a:pPr lvl="1">
              <a:lnSpc>
                <a:spcPct val="90000"/>
              </a:lnSpc>
            </a:pPr>
            <a:r>
              <a:rPr lang="en-US" sz="2400" dirty="0"/>
              <a:t>Don’t </a:t>
            </a:r>
            <a:r>
              <a:rPr lang="en-US" sz="2400" dirty="0" smtClean="0"/>
              <a:t>need to select </a:t>
            </a:r>
            <a:r>
              <a:rPr lang="en-US" sz="2400" dirty="0"/>
              <a:t>a winner or loser – identify market segment and make recommendation</a:t>
            </a:r>
          </a:p>
          <a:p>
            <a:pPr lvl="1">
              <a:lnSpc>
                <a:spcPct val="90000"/>
              </a:lnSpc>
            </a:pPr>
            <a:r>
              <a:rPr lang="en-US" sz="2400" dirty="0"/>
              <a:t>Suppliers can provide objects with either standard – </a:t>
            </a:r>
            <a:r>
              <a:rPr lang="en-US" sz="2400" b="1" dirty="0"/>
              <a:t>not both</a:t>
            </a:r>
          </a:p>
          <a:p>
            <a:pPr lvl="2">
              <a:lnSpc>
                <a:spcPct val="90000"/>
              </a:lnSpc>
            </a:pPr>
            <a:r>
              <a:rPr lang="en-US" sz="2000" dirty="0"/>
              <a:t>Depending on the market segment of the product</a:t>
            </a:r>
          </a:p>
          <a:p>
            <a:pPr lvl="2">
              <a:lnSpc>
                <a:spcPct val="90000"/>
              </a:lnSpc>
            </a:pPr>
            <a:r>
              <a:rPr lang="en-US" sz="2000" dirty="0"/>
              <a:t>Example a valve manufacturer </a:t>
            </a:r>
          </a:p>
          <a:p>
            <a:pPr lvl="3">
              <a:lnSpc>
                <a:spcPct val="90000"/>
              </a:lnSpc>
            </a:pPr>
            <a:r>
              <a:rPr lang="en-US" sz="1800" dirty="0"/>
              <a:t>ISO 15926 – 50” Gate Valve</a:t>
            </a:r>
          </a:p>
          <a:p>
            <a:pPr lvl="3">
              <a:lnSpc>
                <a:spcPct val="90000"/>
              </a:lnSpc>
            </a:pPr>
            <a:r>
              <a:rPr lang="en-US" sz="1800" dirty="0"/>
              <a:t>ISO 16739 – ½” Hose Bib</a:t>
            </a:r>
          </a:p>
          <a:p>
            <a:pPr lvl="1">
              <a:lnSpc>
                <a:spcPct val="90000"/>
              </a:lnSpc>
            </a:pPr>
            <a:r>
              <a:rPr lang="en-US" sz="2400" dirty="0"/>
              <a:t>Software and models must read and work with both  </a:t>
            </a:r>
          </a:p>
          <a:p>
            <a:pPr lvl="2">
              <a:lnSpc>
                <a:spcPct val="90000"/>
              </a:lnSpc>
            </a:pPr>
            <a:r>
              <a:rPr lang="en-US" sz="2000" dirty="0"/>
              <a:t>Similar to JPEG, TIFF, GIF, etc.</a:t>
            </a:r>
          </a:p>
          <a:p>
            <a:pPr lvl="2">
              <a:lnSpc>
                <a:spcPct val="90000"/>
              </a:lnSpc>
            </a:pPr>
            <a:r>
              <a:rPr lang="en-US" sz="2000" dirty="0"/>
              <a:t>There will </a:t>
            </a:r>
            <a:r>
              <a:rPr lang="en-US" sz="2000" dirty="0" smtClean="0"/>
              <a:t>be preferred </a:t>
            </a:r>
            <a:r>
              <a:rPr lang="en-US" sz="2000" dirty="0"/>
              <a:t>formats for specific tasks just as with graphics.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Next Steps</a:t>
            </a:r>
            <a:endParaRPr lang="en-US" dirty="0">
              <a:effectLst>
                <a:outerShdw blurRad="38100" dist="38100" dir="2700000" algn="tl">
                  <a:srgbClr val="000000">
                    <a:alpha val="43137"/>
                  </a:srgbClr>
                </a:outerShdw>
              </a:effectLst>
            </a:endParaRPr>
          </a:p>
        </p:txBody>
      </p:sp>
      <p:sp>
        <p:nvSpPr>
          <p:cNvPr id="365571" name="Rectangle 3"/>
          <p:cNvSpPr>
            <a:spLocks noGrp="1" noChangeArrowheads="1"/>
          </p:cNvSpPr>
          <p:nvPr>
            <p:ph type="body" idx="1"/>
          </p:nvPr>
        </p:nvSpPr>
        <p:spPr>
          <a:xfrm>
            <a:off x="457200" y="1162050"/>
            <a:ext cx="8229600" cy="4964113"/>
          </a:xfrm>
        </p:spPr>
        <p:txBody>
          <a:bodyPr/>
          <a:lstStyle/>
          <a:p>
            <a:pPr>
              <a:lnSpc>
                <a:spcPct val="80000"/>
              </a:lnSpc>
            </a:pPr>
            <a:r>
              <a:rPr lang="en-US" sz="2800" dirty="0" smtClean="0"/>
              <a:t>Stay the Course</a:t>
            </a:r>
          </a:p>
          <a:p>
            <a:pPr lvl="1">
              <a:lnSpc>
                <a:spcPct val="80000"/>
              </a:lnSpc>
            </a:pPr>
            <a:r>
              <a:rPr lang="en-US" dirty="0" smtClean="0"/>
              <a:t>FIATECH </a:t>
            </a:r>
          </a:p>
          <a:p>
            <a:pPr lvl="2">
              <a:lnSpc>
                <a:spcPct val="80000"/>
              </a:lnSpc>
            </a:pPr>
            <a:r>
              <a:rPr lang="en-US" dirty="0" smtClean="0"/>
              <a:t>Focus on 15926</a:t>
            </a:r>
          </a:p>
          <a:p>
            <a:pPr lvl="2">
              <a:lnSpc>
                <a:spcPct val="80000"/>
              </a:lnSpc>
            </a:pPr>
            <a:r>
              <a:rPr lang="en-US" dirty="0" smtClean="0"/>
              <a:t>Harmonizing with IFC as appropriate</a:t>
            </a:r>
          </a:p>
          <a:p>
            <a:pPr lvl="1">
              <a:lnSpc>
                <a:spcPct val="80000"/>
              </a:lnSpc>
            </a:pPr>
            <a:r>
              <a:rPr lang="en-US" dirty="0" smtClean="0"/>
              <a:t>BuildingSMART alliance</a:t>
            </a:r>
          </a:p>
          <a:p>
            <a:pPr lvl="2">
              <a:lnSpc>
                <a:spcPct val="80000"/>
              </a:lnSpc>
            </a:pPr>
            <a:r>
              <a:rPr lang="en-US" dirty="0" smtClean="0"/>
              <a:t>Continue coordination on all fronts relying on expertise of each group</a:t>
            </a:r>
          </a:p>
          <a:p>
            <a:pPr lvl="2">
              <a:lnSpc>
                <a:spcPct val="80000"/>
              </a:lnSpc>
            </a:pPr>
            <a:r>
              <a:rPr lang="en-US" dirty="0" smtClean="0"/>
              <a:t>Focus on documenting business process and innovative to-be models</a:t>
            </a:r>
          </a:p>
          <a:p>
            <a:pPr>
              <a:lnSpc>
                <a:spcPct val="80000"/>
              </a:lnSpc>
            </a:pPr>
            <a:endParaRPr lang="en-US" dirty="0" smtClean="0"/>
          </a:p>
          <a:p>
            <a:pPr>
              <a:lnSpc>
                <a:spcPct val="80000"/>
              </a:lnSpc>
            </a:pPr>
            <a:r>
              <a:rPr lang="en-US" dirty="0" smtClean="0"/>
              <a:t>COMMUNICATION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What are IFC’s (ISO 16739)</a:t>
            </a:r>
          </a:p>
          <a:p>
            <a:r>
              <a:rPr lang="en-US" dirty="0" smtClean="0"/>
              <a:t>What is ISO 15926</a:t>
            </a:r>
          </a:p>
          <a:p>
            <a:r>
              <a:rPr lang="en-US" dirty="0" smtClean="0"/>
              <a:t>Why is this important</a:t>
            </a:r>
          </a:p>
          <a:p>
            <a:r>
              <a:rPr lang="en-US" dirty="0" smtClean="0"/>
              <a:t>Examples</a:t>
            </a:r>
          </a:p>
          <a:p>
            <a:r>
              <a:rPr lang="en-US" dirty="0" smtClean="0"/>
              <a:t>Next Steps and Plans for 2009</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p:txBody>
          <a:bodyPr/>
          <a:lstStyle/>
          <a:p>
            <a:pPr eaLnBrk="1" hangingPunct="1">
              <a:defRPr/>
            </a:pPr>
            <a:r>
              <a:rPr lang="en-US">
                <a:effectLst>
                  <a:outerShdw blurRad="38100" dist="38100" dir="2700000" algn="tl">
                    <a:srgbClr val="C0C0C0"/>
                  </a:outerShdw>
                </a:effectLst>
              </a:rPr>
              <a:t>Standard: NBIMS V1 P1</a:t>
            </a:r>
          </a:p>
        </p:txBody>
      </p:sp>
      <p:sp>
        <p:nvSpPr>
          <p:cNvPr id="30723" name="Rectangle 3"/>
          <p:cNvSpPr>
            <a:spLocks noGrp="1" noChangeArrowheads="1"/>
          </p:cNvSpPr>
          <p:nvPr>
            <p:ph type="body" idx="4294967295"/>
          </p:nvPr>
        </p:nvSpPr>
        <p:spPr>
          <a:xfrm>
            <a:off x="4565650" y="984250"/>
            <a:ext cx="4121150" cy="4983163"/>
          </a:xfrm>
        </p:spPr>
        <p:txBody>
          <a:bodyPr/>
          <a:lstStyle/>
          <a:p>
            <a:pPr eaLnBrk="1" hangingPunct="1">
              <a:lnSpc>
                <a:spcPct val="90000"/>
              </a:lnSpc>
            </a:pPr>
            <a:r>
              <a:rPr lang="en-US" sz="2400" smtClean="0"/>
              <a:t>Delivered Dec 27, 2007</a:t>
            </a:r>
          </a:p>
          <a:p>
            <a:pPr eaLnBrk="1" hangingPunct="1">
              <a:lnSpc>
                <a:spcPct val="90000"/>
              </a:lnSpc>
            </a:pPr>
            <a:r>
              <a:rPr lang="en-US" sz="2400" smtClean="0"/>
              <a:t>International Core</a:t>
            </a:r>
          </a:p>
          <a:p>
            <a:pPr eaLnBrk="1" hangingPunct="1">
              <a:lnSpc>
                <a:spcPct val="90000"/>
              </a:lnSpc>
            </a:pPr>
            <a:r>
              <a:rPr lang="en-US" sz="2400" smtClean="0"/>
              <a:t>National Specific</a:t>
            </a:r>
          </a:p>
          <a:p>
            <a:pPr lvl="1" eaLnBrk="1" hangingPunct="1">
              <a:lnSpc>
                <a:spcPct val="90000"/>
              </a:lnSpc>
            </a:pPr>
            <a:r>
              <a:rPr lang="en-US" sz="2000" smtClean="0"/>
              <a:t>OmniClass</a:t>
            </a:r>
          </a:p>
          <a:p>
            <a:pPr eaLnBrk="1" hangingPunct="1">
              <a:lnSpc>
                <a:spcPct val="90000"/>
              </a:lnSpc>
            </a:pPr>
            <a:r>
              <a:rPr lang="en-US" sz="2400" smtClean="0"/>
              <a:t>Information Exchange Concepts</a:t>
            </a:r>
          </a:p>
          <a:p>
            <a:pPr eaLnBrk="1" hangingPunct="1">
              <a:lnSpc>
                <a:spcPct val="90000"/>
              </a:lnSpc>
            </a:pPr>
            <a:r>
              <a:rPr lang="en-US" sz="2400" smtClean="0"/>
              <a:t>Standard Development Process</a:t>
            </a:r>
          </a:p>
          <a:p>
            <a:pPr eaLnBrk="1" hangingPunct="1">
              <a:lnSpc>
                <a:spcPct val="90000"/>
              </a:lnSpc>
            </a:pPr>
            <a:r>
              <a:rPr lang="en-US" sz="2400" smtClean="0"/>
              <a:t>Information Assurance</a:t>
            </a:r>
          </a:p>
          <a:p>
            <a:pPr eaLnBrk="1" hangingPunct="1">
              <a:lnSpc>
                <a:spcPct val="90000"/>
              </a:lnSpc>
            </a:pPr>
            <a:r>
              <a:rPr lang="en-US" sz="2400" smtClean="0"/>
              <a:t>Capability Maturity Model</a:t>
            </a:r>
          </a:p>
          <a:p>
            <a:pPr eaLnBrk="1" hangingPunct="1">
              <a:lnSpc>
                <a:spcPct val="90000"/>
              </a:lnSpc>
            </a:pPr>
            <a:r>
              <a:rPr lang="en-US" sz="2400" smtClean="0"/>
              <a:t>References and Appendices</a:t>
            </a:r>
          </a:p>
          <a:p>
            <a:pPr eaLnBrk="1" hangingPunct="1">
              <a:lnSpc>
                <a:spcPct val="90000"/>
              </a:lnSpc>
            </a:pPr>
            <a:r>
              <a:rPr lang="en-US" sz="2400" smtClean="0"/>
              <a:t>Over 30 contributors</a:t>
            </a:r>
          </a:p>
          <a:p>
            <a:pPr lvl="1" eaLnBrk="1" hangingPunct="1">
              <a:lnSpc>
                <a:spcPct val="90000"/>
              </a:lnSpc>
            </a:pPr>
            <a:endParaRPr lang="en-US" sz="2000" smtClean="0"/>
          </a:p>
        </p:txBody>
      </p:sp>
      <p:pic>
        <p:nvPicPr>
          <p:cNvPr id="30724" name="Picture 4"/>
          <p:cNvPicPr>
            <a:picLocks noChangeAspect="1" noChangeArrowheads="1"/>
          </p:cNvPicPr>
          <p:nvPr/>
        </p:nvPicPr>
        <p:blipFill>
          <a:blip r:embed="rId3"/>
          <a:srcRect/>
          <a:stretch>
            <a:fillRect/>
          </a:stretch>
        </p:blipFill>
        <p:spPr bwMode="auto">
          <a:xfrm>
            <a:off x="473075" y="1012825"/>
            <a:ext cx="3954463" cy="5108575"/>
          </a:xfrm>
          <a:prstGeom prst="rect">
            <a:avLst/>
          </a:prstGeom>
          <a:noFill/>
          <a:ln w="9525">
            <a:noFill/>
            <a:miter lim="800000"/>
            <a:headEnd/>
            <a:tailEnd/>
          </a:ln>
        </p:spPr>
      </p:pic>
      <p:sp>
        <p:nvSpPr>
          <p:cNvPr id="25605" name="Text Box 5"/>
          <p:cNvSpPr txBox="1">
            <a:spLocks noChangeArrowheads="1"/>
          </p:cNvSpPr>
          <p:nvPr/>
        </p:nvSpPr>
        <p:spPr bwMode="auto">
          <a:xfrm>
            <a:off x="4651375" y="5989638"/>
            <a:ext cx="4046301" cy="584775"/>
          </a:xfrm>
          <a:prstGeom prst="rect">
            <a:avLst/>
          </a:prstGeom>
          <a:noFill/>
          <a:ln w="9525">
            <a:noFill/>
            <a:miter lim="800000"/>
            <a:headEnd/>
            <a:tailEnd/>
          </a:ln>
        </p:spPr>
        <p:txBody>
          <a:bodyPr wrap="none">
            <a:spAutoFit/>
          </a:bodyPr>
          <a:lstStyle/>
          <a:p>
            <a:r>
              <a:rPr lang="en-US" sz="3200" dirty="0" smtClean="0">
                <a:solidFill>
                  <a:srgbClr val="0000FF"/>
                </a:solidFill>
                <a:cs typeface="Arial" charset="0"/>
              </a:rPr>
              <a:t>380,000</a:t>
            </a:r>
            <a:r>
              <a:rPr lang="en-US" sz="3200" dirty="0">
                <a:solidFill>
                  <a:srgbClr val="0000FF"/>
                </a:solidFill>
                <a:cs typeface="Arial" charset="0"/>
              </a:rPr>
              <a:t>+ Downloads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500" fill="hold"/>
                                        <p:tgtEl>
                                          <p:spTgt spid="25605"/>
                                        </p:tgtEl>
                                        <p:attrNameLst>
                                          <p:attrName>ppt_w</p:attrName>
                                        </p:attrNameLst>
                                      </p:cBhvr>
                                      <p:tavLst>
                                        <p:tav tm="0">
                                          <p:val>
                                            <p:fltVal val="0"/>
                                          </p:val>
                                        </p:tav>
                                        <p:tav tm="100000">
                                          <p:val>
                                            <p:strVal val="#ppt_w"/>
                                          </p:val>
                                        </p:tav>
                                      </p:tavLst>
                                    </p:anim>
                                    <p:anim calcmode="lin" valueType="num">
                                      <p:cBhvr>
                                        <p:cTn id="8" dur="500" fill="hold"/>
                                        <p:tgtEl>
                                          <p:spTgt spid="25605"/>
                                        </p:tgtEl>
                                        <p:attrNameLst>
                                          <p:attrName>ppt_h</p:attrName>
                                        </p:attrNameLst>
                                      </p:cBhvr>
                                      <p:tavLst>
                                        <p:tav tm="0">
                                          <p:val>
                                            <p:fltVal val="0"/>
                                          </p:val>
                                        </p:tav>
                                        <p:tav tm="100000">
                                          <p:val>
                                            <p:strVal val="#ppt_h"/>
                                          </p:val>
                                        </p:tav>
                                      </p:tavLst>
                                    </p:anim>
                                    <p:animEffect transition="in" filter="fade">
                                      <p:cBhvr>
                                        <p:cTn id="9"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defRPr/>
            </a:pPr>
            <a:r>
              <a:rPr lang="en-US">
                <a:effectLst>
                  <a:outerShdw blurRad="38100" dist="38100" dir="2700000" algn="tl">
                    <a:srgbClr val="C0C0C0"/>
                  </a:outerShdw>
                </a:effectLst>
              </a:rPr>
              <a:t>Sample Products of the Alliance</a:t>
            </a:r>
          </a:p>
        </p:txBody>
      </p:sp>
      <p:pic>
        <p:nvPicPr>
          <p:cNvPr id="60419" name="Picture 3"/>
          <p:cNvPicPr>
            <a:picLocks noChangeAspect="1" noChangeArrowheads="1"/>
          </p:cNvPicPr>
          <p:nvPr/>
        </p:nvPicPr>
        <p:blipFill>
          <a:blip r:embed="rId3"/>
          <a:srcRect/>
          <a:stretch>
            <a:fillRect/>
          </a:stretch>
        </p:blipFill>
        <p:spPr bwMode="auto">
          <a:xfrm>
            <a:off x="1019504" y="233855"/>
            <a:ext cx="2570163" cy="3332163"/>
          </a:xfrm>
          <a:prstGeom prst="rect">
            <a:avLst/>
          </a:prstGeom>
          <a:noFill/>
          <a:ln w="9525">
            <a:noFill/>
            <a:miter lim="800000"/>
            <a:headEnd/>
            <a:tailEnd/>
          </a:ln>
        </p:spPr>
      </p:pic>
      <p:pic>
        <p:nvPicPr>
          <p:cNvPr id="136196" name="Picture 4"/>
          <p:cNvPicPr>
            <a:picLocks noChangeAspect="1" noChangeArrowheads="1"/>
          </p:cNvPicPr>
          <p:nvPr/>
        </p:nvPicPr>
        <p:blipFill>
          <a:blip r:embed="rId4"/>
          <a:srcRect/>
          <a:stretch>
            <a:fillRect/>
          </a:stretch>
        </p:blipFill>
        <p:spPr bwMode="auto">
          <a:xfrm>
            <a:off x="3872570" y="1029302"/>
            <a:ext cx="3722687" cy="4194175"/>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pic>
        <p:nvPicPr>
          <p:cNvPr id="136197" name="Picture 5"/>
          <p:cNvPicPr>
            <a:picLocks noChangeAspect="1" noChangeArrowheads="1"/>
          </p:cNvPicPr>
          <p:nvPr/>
        </p:nvPicPr>
        <p:blipFill>
          <a:blip r:embed="rId5"/>
          <a:srcRect/>
          <a:stretch>
            <a:fillRect/>
          </a:stretch>
        </p:blipFill>
        <p:spPr bwMode="auto">
          <a:xfrm>
            <a:off x="6159062" y="1797269"/>
            <a:ext cx="2781300" cy="35972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0422" name="Picture 6"/>
          <p:cNvPicPr>
            <a:picLocks noChangeAspect="1" noChangeArrowheads="1"/>
          </p:cNvPicPr>
          <p:nvPr/>
        </p:nvPicPr>
        <p:blipFill>
          <a:blip r:embed="rId6"/>
          <a:srcRect/>
          <a:stretch>
            <a:fillRect/>
          </a:stretch>
        </p:blipFill>
        <p:spPr bwMode="auto">
          <a:xfrm>
            <a:off x="162911" y="1621222"/>
            <a:ext cx="2540000" cy="3297238"/>
          </a:xfrm>
          <a:prstGeom prst="rect">
            <a:avLst/>
          </a:prstGeom>
          <a:noFill/>
          <a:ln w="9525">
            <a:noFill/>
            <a:miter lim="800000"/>
            <a:headEnd/>
            <a:tailEnd/>
          </a:ln>
        </p:spPr>
      </p:pic>
      <p:sp>
        <p:nvSpPr>
          <p:cNvPr id="136200" name="Text Box 8"/>
          <p:cNvSpPr txBox="1">
            <a:spLocks noChangeArrowheads="1"/>
          </p:cNvSpPr>
          <p:nvPr/>
        </p:nvSpPr>
        <p:spPr bwMode="auto">
          <a:xfrm>
            <a:off x="1573761" y="2270728"/>
            <a:ext cx="4430059" cy="830997"/>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fontAlgn="auto">
              <a:spcBef>
                <a:spcPts val="0"/>
              </a:spcBef>
              <a:spcAft>
                <a:spcPts val="0"/>
              </a:spcAft>
              <a:defRPr/>
            </a:pPr>
            <a:r>
              <a:rPr lang="en-US" sz="2400" dirty="0">
                <a:latin typeface="+mn-lt"/>
              </a:rPr>
              <a:t>Products </a:t>
            </a:r>
            <a:r>
              <a:rPr lang="en-US" sz="2400" dirty="0" smtClean="0">
                <a:latin typeface="+mn-lt"/>
              </a:rPr>
              <a:t>related to the </a:t>
            </a:r>
            <a:r>
              <a:rPr lang="en-US" sz="2400" dirty="0">
                <a:latin typeface="+mn-lt"/>
              </a:rPr>
              <a:t>Alliance</a:t>
            </a:r>
          </a:p>
          <a:p>
            <a:pPr fontAlgn="auto">
              <a:spcBef>
                <a:spcPts val="0"/>
              </a:spcBef>
              <a:spcAft>
                <a:spcPts val="0"/>
              </a:spcAft>
              <a:defRPr/>
            </a:pPr>
            <a:r>
              <a:rPr lang="en-US" sz="2400" dirty="0">
                <a:latin typeface="+mn-lt"/>
              </a:rPr>
              <a:t>www.buildingsmartalliance.org</a:t>
            </a:r>
          </a:p>
        </p:txBody>
      </p:sp>
      <p:pic>
        <p:nvPicPr>
          <p:cNvPr id="9" name="Picture 3"/>
          <p:cNvPicPr>
            <a:picLocks noChangeAspect="1" noChangeArrowheads="1"/>
          </p:cNvPicPr>
          <p:nvPr/>
        </p:nvPicPr>
        <p:blipFill>
          <a:blip r:embed="rId7">
            <a:lum bright="10000" contrast="10000"/>
          </a:blip>
          <a:srcRect/>
          <a:stretch>
            <a:fillRect/>
          </a:stretch>
        </p:blipFill>
        <p:spPr bwMode="auto">
          <a:xfrm>
            <a:off x="1332367" y="3100552"/>
            <a:ext cx="2550302" cy="3294335"/>
          </a:xfrm>
          <a:prstGeom prst="rect">
            <a:avLst/>
          </a:prstGeom>
          <a:noFill/>
          <a:ln w="9525">
            <a:noFill/>
            <a:miter lim="800000"/>
            <a:headEnd/>
            <a:tailEnd/>
          </a:ln>
          <a:effectLst/>
        </p:spPr>
      </p:pic>
      <p:pic>
        <p:nvPicPr>
          <p:cNvPr id="60423" name="Picture 7"/>
          <p:cNvPicPr>
            <a:picLocks noChangeAspect="1" noChangeArrowheads="1"/>
          </p:cNvPicPr>
          <p:nvPr/>
        </p:nvPicPr>
        <p:blipFill>
          <a:blip r:embed="rId8"/>
          <a:srcRect/>
          <a:stretch>
            <a:fillRect/>
          </a:stretch>
        </p:blipFill>
        <p:spPr bwMode="auto">
          <a:xfrm>
            <a:off x="3308178" y="3324974"/>
            <a:ext cx="2609146" cy="3371868"/>
          </a:xfrm>
          <a:prstGeom prst="rect">
            <a:avLst/>
          </a:prstGeom>
          <a:noFill/>
          <a:ln w="9525">
            <a:noFill/>
            <a:miter lim="800000"/>
            <a:headEnd/>
            <a:tailEnd/>
          </a:ln>
        </p:spPr>
      </p:pic>
      <p:pic>
        <p:nvPicPr>
          <p:cNvPr id="76801" name="Picture 1"/>
          <p:cNvPicPr>
            <a:picLocks noChangeAspect="1" noChangeArrowheads="1"/>
          </p:cNvPicPr>
          <p:nvPr/>
        </p:nvPicPr>
        <p:blipFill>
          <a:blip r:embed="rId9" cstate="print"/>
          <a:srcRect/>
          <a:stretch>
            <a:fillRect/>
          </a:stretch>
        </p:blipFill>
        <p:spPr bwMode="auto">
          <a:xfrm>
            <a:off x="5835965" y="3121573"/>
            <a:ext cx="2739819" cy="354198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6042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136196"/>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136197"/>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nodeType="afterEffect">
                                  <p:stCondLst>
                                    <p:cond delay="2000"/>
                                  </p:stCondLst>
                                  <p:childTnLst>
                                    <p:set>
                                      <p:cBhvr>
                                        <p:cTn id="21" dur="1" fill="hold">
                                          <p:stCondLst>
                                            <p:cond delay="0"/>
                                          </p:stCondLst>
                                        </p:cTn>
                                        <p:tgtEl>
                                          <p:spTgt spid="60423"/>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nodeType="afterEffect">
                                  <p:stCondLst>
                                    <p:cond delay="2000"/>
                                  </p:stCondLst>
                                  <p:childTnLst>
                                    <p:set>
                                      <p:cBhvr>
                                        <p:cTn id="24" dur="1" fill="hold">
                                          <p:stCondLst>
                                            <p:cond delay="0"/>
                                          </p:stCondLst>
                                        </p:cTn>
                                        <p:tgtEl>
                                          <p:spTgt spid="76801"/>
                                        </p:tgtEl>
                                        <p:attrNameLst>
                                          <p:attrName>style.visibility</p:attrName>
                                        </p:attrNameLst>
                                      </p:cBhvr>
                                      <p:to>
                                        <p:strVal val="visible"/>
                                      </p:to>
                                    </p:set>
                                  </p:childTnLst>
                                </p:cTn>
                              </p:par>
                            </p:childTnLst>
                          </p:cTn>
                        </p:par>
                        <p:par>
                          <p:cTn id="25" fill="hold">
                            <p:stCondLst>
                              <p:cond delay="12000"/>
                            </p:stCondLst>
                            <p:childTnLst>
                              <p:par>
                                <p:cTn id="26" presetID="1" presetClass="entr" presetSubtype="0" fill="hold" grpId="0" nodeType="afterEffect">
                                  <p:stCondLst>
                                    <p:cond delay="2000"/>
                                  </p:stCondLst>
                                  <p:childTnLst>
                                    <p:set>
                                      <p:cBhvr>
                                        <p:cTn id="27" dur="1" fill="hold">
                                          <p:stCondLst>
                                            <p:cond delay="0"/>
                                          </p:stCondLst>
                                        </p:cTn>
                                        <p:tgtEl>
                                          <p:spTgt spid="136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lstStyle/>
          <a:p>
            <a:pPr eaLnBrk="1" hangingPunct="1">
              <a:defRPr/>
            </a:pPr>
            <a:r>
              <a:rPr lang="en-US">
                <a:effectLst>
                  <a:outerShdw blurRad="38100" dist="38100" dir="2700000" algn="tl">
                    <a:srgbClr val="C0C0C0"/>
                  </a:outerShdw>
                </a:effectLst>
              </a:rPr>
              <a:t>Why Join the Alliance?</a:t>
            </a:r>
          </a:p>
        </p:txBody>
      </p:sp>
      <p:sp>
        <p:nvSpPr>
          <p:cNvPr id="58371" name="Rectangle 3"/>
          <p:cNvSpPr>
            <a:spLocks noGrp="1" noChangeArrowheads="1"/>
          </p:cNvSpPr>
          <p:nvPr>
            <p:ph idx="4294967295"/>
          </p:nvPr>
        </p:nvSpPr>
        <p:spPr/>
        <p:txBody>
          <a:bodyPr/>
          <a:lstStyle/>
          <a:p>
            <a:pPr eaLnBrk="1" hangingPunct="1">
              <a:lnSpc>
                <a:spcPct val="90000"/>
              </a:lnSpc>
            </a:pPr>
            <a:r>
              <a:rPr lang="en-US" sz="2800" smtClean="0"/>
              <a:t>Participate in projects defining the future</a:t>
            </a:r>
          </a:p>
          <a:p>
            <a:pPr eaLnBrk="1" hangingPunct="1">
              <a:lnSpc>
                <a:spcPct val="90000"/>
              </a:lnSpc>
            </a:pPr>
            <a:r>
              <a:rPr lang="en-US" sz="2800" smtClean="0"/>
              <a:t>Leverage your implementation cost</a:t>
            </a:r>
          </a:p>
          <a:p>
            <a:pPr eaLnBrk="1" hangingPunct="1">
              <a:lnSpc>
                <a:spcPct val="90000"/>
              </a:lnSpc>
            </a:pPr>
            <a:r>
              <a:rPr lang="en-US" sz="2800" smtClean="0"/>
              <a:t>Reduce risk and time in implementation</a:t>
            </a:r>
          </a:p>
          <a:p>
            <a:pPr eaLnBrk="1" hangingPunct="1">
              <a:lnSpc>
                <a:spcPct val="90000"/>
              </a:lnSpc>
            </a:pPr>
            <a:r>
              <a:rPr lang="en-US" sz="2800" smtClean="0"/>
              <a:t>Learn from others successes and failures</a:t>
            </a:r>
          </a:p>
          <a:p>
            <a:pPr eaLnBrk="1" hangingPunct="1">
              <a:lnSpc>
                <a:spcPct val="90000"/>
              </a:lnSpc>
            </a:pPr>
            <a:r>
              <a:rPr lang="en-US" sz="2800" smtClean="0"/>
              <a:t>Obtain the latest practice information</a:t>
            </a:r>
          </a:p>
          <a:p>
            <a:pPr eaLnBrk="1" hangingPunct="1">
              <a:lnSpc>
                <a:spcPct val="90000"/>
              </a:lnSpc>
            </a:pPr>
            <a:r>
              <a:rPr lang="en-US" sz="2800" smtClean="0"/>
              <a:t>Attain a greater understanding of BIM</a:t>
            </a:r>
          </a:p>
          <a:p>
            <a:pPr eaLnBrk="1" hangingPunct="1">
              <a:lnSpc>
                <a:spcPct val="90000"/>
              </a:lnSpc>
            </a:pPr>
            <a:r>
              <a:rPr lang="en-US" sz="2800" smtClean="0"/>
              <a:t>Understand what is possible and what is not </a:t>
            </a:r>
          </a:p>
          <a:p>
            <a:pPr eaLnBrk="1" hangingPunct="1">
              <a:lnSpc>
                <a:spcPct val="90000"/>
              </a:lnSpc>
            </a:pPr>
            <a:r>
              <a:rPr lang="en-US" sz="2800" smtClean="0"/>
              <a:t>Don’t re-invent the wheel</a:t>
            </a:r>
          </a:p>
          <a:p>
            <a:pPr eaLnBrk="1" hangingPunct="1">
              <a:lnSpc>
                <a:spcPct val="90000"/>
              </a:lnSpc>
            </a:pPr>
            <a:r>
              <a:rPr lang="en-US" sz="2800" smtClean="0"/>
              <a:t>Identify others using BIM</a:t>
            </a:r>
          </a:p>
          <a:p>
            <a:pPr eaLnBrk="1" hangingPunct="1">
              <a:lnSpc>
                <a:spcPct val="90000"/>
              </a:lnSpc>
            </a:pPr>
            <a:r>
              <a:rPr lang="en-US" sz="2800" smtClean="0"/>
              <a:t>Lead don’t follow</a:t>
            </a:r>
          </a:p>
        </p:txBody>
      </p:sp>
      <p:pic>
        <p:nvPicPr>
          <p:cNvPr id="58372" name="Picture 4" descr="fig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6775" y="4260850"/>
            <a:ext cx="2397125" cy="2295525"/>
          </a:xfrm>
          <a:prstGeom prst="rect">
            <a:avLst/>
          </a:prstGeom>
          <a:noFill/>
          <a:ln w="9525">
            <a:noFill/>
            <a:miter lim="800000"/>
            <a:headEnd/>
            <a:tailEnd/>
          </a:ln>
        </p:spPr>
      </p:pic>
      <p:sp>
        <p:nvSpPr>
          <p:cNvPr id="58373" name="Text Box 5"/>
          <p:cNvSpPr txBox="1">
            <a:spLocks noChangeArrowheads="1"/>
          </p:cNvSpPr>
          <p:nvPr/>
        </p:nvSpPr>
        <p:spPr bwMode="auto">
          <a:xfrm>
            <a:off x="7075488" y="6034088"/>
            <a:ext cx="1844675" cy="366712"/>
          </a:xfrm>
          <a:prstGeom prst="rect">
            <a:avLst/>
          </a:prstGeom>
          <a:noFill/>
          <a:ln w="9525">
            <a:noFill/>
            <a:miter lim="800000"/>
            <a:headEnd/>
            <a:tailEnd/>
          </a:ln>
        </p:spPr>
        <p:txBody>
          <a:bodyPr wrap="none">
            <a:spAutoFit/>
          </a:bodyPr>
          <a:lstStyle/>
          <a:p>
            <a:r>
              <a:rPr lang="en-US" sz="1000">
                <a:cs typeface="Arial" charset="0"/>
              </a:rPr>
              <a:t>© M.A. Mortenson Company</a:t>
            </a:r>
            <a:r>
              <a:rPr lang="en-US">
                <a:cs typeface="Arial"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lstStyle/>
          <a:p>
            <a:pPr eaLnBrk="1" hangingPunct="1">
              <a:defRPr/>
            </a:pPr>
            <a:r>
              <a:rPr lang="en-US">
                <a:effectLst>
                  <a:outerShdw blurRad="38100" dist="38100" dir="2700000" algn="tl">
                    <a:srgbClr val="C0C0C0"/>
                  </a:outerShdw>
                </a:effectLst>
              </a:rPr>
              <a:t>buildingSMART alliance Benefits</a:t>
            </a:r>
          </a:p>
        </p:txBody>
      </p:sp>
      <p:sp>
        <p:nvSpPr>
          <p:cNvPr id="59395" name="Rectangle 3"/>
          <p:cNvSpPr>
            <a:spLocks noGrp="1" noChangeArrowheads="1"/>
          </p:cNvSpPr>
          <p:nvPr>
            <p:ph type="body" idx="4294967295"/>
          </p:nvPr>
        </p:nvSpPr>
        <p:spPr>
          <a:xfrm>
            <a:off x="457200" y="985838"/>
            <a:ext cx="8229600" cy="5307012"/>
          </a:xfrm>
        </p:spPr>
        <p:txBody>
          <a:bodyPr/>
          <a:lstStyle/>
          <a:p>
            <a:pPr eaLnBrk="1" hangingPunct="1">
              <a:lnSpc>
                <a:spcPct val="90000"/>
              </a:lnSpc>
            </a:pPr>
            <a:r>
              <a:rPr lang="en-US" sz="2400" smtClean="0"/>
              <a:t>Over 50 active open standards projects</a:t>
            </a:r>
          </a:p>
          <a:p>
            <a:pPr lvl="1" eaLnBrk="1" hangingPunct="1">
              <a:lnSpc>
                <a:spcPct val="90000"/>
              </a:lnSpc>
            </a:pPr>
            <a:r>
              <a:rPr lang="en-US" sz="2000" smtClean="0"/>
              <a:t>NBIMS Development</a:t>
            </a:r>
          </a:p>
          <a:p>
            <a:pPr lvl="1" eaLnBrk="1" hangingPunct="1">
              <a:lnSpc>
                <a:spcPct val="90000"/>
              </a:lnSpc>
            </a:pPr>
            <a:r>
              <a:rPr lang="en-US" sz="2000" smtClean="0"/>
              <a:t>AECOO Testbed (Cost &amp; Energy)</a:t>
            </a:r>
          </a:p>
          <a:p>
            <a:pPr lvl="1" eaLnBrk="1" hangingPunct="1">
              <a:lnSpc>
                <a:spcPct val="90000"/>
              </a:lnSpc>
            </a:pPr>
            <a:r>
              <a:rPr lang="en-US" sz="2000" smtClean="0"/>
              <a:t>Education baseline and projects</a:t>
            </a:r>
          </a:p>
          <a:p>
            <a:pPr lvl="1" eaLnBrk="1" hangingPunct="1">
              <a:lnSpc>
                <a:spcPct val="90000"/>
              </a:lnSpc>
            </a:pPr>
            <a:r>
              <a:rPr lang="en-US" sz="2000" smtClean="0"/>
              <a:t>International (ifc, IDM, MVD, IFD)</a:t>
            </a:r>
          </a:p>
          <a:p>
            <a:pPr eaLnBrk="1" hangingPunct="1">
              <a:lnSpc>
                <a:spcPct val="90000"/>
              </a:lnSpc>
            </a:pPr>
            <a:r>
              <a:rPr lang="en-US" sz="2400" smtClean="0"/>
              <a:t>Products are free based on Sponsorships</a:t>
            </a:r>
          </a:p>
          <a:p>
            <a:pPr eaLnBrk="1" hangingPunct="1">
              <a:lnSpc>
                <a:spcPct val="90000"/>
              </a:lnSpc>
            </a:pPr>
            <a:r>
              <a:rPr lang="en-US" sz="2400" smtClean="0"/>
              <a:t>Sponsors $25K and above become International Members</a:t>
            </a:r>
          </a:p>
          <a:p>
            <a:pPr eaLnBrk="1" hangingPunct="1">
              <a:lnSpc>
                <a:spcPct val="90000"/>
              </a:lnSpc>
            </a:pPr>
            <a:r>
              <a:rPr lang="en-US" sz="2400" smtClean="0"/>
              <a:t>Speakers Bureau</a:t>
            </a:r>
          </a:p>
          <a:p>
            <a:pPr eaLnBrk="1" hangingPunct="1">
              <a:lnSpc>
                <a:spcPct val="90000"/>
              </a:lnSpc>
            </a:pPr>
            <a:r>
              <a:rPr lang="en-US" sz="2400" smtClean="0"/>
              <a:t>Conferences </a:t>
            </a:r>
          </a:p>
          <a:p>
            <a:pPr eaLnBrk="1" hangingPunct="1">
              <a:lnSpc>
                <a:spcPct val="90000"/>
              </a:lnSpc>
            </a:pPr>
            <a:r>
              <a:rPr lang="en-US" sz="2400" smtClean="0"/>
              <a:t>Workshops</a:t>
            </a:r>
          </a:p>
          <a:p>
            <a:pPr eaLnBrk="1" hangingPunct="1">
              <a:lnSpc>
                <a:spcPct val="90000"/>
              </a:lnSpc>
            </a:pPr>
            <a:r>
              <a:rPr lang="en-US" sz="2400" smtClean="0"/>
              <a:t>Local Interest Groups</a:t>
            </a:r>
          </a:p>
          <a:p>
            <a:pPr eaLnBrk="1" hangingPunct="1">
              <a:lnSpc>
                <a:spcPct val="90000"/>
              </a:lnSpc>
            </a:pPr>
            <a:r>
              <a:rPr lang="en-US" sz="2400" smtClean="0"/>
              <a:t>Magazine</a:t>
            </a:r>
          </a:p>
          <a:p>
            <a:pPr eaLnBrk="1" hangingPunct="1">
              <a:lnSpc>
                <a:spcPct val="90000"/>
              </a:lnSpc>
            </a:pPr>
            <a:r>
              <a:rPr lang="en-US" sz="2400" smtClean="0"/>
              <a:t>Web Site </a:t>
            </a:r>
          </a:p>
        </p:txBody>
      </p:sp>
      <p:pic>
        <p:nvPicPr>
          <p:cNvPr id="59396" name="Picture 4"/>
          <p:cNvPicPr>
            <a:picLocks noChangeAspect="1" noChangeArrowheads="1"/>
          </p:cNvPicPr>
          <p:nvPr/>
        </p:nvPicPr>
        <p:blipFill>
          <a:blip r:embed="rId3">
            <a:clrChange>
              <a:clrFrom>
                <a:srgbClr val="FEFFFF"/>
              </a:clrFrom>
              <a:clrTo>
                <a:srgbClr val="FEFFFF">
                  <a:alpha val="0"/>
                </a:srgbClr>
              </a:clrTo>
            </a:clrChange>
          </a:blip>
          <a:srcRect/>
          <a:stretch>
            <a:fillRect/>
          </a:stretch>
        </p:blipFill>
        <p:spPr bwMode="auto">
          <a:xfrm>
            <a:off x="4078288" y="3614738"/>
            <a:ext cx="4733925" cy="2473325"/>
          </a:xfrm>
          <a:prstGeom prst="rect">
            <a:avLst/>
          </a:prstGeom>
          <a:noFill/>
          <a:ln w="9525">
            <a:noFill/>
            <a:miter lim="800000"/>
            <a:headEnd/>
            <a:tailEnd/>
          </a:ln>
        </p:spPr>
      </p:pic>
      <p:pic>
        <p:nvPicPr>
          <p:cNvPr id="59397" name="Picture 5"/>
          <p:cNvPicPr>
            <a:picLocks noChangeAspect="1" noChangeArrowheads="1"/>
          </p:cNvPicPr>
          <p:nvPr/>
        </p:nvPicPr>
        <p:blipFill>
          <a:blip r:embed="rId4"/>
          <a:srcRect/>
          <a:stretch>
            <a:fillRect/>
          </a:stretch>
        </p:blipFill>
        <p:spPr bwMode="auto">
          <a:xfrm>
            <a:off x="7472363" y="6040438"/>
            <a:ext cx="1071562" cy="19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uturistic"/>
          <p:cNvPicPr>
            <a:picLocks noChangeAspect="1" noChangeArrowheads="1"/>
          </p:cNvPicPr>
          <p:nvPr/>
        </p:nvPicPr>
        <p:blipFill>
          <a:blip r:embed="rId3">
            <a:lum bright="82000" contrast="-32000"/>
          </a:blip>
          <a:srcRect/>
          <a:stretch>
            <a:fillRect/>
          </a:stretch>
        </p:blipFill>
        <p:spPr bwMode="auto">
          <a:xfrm>
            <a:off x="0" y="0"/>
            <a:ext cx="9144000" cy="6248400"/>
          </a:xfrm>
          <a:prstGeom prst="rect">
            <a:avLst/>
          </a:prstGeom>
          <a:noFill/>
          <a:ln w="9525">
            <a:noFill/>
            <a:miter lim="800000"/>
            <a:headEnd/>
            <a:tailEnd/>
          </a:ln>
        </p:spPr>
      </p:pic>
      <p:sp>
        <p:nvSpPr>
          <p:cNvPr id="69635" name="Text Box 3"/>
          <p:cNvSpPr txBox="1">
            <a:spLocks noChangeArrowheads="1"/>
          </p:cNvSpPr>
          <p:nvPr/>
        </p:nvSpPr>
        <p:spPr bwMode="auto">
          <a:xfrm>
            <a:off x="3657600" y="1676400"/>
            <a:ext cx="5067300" cy="1433513"/>
          </a:xfrm>
          <a:prstGeom prst="rect">
            <a:avLst/>
          </a:prstGeom>
          <a:noFill/>
          <a:ln w="9525">
            <a:noFill/>
            <a:miter lim="800000"/>
            <a:headEnd/>
            <a:tailEnd/>
          </a:ln>
        </p:spPr>
        <p:txBody>
          <a:bodyPr>
            <a:spAutoFit/>
          </a:bodyPr>
          <a:lstStyle/>
          <a:p>
            <a:pPr algn="r" eaLnBrk="0" hangingPunct="0">
              <a:spcBef>
                <a:spcPct val="50000"/>
              </a:spcBef>
            </a:pPr>
            <a:r>
              <a:rPr lang="en-US" sz="8800">
                <a:latin typeface="Edwardian Script ITC" pitchFamily="66" charset="0"/>
                <a:cs typeface="Arial" charset="0"/>
              </a:rPr>
              <a:t>Questions?</a:t>
            </a:r>
          </a:p>
        </p:txBody>
      </p:sp>
      <p:sp>
        <p:nvSpPr>
          <p:cNvPr id="69636" name="Rectangle 4"/>
          <p:cNvSpPr>
            <a:spLocks noChangeArrowheads="1"/>
          </p:cNvSpPr>
          <p:nvPr/>
        </p:nvSpPr>
        <p:spPr bwMode="auto">
          <a:xfrm>
            <a:off x="4452938" y="4821238"/>
            <a:ext cx="4281487" cy="1287462"/>
          </a:xfrm>
          <a:prstGeom prst="rect">
            <a:avLst/>
          </a:prstGeom>
          <a:noFill/>
          <a:ln w="9525" algn="ctr">
            <a:noFill/>
            <a:miter lim="800000"/>
            <a:headEnd/>
            <a:tailEnd/>
          </a:ln>
        </p:spPr>
        <p:txBody>
          <a:bodyPr>
            <a:spAutoFit/>
          </a:bodyPr>
          <a:lstStyle/>
          <a:p>
            <a:pPr marL="533400" indent="-533400" algn="r">
              <a:lnSpc>
                <a:spcPct val="80000"/>
              </a:lnSpc>
              <a:spcBef>
                <a:spcPct val="20000"/>
              </a:spcBef>
            </a:pPr>
            <a:r>
              <a:rPr lang="en-US" sz="2800">
                <a:cs typeface="Arial" charset="0"/>
              </a:rPr>
              <a:t>Deke Smith</a:t>
            </a:r>
          </a:p>
          <a:p>
            <a:pPr marL="533400" indent="-533400" algn="r">
              <a:lnSpc>
                <a:spcPct val="80000"/>
              </a:lnSpc>
              <a:spcBef>
                <a:spcPct val="20000"/>
              </a:spcBef>
            </a:pPr>
            <a:r>
              <a:rPr lang="en-US" sz="2800">
                <a:solidFill>
                  <a:srgbClr val="000099"/>
                </a:solidFill>
                <a:cs typeface="Arial" charset="0"/>
              </a:rPr>
              <a:t>dsmith@nibs.org</a:t>
            </a:r>
          </a:p>
          <a:p>
            <a:pPr marL="533400" indent="-533400" algn="r">
              <a:lnSpc>
                <a:spcPct val="80000"/>
              </a:lnSpc>
              <a:spcBef>
                <a:spcPct val="20000"/>
              </a:spcBef>
            </a:pPr>
            <a:r>
              <a:rPr lang="en-US" sz="2800">
                <a:cs typeface="Arial" charset="0"/>
              </a:rPr>
              <a:t>(202) 289-7800</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uturistic"/>
          <p:cNvPicPr>
            <a:picLocks noChangeAspect="1" noChangeArrowheads="1"/>
          </p:cNvPicPr>
          <p:nvPr/>
        </p:nvPicPr>
        <p:blipFill>
          <a:blip r:embed="rId3">
            <a:lum bright="82000" contrast="-32000"/>
          </a:blip>
          <a:srcRect/>
          <a:stretch>
            <a:fillRect/>
          </a:stretch>
        </p:blipFill>
        <p:spPr bwMode="auto">
          <a:xfrm>
            <a:off x="0" y="0"/>
            <a:ext cx="9144000" cy="6248400"/>
          </a:xfrm>
          <a:prstGeom prst="rect">
            <a:avLst/>
          </a:prstGeom>
          <a:noFill/>
          <a:ln w="9525">
            <a:noFill/>
            <a:miter lim="800000"/>
            <a:headEnd/>
            <a:tailEnd/>
          </a:ln>
        </p:spPr>
      </p:pic>
      <p:sp>
        <p:nvSpPr>
          <p:cNvPr id="70659" name="Text Box 3"/>
          <p:cNvSpPr txBox="1">
            <a:spLocks noChangeArrowheads="1"/>
          </p:cNvSpPr>
          <p:nvPr/>
        </p:nvSpPr>
        <p:spPr bwMode="auto">
          <a:xfrm>
            <a:off x="3657600" y="1676400"/>
            <a:ext cx="5067300" cy="1433513"/>
          </a:xfrm>
          <a:prstGeom prst="rect">
            <a:avLst/>
          </a:prstGeom>
          <a:noFill/>
          <a:ln w="9525">
            <a:noFill/>
            <a:miter lim="800000"/>
            <a:headEnd/>
            <a:tailEnd/>
          </a:ln>
        </p:spPr>
        <p:txBody>
          <a:bodyPr>
            <a:spAutoFit/>
          </a:bodyPr>
          <a:lstStyle/>
          <a:p>
            <a:pPr algn="r" eaLnBrk="0" hangingPunct="0">
              <a:spcBef>
                <a:spcPct val="50000"/>
              </a:spcBef>
            </a:pPr>
            <a:r>
              <a:rPr lang="en-US" sz="8800">
                <a:latin typeface="Edwardian Script ITC" pitchFamily="66" charset="0"/>
                <a:cs typeface="Arial" charset="0"/>
              </a:rPr>
              <a:t>Thank You</a:t>
            </a:r>
          </a:p>
        </p:txBody>
      </p:sp>
      <p:sp>
        <p:nvSpPr>
          <p:cNvPr id="70660" name="Rectangle 4"/>
          <p:cNvSpPr>
            <a:spLocks noChangeArrowheads="1"/>
          </p:cNvSpPr>
          <p:nvPr/>
        </p:nvSpPr>
        <p:spPr bwMode="auto">
          <a:xfrm>
            <a:off x="4452938" y="4821238"/>
            <a:ext cx="4281487" cy="1287462"/>
          </a:xfrm>
          <a:prstGeom prst="rect">
            <a:avLst/>
          </a:prstGeom>
          <a:noFill/>
          <a:ln w="9525" algn="ctr">
            <a:noFill/>
            <a:miter lim="800000"/>
            <a:headEnd/>
            <a:tailEnd/>
          </a:ln>
        </p:spPr>
        <p:txBody>
          <a:bodyPr>
            <a:spAutoFit/>
          </a:bodyPr>
          <a:lstStyle/>
          <a:p>
            <a:pPr marL="533400" indent="-533400" algn="r">
              <a:lnSpc>
                <a:spcPct val="80000"/>
              </a:lnSpc>
              <a:spcBef>
                <a:spcPct val="20000"/>
              </a:spcBef>
            </a:pPr>
            <a:r>
              <a:rPr lang="en-US" sz="2800">
                <a:cs typeface="Arial" charset="0"/>
              </a:rPr>
              <a:t>Deke Smith</a:t>
            </a:r>
          </a:p>
          <a:p>
            <a:pPr marL="533400" indent="-533400" algn="r">
              <a:lnSpc>
                <a:spcPct val="80000"/>
              </a:lnSpc>
              <a:spcBef>
                <a:spcPct val="20000"/>
              </a:spcBef>
            </a:pPr>
            <a:r>
              <a:rPr lang="en-US" sz="2800">
                <a:solidFill>
                  <a:srgbClr val="000099"/>
                </a:solidFill>
                <a:cs typeface="Arial" charset="0"/>
              </a:rPr>
              <a:t>dsmith@nibs.org</a:t>
            </a:r>
          </a:p>
          <a:p>
            <a:pPr marL="533400" indent="-533400" algn="r">
              <a:lnSpc>
                <a:spcPct val="80000"/>
              </a:lnSpc>
              <a:spcBef>
                <a:spcPct val="20000"/>
              </a:spcBef>
            </a:pPr>
            <a:r>
              <a:rPr lang="en-US" sz="2800">
                <a:cs typeface="Arial" charset="0"/>
              </a:rPr>
              <a:t>(202) 289-7800</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p:cNvSpPr>
          <p:nvPr/>
        </p:nvSpPr>
        <p:spPr bwMode="auto">
          <a:xfrm>
            <a:off x="153988" y="558800"/>
            <a:ext cx="8990012" cy="5489575"/>
          </a:xfrm>
          <a:prstGeom prst="rect">
            <a:avLst/>
          </a:prstGeom>
          <a:noFill/>
          <a:ln w="12700">
            <a:noFill/>
            <a:miter lim="800000"/>
            <a:headEnd/>
            <a:tailEnd/>
          </a:ln>
        </p:spPr>
        <p:txBody>
          <a:bodyPr lIns="0" tIns="0" rIns="57788" bIns="0"/>
          <a:lstStyle/>
          <a:p>
            <a:pPr marL="57150" algn="ctr">
              <a:spcBef>
                <a:spcPts val="2988"/>
              </a:spcBef>
            </a:pPr>
            <a:r>
              <a:rPr lang="en-US" sz="2000">
                <a:cs typeface="Arial" charset="0"/>
              </a:rPr>
              <a:t>Copyright Materials</a:t>
            </a:r>
          </a:p>
          <a:p>
            <a:pPr marL="57150" algn="ctr">
              <a:spcBef>
                <a:spcPts val="1788"/>
              </a:spcBef>
            </a:pPr>
            <a:r>
              <a:rPr lang="en-US" sz="2000">
                <a:cs typeface="Arial" charset="0"/>
              </a:rPr>
              <a:t>This presentation is protected by US and International Copyright laws.  Reproduction, distribution, display and use of the presentation without written permission of the speaker is prohibited.</a:t>
            </a:r>
          </a:p>
          <a:p>
            <a:pPr marL="57150" algn="ctr">
              <a:spcBef>
                <a:spcPts val="1788"/>
              </a:spcBef>
            </a:pPr>
            <a:r>
              <a:rPr lang="en-US" sz="2000">
                <a:cs typeface="Arial" charset="0"/>
              </a:rPr>
              <a:t>Copyright 2008© </a:t>
            </a:r>
            <a:br>
              <a:rPr lang="en-US" sz="2000">
                <a:cs typeface="Arial" charset="0"/>
              </a:rPr>
            </a:br>
            <a:r>
              <a:rPr lang="en-US" sz="2000">
                <a:cs typeface="Arial" charset="0"/>
              </a:rPr>
              <a:t>AEC Infosystems, Inc |  Onuma, Inc.</a:t>
            </a:r>
            <a:br>
              <a:rPr lang="en-US" sz="2000">
                <a:cs typeface="Arial" charset="0"/>
              </a:rPr>
            </a:br>
            <a:r>
              <a:rPr lang="en-US" sz="2000">
                <a:cs typeface="Arial" charset="0"/>
              </a:rPr>
              <a:t>Crate &amp; Barrel | buildingSMART alliance</a:t>
            </a:r>
            <a:br>
              <a:rPr lang="en-US" sz="2000">
                <a:cs typeface="Arial" charset="0"/>
              </a:rPr>
            </a:br>
            <a:r>
              <a:rPr lang="en-US" sz="2000">
                <a:cs typeface="Arial" charset="0"/>
              </a:rPr>
              <a:t>National Institute of Building Sciences</a:t>
            </a:r>
            <a:br>
              <a:rPr lang="en-US" sz="2000">
                <a:cs typeface="Arial" charset="0"/>
              </a:rPr>
            </a:br>
            <a:r>
              <a:rPr lang="en-US" sz="2000">
                <a:cs typeface="Arial" charset="0"/>
              </a:rPr>
              <a:t>McGraw-Hill Construction</a:t>
            </a:r>
            <a:br>
              <a:rPr lang="en-US" sz="2000">
                <a:cs typeface="Arial" charset="0"/>
              </a:rPr>
            </a:br>
            <a:r>
              <a:rPr lang="en-US" sz="2000">
                <a:cs typeface="Arial" charset="0"/>
              </a:rPr>
              <a:t>Faithful &amp; Gould | Reed Construction Data</a:t>
            </a:r>
            <a:br>
              <a:rPr lang="en-US" sz="2000">
                <a:cs typeface="Arial" charset="0"/>
              </a:rPr>
            </a:br>
            <a:r>
              <a:rPr lang="en-US" sz="2000">
                <a:cs typeface="Arial" charset="0"/>
              </a:rPr>
              <a:t>Gehry Technologies | Jacobs Engineering | Mortenson </a:t>
            </a:r>
            <a:br>
              <a:rPr lang="en-US" sz="2000">
                <a:cs typeface="Arial" charset="0"/>
              </a:rPr>
            </a:br>
            <a:r>
              <a:rPr lang="en-US" sz="2000">
                <a:cs typeface="Arial" charset="0"/>
              </a:rPr>
              <a:t>Sydney Opera House</a:t>
            </a:r>
            <a:r>
              <a:rPr lang="en-US">
                <a:cs typeface="Arial" charset="0"/>
              </a:rPr>
              <a:t/>
            </a:r>
            <a:br>
              <a:rPr lang="en-US">
                <a:cs typeface="Arial" charset="0"/>
              </a:rPr>
            </a:br>
            <a:r>
              <a:rPr lang="en-US" sz="2000">
                <a:cs typeface="Arial" charset="0"/>
              </a:rPr>
              <a:t> Dale Davis, Associate AIA and LEED, </a:t>
            </a:r>
            <a:r>
              <a:rPr lang="en-US" sz="2000" b="1">
                <a:cs typeface="Arial" charset="0"/>
              </a:rPr>
              <a:t>Jtec </a:t>
            </a:r>
            <a:r>
              <a:rPr lang="en-US" sz="2000">
                <a:cs typeface="Arial" charset="0"/>
              </a:rPr>
              <a:t>HCM, Inc</a:t>
            </a:r>
            <a:br>
              <a:rPr lang="en-US" sz="2000">
                <a:cs typeface="Arial" charset="0"/>
              </a:rPr>
            </a:br>
            <a:r>
              <a:rPr lang="en-US" sz="2000">
                <a:cs typeface="Arial" charset="0"/>
              </a:rPr>
              <a:t>Wiley , 4Site Press</a:t>
            </a:r>
          </a:p>
          <a:p>
            <a:pPr marL="57150" algn="ctr">
              <a:spcBef>
                <a:spcPts val="1788"/>
              </a:spcBef>
            </a:pPr>
            <a:r>
              <a:rPr lang="en-US" sz="2000">
                <a:cs typeface="Arial" charset="0"/>
              </a:rPr>
              <a:t>Cannot be used for any other purposes unless authorized by creator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mtClean="0">
                <a:effectLst>
                  <a:outerShdw blurRad="38100" dist="38100" dir="2700000" algn="tl">
                    <a:srgbClr val="C0C0C0"/>
                  </a:outerShdw>
                </a:effectLst>
              </a:rPr>
              <a:t>Not The First To Experience Confusion</a:t>
            </a:r>
          </a:p>
        </p:txBody>
      </p:sp>
      <p:pic>
        <p:nvPicPr>
          <p:cNvPr id="32771" name="Picture 2"/>
          <p:cNvPicPr>
            <a:picLocks noChangeAspect="1" noChangeArrowheads="1"/>
          </p:cNvPicPr>
          <p:nvPr/>
        </p:nvPicPr>
        <p:blipFill>
          <a:blip r:embed="rId3"/>
          <a:srcRect/>
          <a:stretch>
            <a:fillRect/>
          </a:stretch>
        </p:blipFill>
        <p:spPr bwMode="auto">
          <a:xfrm>
            <a:off x="320675" y="1016000"/>
            <a:ext cx="8201025" cy="523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
          <p:cNvGrpSpPr>
            <a:grpSpLocks/>
          </p:cNvGrpSpPr>
          <p:nvPr/>
        </p:nvGrpSpPr>
        <p:grpSpPr bwMode="auto">
          <a:xfrm>
            <a:off x="812057" y="1920187"/>
            <a:ext cx="1092200" cy="1304925"/>
            <a:chOff x="227" y="3118"/>
            <a:chExt cx="688" cy="822"/>
          </a:xfrm>
        </p:grpSpPr>
        <p:pic>
          <p:nvPicPr>
            <p:cNvPr id="10" name="Picture 8" descr="contract-1"/>
            <p:cNvPicPr>
              <a:picLocks noChangeAspect="1" noChangeArrowheads="1"/>
            </p:cNvPicPr>
            <p:nvPr/>
          </p:nvPicPr>
          <p:blipFill>
            <a:blip r:embed="rId3"/>
            <a:srcRect/>
            <a:stretch>
              <a:fillRect/>
            </a:stretch>
          </p:blipFill>
          <p:spPr bwMode="auto">
            <a:xfrm>
              <a:off x="227" y="3118"/>
              <a:ext cx="490" cy="720"/>
            </a:xfrm>
            <a:prstGeom prst="rect">
              <a:avLst/>
            </a:prstGeom>
            <a:noFill/>
            <a:ln w="9525">
              <a:solidFill>
                <a:schemeClr val="tx1"/>
              </a:solidFill>
              <a:miter lim="800000"/>
              <a:headEnd/>
              <a:tailEnd/>
            </a:ln>
          </p:spPr>
        </p:pic>
        <p:pic>
          <p:nvPicPr>
            <p:cNvPr id="11" name="Picture 9" descr="Plot%2520Plan"/>
            <p:cNvPicPr>
              <a:picLocks noChangeAspect="1" noChangeArrowheads="1"/>
            </p:cNvPicPr>
            <p:nvPr/>
          </p:nvPicPr>
          <p:blipFill>
            <a:blip r:embed="rId4"/>
            <a:srcRect/>
            <a:stretch>
              <a:fillRect/>
            </a:stretch>
          </p:blipFill>
          <p:spPr bwMode="auto">
            <a:xfrm>
              <a:off x="432" y="3310"/>
              <a:ext cx="483" cy="630"/>
            </a:xfrm>
            <a:prstGeom prst="rect">
              <a:avLst/>
            </a:prstGeom>
            <a:noFill/>
            <a:ln w="9525">
              <a:solidFill>
                <a:schemeClr val="tx1"/>
              </a:solidFill>
              <a:miter lim="800000"/>
              <a:headEnd/>
              <a:tailEnd/>
            </a:ln>
          </p:spPr>
        </p:pic>
      </p:grpSp>
      <p:pic>
        <p:nvPicPr>
          <p:cNvPr id="134146" name="Picture 2"/>
          <p:cNvPicPr>
            <a:picLocks noChangeAspect="1" noChangeArrowheads="1"/>
          </p:cNvPicPr>
          <p:nvPr/>
        </p:nvPicPr>
        <p:blipFill>
          <a:blip r:embed="rId5"/>
          <a:srcRect/>
          <a:stretch>
            <a:fillRect/>
          </a:stretch>
        </p:blipFill>
        <p:spPr bwMode="auto">
          <a:xfrm>
            <a:off x="6179259" y="1797302"/>
            <a:ext cx="2791169" cy="1567806"/>
          </a:xfrm>
          <a:prstGeom prst="rect">
            <a:avLst/>
          </a:prstGeom>
          <a:noFill/>
          <a:ln w="9525">
            <a:noFill/>
            <a:miter lim="800000"/>
            <a:headEnd/>
            <a:tailEnd/>
          </a:ln>
          <a:effectLst/>
        </p:spPr>
      </p:pic>
      <p:sp>
        <p:nvSpPr>
          <p:cNvPr id="15" name="Rectangle 3"/>
          <p:cNvSpPr>
            <a:spLocks noChangeArrowheads="1"/>
          </p:cNvSpPr>
          <p:nvPr/>
        </p:nvSpPr>
        <p:spPr bwMode="auto">
          <a:xfrm>
            <a:off x="2389436" y="1784188"/>
            <a:ext cx="3371162" cy="1600438"/>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&lt;PipingNetworkSystem&gt;  </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&lt;PipingNetworkSegment  ID=”XMP12” Tag=”200-CC110-01234-B1”&gt;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&lt;Connection FromID=”T-901-N1” ToID=”XMP_27” ToNode=”2”/&gt;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ID=”XMP_15” Tag=”V-198” ComponentClass=”Valve”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&lt;InstrumentConnection ID=”XMP_23”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ID=”XMP_27” ComponentClass=”Reducer”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a:t>
            </a: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PipingNetworkSegment&gt;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&lt;PipingNetworkSegment  ID=”XMP_13” Tag=”200-CC110-01234-B2”&gt;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&lt;Connection FromID=”XMP_27” FromNode=”2” ToID=”XMP_29” ToNode=”1”/&gt;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&lt;InstrumentConnection ID=”XMP_35”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ID=”XMP_36” Tag=”V-199” ComponentClass=”Valve”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&lt;CenterLine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&lt;PipingComponent ID=”XMP_29” ComponentClass=”Reducer” …/&gt;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a:t>
            </a: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PipingNetworkSegment&gt;</a:t>
            </a:r>
            <a:endParaRPr kumimoji="0" lang="en-US"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&lt;/PipingNetworkSystem&gt;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6"/>
          <p:cNvSpPr>
            <a:spLocks noGrp="1"/>
          </p:cNvSpPr>
          <p:nvPr>
            <p:ph type="title"/>
          </p:nvPr>
        </p:nvSpPr>
        <p:spPr/>
        <p:txBody>
          <a:bodyPr/>
          <a:lstStyle/>
          <a:p>
            <a:r>
              <a:rPr lang="en-US" dirty="0" smtClean="0">
                <a:effectLst>
                  <a:outerShdw blurRad="38100" dist="38100" dir="2700000" algn="tl">
                    <a:srgbClr val="000000">
                      <a:alpha val="43137"/>
                    </a:srgbClr>
                  </a:outerShdw>
                </a:effectLst>
              </a:rPr>
              <a:t>IFC vs. XML is Not the Issue</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340367" y="975301"/>
            <a:ext cx="8229600" cy="1845018"/>
          </a:xfrm>
        </p:spPr>
        <p:txBody>
          <a:bodyPr/>
          <a:lstStyle/>
          <a:p>
            <a:r>
              <a:rPr lang="en-US" dirty="0" smtClean="0"/>
              <a:t>XML works well for file based exchange</a:t>
            </a:r>
          </a:p>
          <a:p>
            <a:endParaRPr lang="en-US" dirty="0" smtClean="0"/>
          </a:p>
          <a:p>
            <a:pPr>
              <a:buNone/>
            </a:pPr>
            <a:r>
              <a:rPr lang="en-US" b="1" dirty="0" smtClean="0"/>
              <a:t>Document         XML                        File</a:t>
            </a:r>
          </a:p>
          <a:p>
            <a:endParaRPr lang="en-US" dirty="0" smtClean="0"/>
          </a:p>
        </p:txBody>
      </p:sp>
      <p:sp>
        <p:nvSpPr>
          <p:cNvPr id="16" name="Right Arrow 15"/>
          <p:cNvSpPr/>
          <p:nvPr/>
        </p:nvSpPr>
        <p:spPr>
          <a:xfrm>
            <a:off x="2644049" y="2225848"/>
            <a:ext cx="616945" cy="473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538949" y="2225848"/>
            <a:ext cx="1743598" cy="473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147"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09376" y="4161394"/>
            <a:ext cx="6991350" cy="2492796"/>
          </a:xfrm>
          <a:prstGeom prst="rect">
            <a:avLst/>
          </a:prstGeom>
          <a:noFill/>
          <a:ln w="9525">
            <a:noFill/>
            <a:miter lim="800000"/>
            <a:headEnd/>
            <a:tailEnd/>
          </a:ln>
          <a:effectLst/>
        </p:spPr>
      </p:pic>
      <p:sp>
        <p:nvSpPr>
          <p:cNvPr id="20" name="Rectangle 19"/>
          <p:cNvSpPr/>
          <p:nvPr/>
        </p:nvSpPr>
        <p:spPr>
          <a:xfrm>
            <a:off x="390519" y="3563825"/>
            <a:ext cx="7656583" cy="584775"/>
          </a:xfrm>
          <a:prstGeom prst="rect">
            <a:avLst/>
          </a:prstGeom>
        </p:spPr>
        <p:txBody>
          <a:bodyPr wrap="none">
            <a:spAutoFit/>
          </a:bodyPr>
          <a:lstStyle/>
          <a:p>
            <a:pPr marL="341313" indent="-341313">
              <a:buFont typeface="Arial" pitchFamily="34" charset="0"/>
              <a:buChar char="•"/>
            </a:pPr>
            <a:r>
              <a:rPr lang="en-US" sz="3200" dirty="0" smtClean="0"/>
              <a:t>IFC works better in server base models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1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uiExpand="1" build="p"/>
      <p:bldP spid="16" grpId="0" animBg="1"/>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Background</a:t>
            </a:r>
          </a:p>
        </p:txBody>
      </p:sp>
      <p:sp>
        <p:nvSpPr>
          <p:cNvPr id="356355" name="Rectangle 3"/>
          <p:cNvSpPr>
            <a:spLocks noGrp="1" noChangeArrowheads="1"/>
          </p:cNvSpPr>
          <p:nvPr>
            <p:ph type="body" idx="1"/>
          </p:nvPr>
        </p:nvSpPr>
        <p:spPr>
          <a:xfrm>
            <a:off x="457200" y="1225550"/>
            <a:ext cx="8229600" cy="4900613"/>
          </a:xfrm>
        </p:spPr>
        <p:txBody>
          <a:bodyPr/>
          <a:lstStyle/>
          <a:p>
            <a:pPr>
              <a:lnSpc>
                <a:spcPct val="80000"/>
              </a:lnSpc>
              <a:buFontTx/>
              <a:buNone/>
            </a:pPr>
            <a:r>
              <a:rPr lang="en-US" sz="2800" b="1" dirty="0"/>
              <a:t>ISO TC184/SC4</a:t>
            </a:r>
          </a:p>
          <a:p>
            <a:pPr>
              <a:lnSpc>
                <a:spcPct val="80000"/>
              </a:lnSpc>
            </a:pPr>
            <a:r>
              <a:rPr lang="en-US" sz="1800" dirty="0"/>
              <a:t>This Sub-Committee of ISO is responsible for the development of standards for industrial automation systems and integration. These include:</a:t>
            </a:r>
          </a:p>
          <a:p>
            <a:pPr lvl="1">
              <a:lnSpc>
                <a:spcPct val="80000"/>
              </a:lnSpc>
            </a:pPr>
            <a:r>
              <a:rPr lang="en-US" sz="1600" dirty="0"/>
              <a:t>ISO 10303 (STEP) concerned with product data representation and exchange </a:t>
            </a:r>
          </a:p>
          <a:p>
            <a:pPr lvl="1">
              <a:lnSpc>
                <a:spcPct val="80000"/>
              </a:lnSpc>
            </a:pPr>
            <a:r>
              <a:rPr lang="en-US" sz="1600" dirty="0"/>
              <a:t>ISO 13584 (PLIB) concerned with parts libraries </a:t>
            </a:r>
          </a:p>
          <a:p>
            <a:pPr lvl="1">
              <a:lnSpc>
                <a:spcPct val="80000"/>
              </a:lnSpc>
            </a:pPr>
            <a:r>
              <a:rPr lang="en-US" sz="1600" dirty="0"/>
              <a:t>ISO 15531 (MANDATE) concerned with industrial manufacturing management data </a:t>
            </a:r>
          </a:p>
          <a:p>
            <a:pPr lvl="1">
              <a:lnSpc>
                <a:spcPct val="80000"/>
              </a:lnSpc>
            </a:pPr>
            <a:r>
              <a:rPr lang="en-US" sz="1600" dirty="0">
                <a:solidFill>
                  <a:srgbClr val="0000FF"/>
                </a:solidFill>
              </a:rPr>
              <a:t>ISO 15926 oil and gas facilities life-cycle data</a:t>
            </a:r>
            <a:r>
              <a:rPr lang="en-US" sz="1600" dirty="0"/>
              <a:t> </a:t>
            </a:r>
          </a:p>
          <a:p>
            <a:pPr lvl="1">
              <a:lnSpc>
                <a:spcPct val="80000"/>
              </a:lnSpc>
            </a:pPr>
            <a:r>
              <a:rPr lang="en-US" sz="1600" dirty="0"/>
              <a:t>ISO 18876 (IIDEAS) concerned with integration of industrial data for exchange, access, sharing </a:t>
            </a:r>
          </a:p>
          <a:p>
            <a:pPr lvl="1">
              <a:lnSpc>
                <a:spcPct val="80000"/>
              </a:lnSpc>
            </a:pPr>
            <a:r>
              <a:rPr lang="en-US" sz="1600" dirty="0"/>
              <a:t>ISO 18629 (PSL) defining a process specification language </a:t>
            </a:r>
          </a:p>
          <a:p>
            <a:pPr>
              <a:lnSpc>
                <a:spcPct val="80000"/>
              </a:lnSpc>
            </a:pPr>
            <a:r>
              <a:rPr lang="en-US" sz="1800" dirty="0"/>
              <a:t>IAI has held A-liaison status with ISO TC184/SC4 since 1998.</a:t>
            </a:r>
          </a:p>
          <a:p>
            <a:pPr>
              <a:lnSpc>
                <a:spcPct val="80000"/>
              </a:lnSpc>
            </a:pPr>
            <a:r>
              <a:rPr lang="en-US" sz="1800" dirty="0"/>
              <a:t>The IFC model uses several adapted parts of the ISO 10303 series of standards.</a:t>
            </a:r>
          </a:p>
          <a:p>
            <a:pPr>
              <a:lnSpc>
                <a:spcPct val="80000"/>
              </a:lnSpc>
            </a:pPr>
            <a:r>
              <a:rPr lang="en-US" sz="1800" dirty="0"/>
              <a:t>In November 2002, the IFC 2x Platform was formally approved as </a:t>
            </a:r>
            <a:r>
              <a:rPr lang="en-US" sz="1800" dirty="0">
                <a:solidFill>
                  <a:srgbClr val="0000FF"/>
                </a:solidFill>
              </a:rPr>
              <a:t>ISO PAS 16739</a:t>
            </a:r>
            <a:r>
              <a:rPr lang="en-US" sz="1800" dirty="0"/>
              <a:t> IFC based on the ISO TC184/SC4 N1198 "Procedures for transposing externally developed specifications into ISO deliverables</a:t>
            </a:r>
            <a:r>
              <a:rPr lang="en-US" sz="1800" dirty="0" smtClean="0"/>
              <a:t>".</a:t>
            </a:r>
          </a:p>
          <a:p>
            <a:pPr>
              <a:lnSpc>
                <a:spcPct val="80000"/>
              </a:lnSpc>
            </a:pPr>
            <a:r>
              <a:rPr lang="en-US" sz="1800" dirty="0" smtClean="0"/>
              <a:t>In July 2008 IFC2x4 was submitted to ISO as a New Work Item for consideration as a full ISO standard and was accepted. It will be voted at some point in the near future.</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Graphic Relationships</a:t>
            </a:r>
          </a:p>
        </p:txBody>
      </p:sp>
      <p:pic>
        <p:nvPicPr>
          <p:cNvPr id="361477" name="Picture 5"/>
          <p:cNvPicPr>
            <a:picLocks noChangeAspect="1" noChangeArrowheads="1"/>
          </p:cNvPicPr>
          <p:nvPr/>
        </p:nvPicPr>
        <p:blipFill>
          <a:blip r:embed="rId3"/>
          <a:srcRect/>
          <a:stretch>
            <a:fillRect/>
          </a:stretch>
        </p:blipFill>
        <p:spPr bwMode="auto">
          <a:xfrm>
            <a:off x="2287588" y="1009650"/>
            <a:ext cx="4448175" cy="4973638"/>
          </a:xfrm>
          <a:prstGeom prst="rect">
            <a:avLst/>
          </a:prstGeom>
          <a:noFill/>
          <a:ln w="9525">
            <a:noFill/>
            <a:miter lim="800000"/>
            <a:headEnd/>
            <a:tailEnd/>
          </a:ln>
          <a:effectLst/>
        </p:spPr>
      </p:pic>
      <p:sp>
        <p:nvSpPr>
          <p:cNvPr id="361478" name="Rectangle 6"/>
          <p:cNvSpPr>
            <a:spLocks noChangeArrowheads="1"/>
          </p:cNvSpPr>
          <p:nvPr/>
        </p:nvSpPr>
        <p:spPr bwMode="auto">
          <a:xfrm>
            <a:off x="5067300" y="3800475"/>
            <a:ext cx="925513" cy="573088"/>
          </a:xfrm>
          <a:prstGeom prst="rect">
            <a:avLst/>
          </a:prstGeom>
          <a:solidFill>
            <a:srgbClr val="FFFF00">
              <a:alpha val="30000"/>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1496848" y="442529"/>
            <a:ext cx="7167563" cy="487363"/>
          </a:xfrm>
        </p:spPr>
        <p:txBody>
          <a:bodyPr/>
          <a:lstStyle/>
          <a:p>
            <a:r>
              <a:rPr lang="en-US" dirty="0">
                <a:effectLst>
                  <a:outerShdw blurRad="38100" dist="38100" dir="2700000" algn="tl">
                    <a:srgbClr val="000000">
                      <a:alpha val="43137"/>
                    </a:srgbClr>
                  </a:outerShdw>
                </a:effectLst>
              </a:rPr>
              <a:t>Scope of the Real Property Industry</a:t>
            </a:r>
            <a:r>
              <a:rPr lang="en-US" sz="1800" dirty="0">
                <a:effectLst>
                  <a:outerShdw blurRad="38100" dist="38100" dir="2700000" algn="tl">
                    <a:srgbClr val="000000">
                      <a:alpha val="43137"/>
                    </a:srgbClr>
                  </a:outerShdw>
                </a:effectLst>
              </a:rPr>
              <a:t> </a:t>
            </a:r>
          </a:p>
        </p:txBody>
      </p:sp>
      <p:sp>
        <p:nvSpPr>
          <p:cNvPr id="360451" name="AutoShape 3"/>
          <p:cNvSpPr>
            <a:spLocks noChangeArrowheads="1"/>
          </p:cNvSpPr>
          <p:nvPr/>
        </p:nvSpPr>
        <p:spPr bwMode="auto">
          <a:xfrm>
            <a:off x="8115300" y="2616200"/>
            <a:ext cx="914400" cy="4038600"/>
          </a:xfrm>
          <a:prstGeom prst="upDownArrow">
            <a:avLst>
              <a:gd name="adj1" fmla="val 47222"/>
              <a:gd name="adj2" fmla="val 39873"/>
            </a:avLst>
          </a:prstGeom>
          <a:solidFill>
            <a:srgbClr val="FFCC66"/>
          </a:solidFill>
          <a:ln w="9525">
            <a:solidFill>
              <a:schemeClr val="tx1"/>
            </a:solidFill>
            <a:miter lim="800000"/>
            <a:headEnd/>
            <a:tailEnd/>
          </a:ln>
          <a:effectLst/>
        </p:spPr>
        <p:txBody>
          <a:bodyPr vert="eaVert" wrap="none" anchor="ctr"/>
          <a:lstStyle/>
          <a:p>
            <a:r>
              <a:rPr lang="en-US"/>
              <a:t>IAI-IFC Usage</a:t>
            </a:r>
          </a:p>
        </p:txBody>
      </p:sp>
      <p:pic>
        <p:nvPicPr>
          <p:cNvPr id="360452" name="Picture 4" descr="CBNAreaMap_HamptonRoads_LG"/>
          <p:cNvPicPr>
            <a:picLocks noChangeAspect="1" noChangeArrowheads="1"/>
          </p:cNvPicPr>
          <p:nvPr/>
        </p:nvPicPr>
        <p:blipFill>
          <a:blip r:embed="rId3"/>
          <a:srcRect/>
          <a:stretch>
            <a:fillRect/>
          </a:stretch>
        </p:blipFill>
        <p:spPr bwMode="auto">
          <a:xfrm>
            <a:off x="2690813" y="2909888"/>
            <a:ext cx="974725" cy="736600"/>
          </a:xfrm>
          <a:prstGeom prst="rect">
            <a:avLst/>
          </a:prstGeom>
          <a:noFill/>
        </p:spPr>
      </p:pic>
      <p:pic>
        <p:nvPicPr>
          <p:cNvPr id="360453" name="Picture 5" descr="virginia_map"/>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35088" y="2473325"/>
            <a:ext cx="1357312" cy="646113"/>
          </a:xfrm>
          <a:prstGeom prst="rect">
            <a:avLst/>
          </a:prstGeom>
          <a:noFill/>
        </p:spPr>
      </p:pic>
      <p:pic>
        <p:nvPicPr>
          <p:cNvPr id="360454" name="Picture 6" descr="Dover Screencap"/>
          <p:cNvPicPr>
            <a:picLocks noChangeAspect="1" noChangeArrowheads="1"/>
          </p:cNvPicPr>
          <p:nvPr/>
        </p:nvPicPr>
        <p:blipFill>
          <a:blip r:embed="rId5">
            <a:clrChange>
              <a:clrFrom>
                <a:srgbClr val="FFFEFF"/>
              </a:clrFrom>
              <a:clrTo>
                <a:srgbClr val="FFFEFF">
                  <a:alpha val="0"/>
                </a:srgbClr>
              </a:clrTo>
            </a:clrChange>
          </a:blip>
          <a:srcRect/>
          <a:stretch>
            <a:fillRect/>
          </a:stretch>
        </p:blipFill>
        <p:spPr bwMode="auto">
          <a:xfrm>
            <a:off x="1333500" y="2209800"/>
            <a:ext cx="747713" cy="639763"/>
          </a:xfrm>
          <a:prstGeom prst="rect">
            <a:avLst/>
          </a:prstGeom>
          <a:noFill/>
          <a:ln w="6350">
            <a:solidFill>
              <a:schemeClr val="tx1"/>
            </a:solidFill>
            <a:miter lim="800000"/>
            <a:headEnd/>
            <a:tailEnd/>
          </a:ln>
        </p:spPr>
      </p:pic>
      <p:pic>
        <p:nvPicPr>
          <p:cNvPr id="360455" name="Picture 7" descr="Etiquette &amp; Manners in the United States + Hofstede Analysis"/>
          <p:cNvPicPr>
            <a:picLocks noChangeAspect="1" noChangeArrowheads="1"/>
          </p:cNvPicPr>
          <p:nvPr/>
        </p:nvPicPr>
        <p:blipFill>
          <a:blip r:embed="rId6"/>
          <a:srcRect/>
          <a:stretch>
            <a:fillRect/>
          </a:stretch>
        </p:blipFill>
        <p:spPr bwMode="auto">
          <a:xfrm>
            <a:off x="696913" y="1836738"/>
            <a:ext cx="879475" cy="635000"/>
          </a:xfrm>
          <a:prstGeom prst="rect">
            <a:avLst/>
          </a:prstGeom>
          <a:noFill/>
        </p:spPr>
      </p:pic>
      <p:pic>
        <p:nvPicPr>
          <p:cNvPr id="360456" name="Picture 8" descr="cut out world"/>
          <p:cNvPicPr>
            <a:picLocks noChangeAspect="1" noChangeArrowheads="1"/>
          </p:cNvPicPr>
          <p:nvPr/>
        </p:nvPicPr>
        <p:blipFill>
          <a:blip r:embed="rId7">
            <a:lum bright="12000"/>
          </a:blip>
          <a:srcRect/>
          <a:stretch>
            <a:fillRect/>
          </a:stretch>
        </p:blipFill>
        <p:spPr bwMode="auto">
          <a:xfrm>
            <a:off x="249238" y="1387475"/>
            <a:ext cx="749300" cy="763588"/>
          </a:xfrm>
          <a:prstGeom prst="rect">
            <a:avLst/>
          </a:prstGeom>
          <a:noFill/>
        </p:spPr>
      </p:pic>
      <p:sp>
        <p:nvSpPr>
          <p:cNvPr id="360457" name="AutoShape 9"/>
          <p:cNvSpPr>
            <a:spLocks noChangeArrowheads="1"/>
          </p:cNvSpPr>
          <p:nvPr/>
        </p:nvSpPr>
        <p:spPr bwMode="auto">
          <a:xfrm>
            <a:off x="5978525" y="4494213"/>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Space</a:t>
            </a:r>
          </a:p>
        </p:txBody>
      </p:sp>
      <p:sp>
        <p:nvSpPr>
          <p:cNvPr id="360458" name="AutoShape 10"/>
          <p:cNvSpPr>
            <a:spLocks noChangeArrowheads="1"/>
          </p:cNvSpPr>
          <p:nvPr/>
        </p:nvSpPr>
        <p:spPr bwMode="auto">
          <a:xfrm>
            <a:off x="3843338" y="2097088"/>
            <a:ext cx="9144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Natural Asset</a:t>
            </a:r>
          </a:p>
        </p:txBody>
      </p:sp>
      <p:sp>
        <p:nvSpPr>
          <p:cNvPr id="360459" name="AutoShape 11"/>
          <p:cNvSpPr>
            <a:spLocks noChangeArrowheads="1"/>
          </p:cNvSpPr>
          <p:nvPr/>
        </p:nvSpPr>
        <p:spPr bwMode="auto">
          <a:xfrm>
            <a:off x="5416550" y="6154738"/>
            <a:ext cx="1377950" cy="182562"/>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Linear Structure</a:t>
            </a:r>
          </a:p>
        </p:txBody>
      </p:sp>
      <p:sp>
        <p:nvSpPr>
          <p:cNvPr id="360460" name="AutoShape 12"/>
          <p:cNvSpPr>
            <a:spLocks noChangeArrowheads="1"/>
          </p:cNvSpPr>
          <p:nvPr/>
        </p:nvSpPr>
        <p:spPr bwMode="auto">
          <a:xfrm>
            <a:off x="5416550" y="5037138"/>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Structure</a:t>
            </a:r>
          </a:p>
        </p:txBody>
      </p:sp>
      <p:sp>
        <p:nvSpPr>
          <p:cNvPr id="360461" name="AutoShape 13"/>
          <p:cNvSpPr>
            <a:spLocks noChangeArrowheads="1"/>
          </p:cNvSpPr>
          <p:nvPr/>
        </p:nvSpPr>
        <p:spPr bwMode="auto">
          <a:xfrm>
            <a:off x="5416550" y="4013200"/>
            <a:ext cx="914400" cy="184150"/>
          </a:xfrm>
          <a:prstGeom prst="roundRect">
            <a:avLst>
              <a:gd name="adj" fmla="val 16667"/>
            </a:avLst>
          </a:prstGeom>
          <a:solidFill>
            <a:srgbClr val="CCFFFF"/>
          </a:solidFill>
          <a:ln w="12700">
            <a:solidFill>
              <a:schemeClr val="tx1"/>
            </a:solidFill>
            <a:round/>
            <a:headEnd/>
            <a:tailEnd/>
          </a:ln>
          <a:effectLst/>
        </p:spPr>
        <p:txBody>
          <a:bodyPr wrap="none" anchor="ctr"/>
          <a:lstStyle/>
          <a:p>
            <a:pPr algn="ctr"/>
            <a:r>
              <a:rPr lang="en-US" sz="1000"/>
              <a:t>Building</a:t>
            </a:r>
          </a:p>
        </p:txBody>
      </p:sp>
      <p:sp>
        <p:nvSpPr>
          <p:cNvPr id="360462" name="AutoShape 14"/>
          <p:cNvSpPr>
            <a:spLocks noChangeArrowheads="1"/>
          </p:cNvSpPr>
          <p:nvPr/>
        </p:nvSpPr>
        <p:spPr bwMode="auto">
          <a:xfrm>
            <a:off x="4822825" y="3746500"/>
            <a:ext cx="914400" cy="228600"/>
          </a:xfrm>
          <a:prstGeom prst="roundRect">
            <a:avLst>
              <a:gd name="adj" fmla="val 16667"/>
            </a:avLst>
          </a:prstGeom>
          <a:solidFill>
            <a:srgbClr val="CCFFFF"/>
          </a:solidFill>
          <a:ln w="12700">
            <a:solidFill>
              <a:schemeClr val="tx1"/>
            </a:solidFill>
            <a:round/>
            <a:headEnd/>
            <a:tailEnd/>
          </a:ln>
          <a:effectLst/>
        </p:spPr>
        <p:txBody>
          <a:bodyPr wrap="none" anchor="ctr"/>
          <a:lstStyle/>
          <a:p>
            <a:pPr algn="ctr"/>
            <a:r>
              <a:rPr lang="en-US" sz="1000"/>
              <a:t>Facility / Built</a:t>
            </a:r>
          </a:p>
        </p:txBody>
      </p:sp>
      <p:sp>
        <p:nvSpPr>
          <p:cNvPr id="360463" name="AutoShape 15"/>
          <p:cNvSpPr>
            <a:spLocks noChangeArrowheads="1"/>
          </p:cNvSpPr>
          <p:nvPr/>
        </p:nvSpPr>
        <p:spPr bwMode="auto">
          <a:xfrm>
            <a:off x="190500" y="914400"/>
            <a:ext cx="9906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Theatre / World</a:t>
            </a:r>
          </a:p>
        </p:txBody>
      </p:sp>
      <p:sp>
        <p:nvSpPr>
          <p:cNvPr id="360464" name="AutoShape 16"/>
          <p:cNvSpPr>
            <a:spLocks noChangeArrowheads="1"/>
          </p:cNvSpPr>
          <p:nvPr/>
        </p:nvSpPr>
        <p:spPr bwMode="auto">
          <a:xfrm>
            <a:off x="6959600" y="4367213"/>
            <a:ext cx="925513" cy="1968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Sub-Systems</a:t>
            </a:r>
          </a:p>
        </p:txBody>
      </p:sp>
      <p:sp>
        <p:nvSpPr>
          <p:cNvPr id="360465" name="AutoShape 17"/>
          <p:cNvSpPr>
            <a:spLocks noChangeArrowheads="1"/>
          </p:cNvSpPr>
          <p:nvPr/>
        </p:nvSpPr>
        <p:spPr bwMode="auto">
          <a:xfrm>
            <a:off x="5978525" y="4240213"/>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System</a:t>
            </a:r>
          </a:p>
        </p:txBody>
      </p:sp>
      <p:sp>
        <p:nvSpPr>
          <p:cNvPr id="360466" name="AutoShape 18"/>
          <p:cNvSpPr>
            <a:spLocks noChangeArrowheads="1"/>
          </p:cNvSpPr>
          <p:nvPr/>
        </p:nvSpPr>
        <p:spPr bwMode="auto">
          <a:xfrm>
            <a:off x="6970713" y="4664075"/>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Level</a:t>
            </a:r>
          </a:p>
        </p:txBody>
      </p:sp>
      <p:sp>
        <p:nvSpPr>
          <p:cNvPr id="360467" name="AutoShape 19"/>
          <p:cNvSpPr>
            <a:spLocks noChangeArrowheads="1"/>
          </p:cNvSpPr>
          <p:nvPr/>
        </p:nvSpPr>
        <p:spPr bwMode="auto">
          <a:xfrm>
            <a:off x="3314700" y="2819400"/>
            <a:ext cx="914400" cy="228600"/>
          </a:xfrm>
          <a:prstGeom prst="roundRect">
            <a:avLst>
              <a:gd name="adj" fmla="val 16667"/>
            </a:avLst>
          </a:prstGeom>
          <a:solidFill>
            <a:srgbClr val="CCFFFF"/>
          </a:solidFill>
          <a:ln w="12700">
            <a:solidFill>
              <a:schemeClr val="tx1"/>
            </a:solidFill>
            <a:round/>
            <a:headEnd/>
            <a:tailEnd/>
          </a:ln>
          <a:effectLst/>
        </p:spPr>
        <p:txBody>
          <a:bodyPr wrap="none" anchor="ctr"/>
          <a:lstStyle/>
          <a:p>
            <a:pPr algn="ctr"/>
            <a:r>
              <a:rPr lang="en-US" sz="1000"/>
              <a:t>Site</a:t>
            </a:r>
          </a:p>
        </p:txBody>
      </p:sp>
      <p:sp>
        <p:nvSpPr>
          <p:cNvPr id="360468" name="AutoShape 20"/>
          <p:cNvSpPr>
            <a:spLocks noChangeArrowheads="1"/>
          </p:cNvSpPr>
          <p:nvPr/>
        </p:nvSpPr>
        <p:spPr bwMode="auto">
          <a:xfrm>
            <a:off x="3848100" y="3136900"/>
            <a:ext cx="914400" cy="3048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Real </a:t>
            </a:r>
          </a:p>
          <a:p>
            <a:pPr algn="ctr"/>
            <a:r>
              <a:rPr lang="en-US" sz="1000"/>
              <a:t>Property Asset</a:t>
            </a:r>
          </a:p>
        </p:txBody>
      </p:sp>
      <p:sp>
        <p:nvSpPr>
          <p:cNvPr id="360469" name="AutoShape 21"/>
          <p:cNvSpPr>
            <a:spLocks noChangeArrowheads="1"/>
          </p:cNvSpPr>
          <p:nvPr/>
        </p:nvSpPr>
        <p:spPr bwMode="auto">
          <a:xfrm>
            <a:off x="723900" y="1219200"/>
            <a:ext cx="9144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Country</a:t>
            </a:r>
          </a:p>
        </p:txBody>
      </p:sp>
      <p:sp>
        <p:nvSpPr>
          <p:cNvPr id="360470" name="AutoShape 22"/>
          <p:cNvSpPr>
            <a:spLocks noChangeArrowheads="1"/>
          </p:cNvSpPr>
          <p:nvPr/>
        </p:nvSpPr>
        <p:spPr bwMode="auto">
          <a:xfrm>
            <a:off x="1790700" y="1905000"/>
            <a:ext cx="9144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State / Province</a:t>
            </a:r>
          </a:p>
        </p:txBody>
      </p:sp>
      <p:sp>
        <p:nvSpPr>
          <p:cNvPr id="360471" name="AutoShape 23"/>
          <p:cNvSpPr>
            <a:spLocks noChangeArrowheads="1"/>
          </p:cNvSpPr>
          <p:nvPr/>
        </p:nvSpPr>
        <p:spPr bwMode="auto">
          <a:xfrm>
            <a:off x="2324100" y="2209800"/>
            <a:ext cx="7620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County</a:t>
            </a:r>
          </a:p>
        </p:txBody>
      </p:sp>
      <p:sp>
        <p:nvSpPr>
          <p:cNvPr id="360472" name="AutoShape 24"/>
          <p:cNvSpPr>
            <a:spLocks noChangeArrowheads="1"/>
          </p:cNvSpPr>
          <p:nvPr/>
        </p:nvSpPr>
        <p:spPr bwMode="auto">
          <a:xfrm>
            <a:off x="1257300" y="1524000"/>
            <a:ext cx="914400" cy="3048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Installation / </a:t>
            </a:r>
          </a:p>
          <a:p>
            <a:pPr algn="ctr"/>
            <a:r>
              <a:rPr lang="en-US" sz="1000"/>
              <a:t>Region</a:t>
            </a:r>
          </a:p>
        </p:txBody>
      </p:sp>
      <p:sp>
        <p:nvSpPr>
          <p:cNvPr id="360473" name="AutoShape 25"/>
          <p:cNvSpPr>
            <a:spLocks noChangeArrowheads="1"/>
          </p:cNvSpPr>
          <p:nvPr/>
        </p:nvSpPr>
        <p:spPr bwMode="auto">
          <a:xfrm>
            <a:off x="6886575" y="6350000"/>
            <a:ext cx="914400" cy="179388"/>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Node</a:t>
            </a:r>
          </a:p>
        </p:txBody>
      </p:sp>
      <p:sp>
        <p:nvSpPr>
          <p:cNvPr id="360474" name="AutoShape 26"/>
          <p:cNvSpPr>
            <a:spLocks noChangeArrowheads="1"/>
          </p:cNvSpPr>
          <p:nvPr/>
        </p:nvSpPr>
        <p:spPr bwMode="auto">
          <a:xfrm>
            <a:off x="6881813" y="6599238"/>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Segment</a:t>
            </a:r>
          </a:p>
        </p:txBody>
      </p:sp>
      <p:sp>
        <p:nvSpPr>
          <p:cNvPr id="360475" name="AutoShape 27"/>
          <p:cNvSpPr>
            <a:spLocks noChangeArrowheads="1"/>
          </p:cNvSpPr>
          <p:nvPr/>
        </p:nvSpPr>
        <p:spPr bwMode="auto">
          <a:xfrm>
            <a:off x="8059738" y="4892675"/>
            <a:ext cx="892175"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Room</a:t>
            </a:r>
          </a:p>
        </p:txBody>
      </p:sp>
      <p:sp>
        <p:nvSpPr>
          <p:cNvPr id="360476" name="AutoShape 28"/>
          <p:cNvSpPr>
            <a:spLocks noChangeArrowheads="1"/>
          </p:cNvSpPr>
          <p:nvPr/>
        </p:nvSpPr>
        <p:spPr bwMode="auto">
          <a:xfrm>
            <a:off x="5978525" y="5599113"/>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Space</a:t>
            </a:r>
          </a:p>
        </p:txBody>
      </p:sp>
      <p:sp>
        <p:nvSpPr>
          <p:cNvPr id="360477" name="AutoShape 29"/>
          <p:cNvSpPr>
            <a:spLocks noChangeArrowheads="1"/>
          </p:cNvSpPr>
          <p:nvPr/>
        </p:nvSpPr>
        <p:spPr bwMode="auto">
          <a:xfrm>
            <a:off x="5978525" y="5314950"/>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System</a:t>
            </a:r>
          </a:p>
        </p:txBody>
      </p:sp>
      <p:cxnSp>
        <p:nvCxnSpPr>
          <p:cNvPr id="360478" name="AutoShape 30"/>
          <p:cNvCxnSpPr>
            <a:cxnSpLocks noChangeShapeType="1"/>
            <a:stCxn id="360467" idx="0"/>
            <a:endCxn id="360458" idx="1"/>
          </p:cNvCxnSpPr>
          <p:nvPr/>
        </p:nvCxnSpPr>
        <p:spPr bwMode="auto">
          <a:xfrm rot="16200000">
            <a:off x="3510756" y="2472532"/>
            <a:ext cx="593725" cy="71438"/>
          </a:xfrm>
          <a:prstGeom prst="bentConnector2">
            <a:avLst/>
          </a:prstGeom>
          <a:noFill/>
          <a:ln w="9525">
            <a:solidFill>
              <a:schemeClr val="tx1"/>
            </a:solidFill>
            <a:miter lim="800000"/>
            <a:headEnd/>
            <a:tailEnd/>
          </a:ln>
          <a:effectLst/>
        </p:spPr>
      </p:cxnSp>
      <p:cxnSp>
        <p:nvCxnSpPr>
          <p:cNvPr id="360479" name="AutoShape 31"/>
          <p:cNvCxnSpPr>
            <a:cxnSpLocks noChangeShapeType="1"/>
            <a:stCxn id="360468" idx="2"/>
            <a:endCxn id="360462" idx="1"/>
          </p:cNvCxnSpPr>
          <p:nvPr/>
        </p:nvCxnSpPr>
        <p:spPr bwMode="auto">
          <a:xfrm rot="16200000" flipH="1">
            <a:off x="4347369" y="3399631"/>
            <a:ext cx="419100" cy="503238"/>
          </a:xfrm>
          <a:prstGeom prst="bentConnector2">
            <a:avLst/>
          </a:prstGeom>
          <a:noFill/>
          <a:ln w="9525">
            <a:solidFill>
              <a:schemeClr val="tx1"/>
            </a:solidFill>
            <a:miter lim="800000"/>
            <a:headEnd/>
            <a:tailEnd/>
          </a:ln>
          <a:effectLst/>
        </p:spPr>
      </p:cxnSp>
      <p:cxnSp>
        <p:nvCxnSpPr>
          <p:cNvPr id="360480" name="AutoShape 32"/>
          <p:cNvCxnSpPr>
            <a:cxnSpLocks noChangeShapeType="1"/>
            <a:stCxn id="360462" idx="2"/>
            <a:endCxn id="360461" idx="1"/>
          </p:cNvCxnSpPr>
          <p:nvPr/>
        </p:nvCxnSpPr>
        <p:spPr bwMode="auto">
          <a:xfrm rot="16200000" flipH="1">
            <a:off x="5283200" y="3986213"/>
            <a:ext cx="115887" cy="122238"/>
          </a:xfrm>
          <a:prstGeom prst="bentConnector2">
            <a:avLst/>
          </a:prstGeom>
          <a:noFill/>
          <a:ln w="9525">
            <a:solidFill>
              <a:schemeClr val="tx1"/>
            </a:solidFill>
            <a:miter lim="800000"/>
            <a:headEnd/>
            <a:tailEnd/>
          </a:ln>
          <a:effectLst/>
        </p:spPr>
      </p:cxnSp>
      <p:cxnSp>
        <p:nvCxnSpPr>
          <p:cNvPr id="360481" name="AutoShape 33"/>
          <p:cNvCxnSpPr>
            <a:cxnSpLocks noChangeShapeType="1"/>
            <a:stCxn id="360462" idx="2"/>
            <a:endCxn id="360460" idx="1"/>
          </p:cNvCxnSpPr>
          <p:nvPr/>
        </p:nvCxnSpPr>
        <p:spPr bwMode="auto">
          <a:xfrm rot="16200000" flipH="1">
            <a:off x="4778375" y="4491038"/>
            <a:ext cx="1139825" cy="136525"/>
          </a:xfrm>
          <a:prstGeom prst="bentConnector2">
            <a:avLst/>
          </a:prstGeom>
          <a:noFill/>
          <a:ln w="9525">
            <a:solidFill>
              <a:schemeClr val="tx1"/>
            </a:solidFill>
            <a:miter lim="800000"/>
            <a:headEnd/>
            <a:tailEnd/>
          </a:ln>
          <a:effectLst/>
        </p:spPr>
      </p:cxnSp>
      <p:cxnSp>
        <p:nvCxnSpPr>
          <p:cNvPr id="360482" name="AutoShape 34"/>
          <p:cNvCxnSpPr>
            <a:cxnSpLocks noChangeShapeType="1"/>
            <a:stCxn id="360462" idx="2"/>
            <a:endCxn id="360459" idx="1"/>
          </p:cNvCxnSpPr>
          <p:nvPr/>
        </p:nvCxnSpPr>
        <p:spPr bwMode="auto">
          <a:xfrm rot="16200000" flipH="1">
            <a:off x="4219575" y="5049838"/>
            <a:ext cx="2257425" cy="136525"/>
          </a:xfrm>
          <a:prstGeom prst="bentConnector2">
            <a:avLst/>
          </a:prstGeom>
          <a:noFill/>
          <a:ln w="9525">
            <a:solidFill>
              <a:schemeClr val="tx1"/>
            </a:solidFill>
            <a:miter lim="800000"/>
            <a:headEnd/>
            <a:tailEnd/>
          </a:ln>
          <a:effectLst/>
        </p:spPr>
      </p:cxnSp>
      <p:cxnSp>
        <p:nvCxnSpPr>
          <p:cNvPr id="360483" name="AutoShape 35"/>
          <p:cNvCxnSpPr>
            <a:cxnSpLocks noChangeShapeType="1"/>
            <a:stCxn id="360461" idx="2"/>
            <a:endCxn id="360465" idx="1"/>
          </p:cNvCxnSpPr>
          <p:nvPr/>
        </p:nvCxnSpPr>
        <p:spPr bwMode="auto">
          <a:xfrm rot="16200000" flipH="1">
            <a:off x="5865813" y="4219575"/>
            <a:ext cx="120650" cy="104775"/>
          </a:xfrm>
          <a:prstGeom prst="bentConnector2">
            <a:avLst/>
          </a:prstGeom>
          <a:noFill/>
          <a:ln w="9525">
            <a:solidFill>
              <a:schemeClr val="tx1"/>
            </a:solidFill>
            <a:miter lim="800000"/>
            <a:headEnd/>
            <a:tailEnd/>
          </a:ln>
          <a:effectLst/>
        </p:spPr>
      </p:cxnSp>
      <p:cxnSp>
        <p:nvCxnSpPr>
          <p:cNvPr id="360484" name="AutoShape 36"/>
          <p:cNvCxnSpPr>
            <a:cxnSpLocks noChangeShapeType="1"/>
            <a:stCxn id="360461" idx="2"/>
            <a:endCxn id="360457" idx="1"/>
          </p:cNvCxnSpPr>
          <p:nvPr/>
        </p:nvCxnSpPr>
        <p:spPr bwMode="auto">
          <a:xfrm rot="16200000" flipH="1">
            <a:off x="5738813" y="4346575"/>
            <a:ext cx="374650" cy="104775"/>
          </a:xfrm>
          <a:prstGeom prst="bentConnector2">
            <a:avLst/>
          </a:prstGeom>
          <a:noFill/>
          <a:ln w="9525">
            <a:solidFill>
              <a:schemeClr val="tx1"/>
            </a:solidFill>
            <a:miter lim="800000"/>
            <a:headEnd/>
            <a:tailEnd/>
          </a:ln>
          <a:effectLst/>
        </p:spPr>
      </p:cxnSp>
      <p:cxnSp>
        <p:nvCxnSpPr>
          <p:cNvPr id="360485" name="AutoShape 37"/>
          <p:cNvCxnSpPr>
            <a:cxnSpLocks noChangeShapeType="1"/>
            <a:stCxn id="360465" idx="2"/>
            <a:endCxn id="360464" idx="1"/>
          </p:cNvCxnSpPr>
          <p:nvPr/>
        </p:nvCxnSpPr>
        <p:spPr bwMode="auto">
          <a:xfrm rot="16200000" flipH="1">
            <a:off x="6677025" y="4183063"/>
            <a:ext cx="41275" cy="523875"/>
          </a:xfrm>
          <a:prstGeom prst="bentConnector2">
            <a:avLst/>
          </a:prstGeom>
          <a:noFill/>
          <a:ln w="9525">
            <a:solidFill>
              <a:schemeClr val="tx1"/>
            </a:solidFill>
            <a:miter lim="800000"/>
            <a:headEnd/>
            <a:tailEnd/>
          </a:ln>
          <a:effectLst/>
        </p:spPr>
      </p:cxnSp>
      <p:cxnSp>
        <p:nvCxnSpPr>
          <p:cNvPr id="360486" name="AutoShape 38"/>
          <p:cNvCxnSpPr>
            <a:cxnSpLocks noChangeShapeType="1"/>
          </p:cNvCxnSpPr>
          <p:nvPr/>
        </p:nvCxnSpPr>
        <p:spPr bwMode="auto">
          <a:xfrm rot="16200000" flipH="1">
            <a:off x="6677025" y="4449763"/>
            <a:ext cx="77787" cy="534988"/>
          </a:xfrm>
          <a:prstGeom prst="bentConnector2">
            <a:avLst/>
          </a:prstGeom>
          <a:noFill/>
          <a:ln w="9525">
            <a:solidFill>
              <a:schemeClr val="tx1"/>
            </a:solidFill>
            <a:miter lim="800000"/>
            <a:headEnd/>
            <a:tailEnd/>
          </a:ln>
          <a:effectLst/>
        </p:spPr>
      </p:cxnSp>
      <p:cxnSp>
        <p:nvCxnSpPr>
          <p:cNvPr id="360487" name="AutoShape 39"/>
          <p:cNvCxnSpPr>
            <a:cxnSpLocks noChangeShapeType="1"/>
            <a:stCxn id="360466" idx="2"/>
            <a:endCxn id="360475" idx="1"/>
          </p:cNvCxnSpPr>
          <p:nvPr/>
        </p:nvCxnSpPr>
        <p:spPr bwMode="auto">
          <a:xfrm rot="16200000" flipH="1">
            <a:off x="7675563" y="4600575"/>
            <a:ext cx="136525" cy="631825"/>
          </a:xfrm>
          <a:prstGeom prst="bentConnector2">
            <a:avLst/>
          </a:prstGeom>
          <a:noFill/>
          <a:ln w="9525">
            <a:solidFill>
              <a:schemeClr val="tx1"/>
            </a:solidFill>
            <a:miter lim="800000"/>
            <a:headEnd/>
            <a:tailEnd/>
          </a:ln>
          <a:effectLst/>
        </p:spPr>
      </p:cxnSp>
      <p:cxnSp>
        <p:nvCxnSpPr>
          <p:cNvPr id="360488" name="AutoShape 40"/>
          <p:cNvCxnSpPr>
            <a:cxnSpLocks noChangeShapeType="1"/>
            <a:stCxn id="360460" idx="2"/>
            <a:endCxn id="360477" idx="1"/>
          </p:cNvCxnSpPr>
          <p:nvPr/>
        </p:nvCxnSpPr>
        <p:spPr bwMode="auto">
          <a:xfrm rot="16200000" flipH="1">
            <a:off x="5833269" y="5261769"/>
            <a:ext cx="185737" cy="104775"/>
          </a:xfrm>
          <a:prstGeom prst="bentConnector2">
            <a:avLst/>
          </a:prstGeom>
          <a:noFill/>
          <a:ln w="9525">
            <a:solidFill>
              <a:schemeClr val="tx1"/>
            </a:solidFill>
            <a:miter lim="800000"/>
            <a:headEnd/>
            <a:tailEnd/>
          </a:ln>
          <a:effectLst/>
        </p:spPr>
      </p:cxnSp>
      <p:cxnSp>
        <p:nvCxnSpPr>
          <p:cNvPr id="360489" name="AutoShape 41"/>
          <p:cNvCxnSpPr>
            <a:cxnSpLocks noChangeShapeType="1"/>
            <a:stCxn id="360460" idx="2"/>
            <a:endCxn id="360476" idx="1"/>
          </p:cNvCxnSpPr>
          <p:nvPr/>
        </p:nvCxnSpPr>
        <p:spPr bwMode="auto">
          <a:xfrm rot="16200000" flipH="1">
            <a:off x="5691188" y="5403850"/>
            <a:ext cx="469900" cy="104775"/>
          </a:xfrm>
          <a:prstGeom prst="bentConnector2">
            <a:avLst/>
          </a:prstGeom>
          <a:noFill/>
          <a:ln w="9525">
            <a:solidFill>
              <a:schemeClr val="tx1"/>
            </a:solidFill>
            <a:miter lim="800000"/>
            <a:headEnd/>
            <a:tailEnd/>
          </a:ln>
          <a:effectLst/>
        </p:spPr>
      </p:cxnSp>
      <p:cxnSp>
        <p:nvCxnSpPr>
          <p:cNvPr id="360490" name="AutoShape 42"/>
          <p:cNvCxnSpPr>
            <a:cxnSpLocks noChangeShapeType="1"/>
            <a:stCxn id="360477" idx="2"/>
            <a:endCxn id="360501" idx="1"/>
          </p:cNvCxnSpPr>
          <p:nvPr/>
        </p:nvCxnSpPr>
        <p:spPr bwMode="auto">
          <a:xfrm rot="16200000" flipH="1">
            <a:off x="6672262" y="5262563"/>
            <a:ext cx="41275" cy="514350"/>
          </a:xfrm>
          <a:prstGeom prst="bentConnector2">
            <a:avLst/>
          </a:prstGeom>
          <a:noFill/>
          <a:ln w="9525">
            <a:solidFill>
              <a:schemeClr val="tx1"/>
            </a:solidFill>
            <a:miter lim="800000"/>
            <a:headEnd/>
            <a:tailEnd/>
          </a:ln>
          <a:effectLst/>
        </p:spPr>
      </p:cxnSp>
      <p:cxnSp>
        <p:nvCxnSpPr>
          <p:cNvPr id="360491" name="AutoShape 43"/>
          <p:cNvCxnSpPr>
            <a:cxnSpLocks noChangeShapeType="1"/>
            <a:stCxn id="360459" idx="2"/>
            <a:endCxn id="360473" idx="1"/>
          </p:cNvCxnSpPr>
          <p:nvPr/>
        </p:nvCxnSpPr>
        <p:spPr bwMode="auto">
          <a:xfrm rot="16200000" flipH="1">
            <a:off x="6444456" y="5998369"/>
            <a:ext cx="103188" cy="781050"/>
          </a:xfrm>
          <a:prstGeom prst="bentConnector2">
            <a:avLst/>
          </a:prstGeom>
          <a:noFill/>
          <a:ln w="9525">
            <a:solidFill>
              <a:schemeClr val="tx1"/>
            </a:solidFill>
            <a:miter lim="800000"/>
            <a:headEnd/>
            <a:tailEnd/>
          </a:ln>
          <a:effectLst/>
        </p:spPr>
      </p:cxnSp>
      <p:cxnSp>
        <p:nvCxnSpPr>
          <p:cNvPr id="360492" name="AutoShape 44"/>
          <p:cNvCxnSpPr>
            <a:cxnSpLocks noChangeShapeType="1"/>
            <a:stCxn id="360459" idx="2"/>
            <a:endCxn id="360474" idx="1"/>
          </p:cNvCxnSpPr>
          <p:nvPr/>
        </p:nvCxnSpPr>
        <p:spPr bwMode="auto">
          <a:xfrm rot="16200000" flipH="1">
            <a:off x="6316662" y="6126163"/>
            <a:ext cx="354013" cy="776288"/>
          </a:xfrm>
          <a:prstGeom prst="bentConnector2">
            <a:avLst/>
          </a:prstGeom>
          <a:noFill/>
          <a:ln w="9525">
            <a:solidFill>
              <a:schemeClr val="tx1"/>
            </a:solidFill>
            <a:miter lim="800000"/>
            <a:headEnd/>
            <a:tailEnd/>
          </a:ln>
          <a:effectLst/>
        </p:spPr>
      </p:cxnSp>
      <p:cxnSp>
        <p:nvCxnSpPr>
          <p:cNvPr id="360493" name="AutoShape 45"/>
          <p:cNvCxnSpPr>
            <a:cxnSpLocks noChangeShapeType="1"/>
            <a:stCxn id="360463" idx="2"/>
            <a:endCxn id="360469" idx="1"/>
          </p:cNvCxnSpPr>
          <p:nvPr/>
        </p:nvCxnSpPr>
        <p:spPr bwMode="auto">
          <a:xfrm rot="16200000" flipH="1">
            <a:off x="609600" y="1219200"/>
            <a:ext cx="190500" cy="38100"/>
          </a:xfrm>
          <a:prstGeom prst="bentConnector2">
            <a:avLst/>
          </a:prstGeom>
          <a:noFill/>
          <a:ln w="9525">
            <a:solidFill>
              <a:schemeClr val="tx1"/>
            </a:solidFill>
            <a:miter lim="800000"/>
            <a:headEnd/>
            <a:tailEnd/>
          </a:ln>
          <a:effectLst/>
        </p:spPr>
      </p:cxnSp>
      <p:cxnSp>
        <p:nvCxnSpPr>
          <p:cNvPr id="360494" name="AutoShape 46"/>
          <p:cNvCxnSpPr>
            <a:cxnSpLocks noChangeShapeType="1"/>
            <a:stCxn id="360472" idx="2"/>
            <a:endCxn id="360470" idx="1"/>
          </p:cNvCxnSpPr>
          <p:nvPr/>
        </p:nvCxnSpPr>
        <p:spPr bwMode="auto">
          <a:xfrm rot="16200000" flipH="1">
            <a:off x="1657350" y="1885950"/>
            <a:ext cx="190500" cy="76200"/>
          </a:xfrm>
          <a:prstGeom prst="bentConnector2">
            <a:avLst/>
          </a:prstGeom>
          <a:noFill/>
          <a:ln w="9525">
            <a:solidFill>
              <a:schemeClr val="tx1"/>
            </a:solidFill>
            <a:miter lim="800000"/>
            <a:headEnd/>
            <a:tailEnd/>
          </a:ln>
          <a:effectLst/>
        </p:spPr>
      </p:cxnSp>
      <p:cxnSp>
        <p:nvCxnSpPr>
          <p:cNvPr id="360495" name="AutoShape 47"/>
          <p:cNvCxnSpPr>
            <a:cxnSpLocks noChangeShapeType="1"/>
            <a:stCxn id="360470" idx="2"/>
            <a:endCxn id="360471" idx="1"/>
          </p:cNvCxnSpPr>
          <p:nvPr/>
        </p:nvCxnSpPr>
        <p:spPr bwMode="auto">
          <a:xfrm rot="16200000" flipH="1">
            <a:off x="2190750" y="2190750"/>
            <a:ext cx="190500" cy="76200"/>
          </a:xfrm>
          <a:prstGeom prst="bentConnector2">
            <a:avLst/>
          </a:prstGeom>
          <a:noFill/>
          <a:ln w="9525">
            <a:solidFill>
              <a:schemeClr val="tx1"/>
            </a:solidFill>
            <a:miter lim="800000"/>
            <a:headEnd/>
            <a:tailEnd/>
          </a:ln>
          <a:effectLst/>
        </p:spPr>
      </p:cxnSp>
      <p:cxnSp>
        <p:nvCxnSpPr>
          <p:cNvPr id="360496" name="AutoShape 48"/>
          <p:cNvCxnSpPr>
            <a:cxnSpLocks noChangeShapeType="1"/>
            <a:stCxn id="360471" idx="2"/>
            <a:endCxn id="360541" idx="1"/>
          </p:cNvCxnSpPr>
          <p:nvPr/>
        </p:nvCxnSpPr>
        <p:spPr bwMode="auto">
          <a:xfrm rot="16200000" flipH="1">
            <a:off x="2652712" y="2490788"/>
            <a:ext cx="180975" cy="76200"/>
          </a:xfrm>
          <a:prstGeom prst="bentConnector2">
            <a:avLst/>
          </a:prstGeom>
          <a:noFill/>
          <a:ln w="9525">
            <a:solidFill>
              <a:schemeClr val="tx1"/>
            </a:solidFill>
            <a:miter lim="800000"/>
            <a:headEnd/>
            <a:tailEnd/>
          </a:ln>
          <a:effectLst/>
        </p:spPr>
      </p:cxnSp>
      <p:cxnSp>
        <p:nvCxnSpPr>
          <p:cNvPr id="360497" name="AutoShape 49"/>
          <p:cNvCxnSpPr>
            <a:cxnSpLocks noChangeShapeType="1"/>
            <a:stCxn id="360472" idx="1"/>
            <a:endCxn id="360469" idx="2"/>
          </p:cNvCxnSpPr>
          <p:nvPr/>
        </p:nvCxnSpPr>
        <p:spPr bwMode="auto">
          <a:xfrm rot="10800000">
            <a:off x="1181100" y="1447800"/>
            <a:ext cx="76200" cy="228600"/>
          </a:xfrm>
          <a:prstGeom prst="bentConnector2">
            <a:avLst/>
          </a:prstGeom>
          <a:noFill/>
          <a:ln w="9525">
            <a:solidFill>
              <a:schemeClr val="tx1"/>
            </a:solidFill>
            <a:miter lim="800000"/>
            <a:headEnd/>
            <a:tailEnd/>
          </a:ln>
          <a:effectLst/>
        </p:spPr>
      </p:cxnSp>
      <p:cxnSp>
        <p:nvCxnSpPr>
          <p:cNvPr id="360498" name="AutoShape 50"/>
          <p:cNvCxnSpPr>
            <a:cxnSpLocks noChangeShapeType="1"/>
            <a:stCxn id="360467" idx="2"/>
            <a:endCxn id="360468" idx="1"/>
          </p:cNvCxnSpPr>
          <p:nvPr/>
        </p:nvCxnSpPr>
        <p:spPr bwMode="auto">
          <a:xfrm rot="16200000" flipH="1">
            <a:off x="3696494" y="3137694"/>
            <a:ext cx="227012" cy="76200"/>
          </a:xfrm>
          <a:prstGeom prst="bentConnector2">
            <a:avLst/>
          </a:prstGeom>
          <a:noFill/>
          <a:ln w="9525">
            <a:solidFill>
              <a:schemeClr val="tx1"/>
            </a:solidFill>
            <a:miter lim="800000"/>
            <a:headEnd/>
            <a:tailEnd/>
          </a:ln>
          <a:effectLst/>
        </p:spPr>
      </p:cxnSp>
      <p:sp>
        <p:nvSpPr>
          <p:cNvPr id="360499" name="AutoShape 51"/>
          <p:cNvSpPr>
            <a:spLocks noChangeArrowheads="1"/>
          </p:cNvSpPr>
          <p:nvPr/>
        </p:nvSpPr>
        <p:spPr bwMode="auto">
          <a:xfrm>
            <a:off x="6934200" y="5738813"/>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Level</a:t>
            </a:r>
          </a:p>
        </p:txBody>
      </p:sp>
      <p:cxnSp>
        <p:nvCxnSpPr>
          <p:cNvPr id="360500" name="AutoShape 52"/>
          <p:cNvCxnSpPr>
            <a:cxnSpLocks noChangeShapeType="1"/>
            <a:stCxn id="360476" idx="2"/>
            <a:endCxn id="360499" idx="1"/>
          </p:cNvCxnSpPr>
          <p:nvPr/>
        </p:nvCxnSpPr>
        <p:spPr bwMode="auto">
          <a:xfrm rot="16200000" flipH="1">
            <a:off x="6661150" y="5557838"/>
            <a:ext cx="47625" cy="498475"/>
          </a:xfrm>
          <a:prstGeom prst="bentConnector2">
            <a:avLst/>
          </a:prstGeom>
          <a:noFill/>
          <a:ln w="9525">
            <a:solidFill>
              <a:schemeClr val="tx1"/>
            </a:solidFill>
            <a:miter lim="800000"/>
            <a:headEnd/>
            <a:tailEnd/>
          </a:ln>
          <a:effectLst/>
        </p:spPr>
      </p:cxnSp>
      <p:sp>
        <p:nvSpPr>
          <p:cNvPr id="360501" name="AutoShape 53"/>
          <p:cNvSpPr>
            <a:spLocks noChangeArrowheads="1"/>
          </p:cNvSpPr>
          <p:nvPr/>
        </p:nvSpPr>
        <p:spPr bwMode="auto">
          <a:xfrm>
            <a:off x="6950075" y="5445125"/>
            <a:ext cx="915988" cy="188913"/>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Sub-Systems</a:t>
            </a:r>
          </a:p>
        </p:txBody>
      </p:sp>
      <p:sp>
        <p:nvSpPr>
          <p:cNvPr id="360502" name="AutoShape 54"/>
          <p:cNvSpPr>
            <a:spLocks noChangeArrowheads="1"/>
          </p:cNvSpPr>
          <p:nvPr/>
        </p:nvSpPr>
        <p:spPr bwMode="auto">
          <a:xfrm>
            <a:off x="8039100" y="5943600"/>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Room</a:t>
            </a:r>
          </a:p>
        </p:txBody>
      </p:sp>
      <p:cxnSp>
        <p:nvCxnSpPr>
          <p:cNvPr id="360503" name="AutoShape 55"/>
          <p:cNvCxnSpPr>
            <a:cxnSpLocks noChangeShapeType="1"/>
            <a:stCxn id="360499" idx="2"/>
            <a:endCxn id="360502" idx="1"/>
          </p:cNvCxnSpPr>
          <p:nvPr/>
        </p:nvCxnSpPr>
        <p:spPr bwMode="auto">
          <a:xfrm rot="16200000" flipH="1">
            <a:off x="7658894" y="5655469"/>
            <a:ext cx="112712" cy="647700"/>
          </a:xfrm>
          <a:prstGeom prst="bentConnector2">
            <a:avLst/>
          </a:prstGeom>
          <a:noFill/>
          <a:ln w="9525">
            <a:solidFill>
              <a:schemeClr val="tx1"/>
            </a:solidFill>
            <a:miter lim="800000"/>
            <a:headEnd/>
            <a:tailEnd/>
          </a:ln>
          <a:effectLst/>
        </p:spPr>
      </p:cxnSp>
      <p:sp>
        <p:nvSpPr>
          <p:cNvPr id="360504" name="Line 56"/>
          <p:cNvSpPr>
            <a:spLocks noChangeShapeType="1"/>
          </p:cNvSpPr>
          <p:nvPr/>
        </p:nvSpPr>
        <p:spPr bwMode="auto">
          <a:xfrm flipV="1">
            <a:off x="6397625" y="4392613"/>
            <a:ext cx="0" cy="109537"/>
          </a:xfrm>
          <a:prstGeom prst="line">
            <a:avLst/>
          </a:prstGeom>
          <a:noFill/>
          <a:ln w="28575">
            <a:solidFill>
              <a:schemeClr val="accent1"/>
            </a:solidFill>
            <a:prstDash val="sysDot"/>
            <a:round/>
            <a:headEnd/>
            <a:tailEnd/>
          </a:ln>
          <a:effectLst/>
        </p:spPr>
        <p:txBody>
          <a:bodyPr/>
          <a:lstStyle/>
          <a:p>
            <a:endParaRPr lang="en-US"/>
          </a:p>
        </p:txBody>
      </p:sp>
      <p:sp>
        <p:nvSpPr>
          <p:cNvPr id="360505" name="Line 57"/>
          <p:cNvSpPr>
            <a:spLocks noChangeShapeType="1"/>
          </p:cNvSpPr>
          <p:nvPr/>
        </p:nvSpPr>
        <p:spPr bwMode="auto">
          <a:xfrm flipV="1">
            <a:off x="6408738" y="5419725"/>
            <a:ext cx="0" cy="231775"/>
          </a:xfrm>
          <a:prstGeom prst="line">
            <a:avLst/>
          </a:prstGeom>
          <a:noFill/>
          <a:ln w="28575">
            <a:solidFill>
              <a:schemeClr val="accent1"/>
            </a:solidFill>
            <a:prstDash val="sysDot"/>
            <a:round/>
            <a:headEnd/>
            <a:tailEnd/>
          </a:ln>
          <a:effectLst/>
        </p:spPr>
        <p:txBody>
          <a:bodyPr/>
          <a:lstStyle/>
          <a:p>
            <a:endParaRPr lang="en-US"/>
          </a:p>
        </p:txBody>
      </p:sp>
      <p:sp>
        <p:nvSpPr>
          <p:cNvPr id="360506" name="AutoShape 58"/>
          <p:cNvSpPr>
            <a:spLocks noChangeArrowheads="1"/>
          </p:cNvSpPr>
          <p:nvPr/>
        </p:nvSpPr>
        <p:spPr bwMode="auto">
          <a:xfrm>
            <a:off x="4822825" y="2916238"/>
            <a:ext cx="9144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Water / Sea</a:t>
            </a:r>
          </a:p>
        </p:txBody>
      </p:sp>
      <p:cxnSp>
        <p:nvCxnSpPr>
          <p:cNvPr id="360507" name="AutoShape 59"/>
          <p:cNvCxnSpPr>
            <a:cxnSpLocks noChangeShapeType="1"/>
            <a:stCxn id="360458" idx="2"/>
            <a:endCxn id="360506" idx="1"/>
          </p:cNvCxnSpPr>
          <p:nvPr/>
        </p:nvCxnSpPr>
        <p:spPr bwMode="auto">
          <a:xfrm rot="16200000" flipH="1">
            <a:off x="4209257" y="2416969"/>
            <a:ext cx="704850" cy="522287"/>
          </a:xfrm>
          <a:prstGeom prst="bentConnector2">
            <a:avLst/>
          </a:prstGeom>
          <a:noFill/>
          <a:ln w="9525">
            <a:solidFill>
              <a:schemeClr val="tx1"/>
            </a:solidFill>
            <a:miter lim="800000"/>
            <a:headEnd/>
            <a:tailEnd/>
          </a:ln>
          <a:effectLst/>
        </p:spPr>
      </p:cxnSp>
      <p:sp>
        <p:nvSpPr>
          <p:cNvPr id="360508" name="AutoShape 60"/>
          <p:cNvSpPr>
            <a:spLocks noChangeArrowheads="1"/>
          </p:cNvSpPr>
          <p:nvPr/>
        </p:nvSpPr>
        <p:spPr bwMode="auto">
          <a:xfrm>
            <a:off x="4822825" y="3409950"/>
            <a:ext cx="9144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Land / Parcel</a:t>
            </a:r>
          </a:p>
        </p:txBody>
      </p:sp>
      <p:sp>
        <p:nvSpPr>
          <p:cNvPr id="360509" name="AutoShape 61"/>
          <p:cNvSpPr>
            <a:spLocks noChangeArrowheads="1"/>
          </p:cNvSpPr>
          <p:nvPr/>
        </p:nvSpPr>
        <p:spPr bwMode="auto">
          <a:xfrm>
            <a:off x="4822825" y="2598738"/>
            <a:ext cx="9144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Underground</a:t>
            </a:r>
          </a:p>
        </p:txBody>
      </p:sp>
      <p:sp>
        <p:nvSpPr>
          <p:cNvPr id="360510" name="AutoShape 62"/>
          <p:cNvSpPr>
            <a:spLocks noChangeArrowheads="1"/>
          </p:cNvSpPr>
          <p:nvPr/>
        </p:nvSpPr>
        <p:spPr bwMode="auto">
          <a:xfrm>
            <a:off x="4822825" y="2295525"/>
            <a:ext cx="914400" cy="22860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Air / Space</a:t>
            </a:r>
          </a:p>
        </p:txBody>
      </p:sp>
      <p:cxnSp>
        <p:nvCxnSpPr>
          <p:cNvPr id="360511" name="AutoShape 63"/>
          <p:cNvCxnSpPr>
            <a:cxnSpLocks noChangeShapeType="1"/>
            <a:stCxn id="360458" idx="2"/>
            <a:endCxn id="360509" idx="1"/>
          </p:cNvCxnSpPr>
          <p:nvPr/>
        </p:nvCxnSpPr>
        <p:spPr bwMode="auto">
          <a:xfrm rot="16200000" flipH="1">
            <a:off x="4368007" y="2258219"/>
            <a:ext cx="387350" cy="522287"/>
          </a:xfrm>
          <a:prstGeom prst="bentConnector2">
            <a:avLst/>
          </a:prstGeom>
          <a:noFill/>
          <a:ln w="9525">
            <a:solidFill>
              <a:schemeClr val="tx1"/>
            </a:solidFill>
            <a:miter lim="800000"/>
            <a:headEnd/>
            <a:tailEnd/>
          </a:ln>
          <a:effectLst/>
        </p:spPr>
      </p:cxnSp>
      <p:cxnSp>
        <p:nvCxnSpPr>
          <p:cNvPr id="360512" name="AutoShape 64"/>
          <p:cNvCxnSpPr>
            <a:cxnSpLocks noChangeShapeType="1"/>
            <a:stCxn id="360468" idx="2"/>
            <a:endCxn id="360508" idx="1"/>
          </p:cNvCxnSpPr>
          <p:nvPr/>
        </p:nvCxnSpPr>
        <p:spPr bwMode="auto">
          <a:xfrm rot="16200000" flipH="1">
            <a:off x="4522788" y="3224212"/>
            <a:ext cx="82550" cy="517525"/>
          </a:xfrm>
          <a:prstGeom prst="bentConnector2">
            <a:avLst/>
          </a:prstGeom>
          <a:noFill/>
          <a:ln w="9525">
            <a:solidFill>
              <a:schemeClr val="tx1"/>
            </a:solidFill>
            <a:miter lim="800000"/>
            <a:headEnd/>
            <a:tailEnd/>
          </a:ln>
          <a:effectLst/>
        </p:spPr>
      </p:cxnSp>
      <p:cxnSp>
        <p:nvCxnSpPr>
          <p:cNvPr id="360513" name="AutoShape 65"/>
          <p:cNvCxnSpPr>
            <a:cxnSpLocks noChangeShapeType="1"/>
            <a:stCxn id="360458" idx="2"/>
            <a:endCxn id="360510" idx="1"/>
          </p:cNvCxnSpPr>
          <p:nvPr/>
        </p:nvCxnSpPr>
        <p:spPr bwMode="auto">
          <a:xfrm rot="16200000" flipH="1">
            <a:off x="4519613" y="2106613"/>
            <a:ext cx="84137" cy="522287"/>
          </a:xfrm>
          <a:prstGeom prst="bentConnector2">
            <a:avLst/>
          </a:prstGeom>
          <a:noFill/>
          <a:ln w="9525">
            <a:solidFill>
              <a:schemeClr val="tx1"/>
            </a:solidFill>
            <a:miter lim="800000"/>
            <a:headEnd/>
            <a:tailEnd/>
          </a:ln>
          <a:effectLst/>
        </p:spPr>
      </p:cxnSp>
      <p:grpSp>
        <p:nvGrpSpPr>
          <p:cNvPr id="2" name="Group 66"/>
          <p:cNvGrpSpPr>
            <a:grpSpLocks/>
          </p:cNvGrpSpPr>
          <p:nvPr/>
        </p:nvGrpSpPr>
        <p:grpSpPr bwMode="auto">
          <a:xfrm>
            <a:off x="5981700" y="1219200"/>
            <a:ext cx="2125663" cy="2259013"/>
            <a:chOff x="2856" y="734"/>
            <a:chExt cx="2636" cy="3219"/>
          </a:xfrm>
        </p:grpSpPr>
        <p:sp>
          <p:nvSpPr>
            <p:cNvPr id="360515" name="AutoShape 67" descr="DOQQ"/>
            <p:cNvSpPr>
              <a:spLocks noChangeArrowheads="1"/>
            </p:cNvSpPr>
            <p:nvPr/>
          </p:nvSpPr>
          <p:spPr bwMode="auto">
            <a:xfrm>
              <a:off x="2873" y="3438"/>
              <a:ext cx="2616" cy="515"/>
            </a:xfrm>
            <a:prstGeom prst="diamond">
              <a:avLst/>
            </a:prstGeom>
            <a:blipFill dpi="0" rotWithShape="0">
              <a:blip r:embed="rId8"/>
              <a:srcRect/>
              <a:stretch>
                <a:fillRect/>
              </a:stretch>
            </a:blipFill>
            <a:ln w="15875">
              <a:solidFill>
                <a:schemeClr val="bg2"/>
              </a:solidFill>
              <a:miter lim="800000"/>
              <a:headEnd/>
              <a:tailEnd/>
            </a:ln>
            <a:effectLst/>
          </p:spPr>
          <p:txBody>
            <a:bodyPr wrap="none" anchor="ctr"/>
            <a:lstStyle/>
            <a:p>
              <a:endParaRPr lang="en-US"/>
            </a:p>
          </p:txBody>
        </p:sp>
        <p:sp>
          <p:nvSpPr>
            <p:cNvPr id="360516" name="AutoShape 68" descr="HILSHD"/>
            <p:cNvSpPr>
              <a:spLocks noChangeArrowheads="1"/>
            </p:cNvSpPr>
            <p:nvPr/>
          </p:nvSpPr>
          <p:spPr bwMode="auto">
            <a:xfrm>
              <a:off x="2873" y="3171"/>
              <a:ext cx="2616" cy="515"/>
            </a:xfrm>
            <a:prstGeom prst="diamond">
              <a:avLst/>
            </a:prstGeom>
            <a:blipFill dpi="0" rotWithShape="0">
              <a:blip r:embed="rId9"/>
              <a:srcRect/>
              <a:stretch>
                <a:fillRect/>
              </a:stretch>
            </a:blipFill>
            <a:ln w="15875">
              <a:solidFill>
                <a:schemeClr val="bg2"/>
              </a:solidFill>
              <a:miter lim="800000"/>
              <a:headEnd/>
              <a:tailEnd/>
            </a:ln>
            <a:effectLst/>
          </p:spPr>
          <p:txBody>
            <a:bodyPr wrap="none" anchor="ctr"/>
            <a:lstStyle/>
            <a:p>
              <a:endParaRPr lang="en-US"/>
            </a:p>
          </p:txBody>
        </p:sp>
        <p:grpSp>
          <p:nvGrpSpPr>
            <p:cNvPr id="3" name="Group 69"/>
            <p:cNvGrpSpPr>
              <a:grpSpLocks/>
            </p:cNvGrpSpPr>
            <p:nvPr/>
          </p:nvGrpSpPr>
          <p:grpSpPr bwMode="auto">
            <a:xfrm>
              <a:off x="2940" y="2913"/>
              <a:ext cx="2552" cy="565"/>
              <a:chOff x="960" y="2112"/>
              <a:chExt cx="2479" cy="912"/>
            </a:xfrm>
          </p:grpSpPr>
          <p:sp>
            <p:nvSpPr>
              <p:cNvPr id="360518" name="AutoShape 70"/>
              <p:cNvSpPr>
                <a:spLocks noChangeArrowheads="1"/>
              </p:cNvSpPr>
              <p:nvPr/>
            </p:nvSpPr>
            <p:spPr bwMode="auto">
              <a:xfrm>
                <a:off x="960" y="2112"/>
                <a:ext cx="2479" cy="912"/>
              </a:xfrm>
              <a:prstGeom prst="diamond">
                <a:avLst/>
              </a:prstGeom>
              <a:solidFill>
                <a:srgbClr val="FFFFCC"/>
              </a:solidFill>
              <a:ln w="15875">
                <a:solidFill>
                  <a:schemeClr val="bg2"/>
                </a:solidFill>
                <a:miter lim="800000"/>
                <a:headEnd/>
                <a:tailEnd/>
              </a:ln>
              <a:effectLst/>
            </p:spPr>
            <p:txBody>
              <a:bodyPr wrap="none" anchor="ctr"/>
              <a:lstStyle/>
              <a:p>
                <a:endParaRPr lang="en-US"/>
              </a:p>
            </p:txBody>
          </p:sp>
          <p:sp>
            <p:nvSpPr>
              <p:cNvPr id="360519" name="AutoShape 71"/>
              <p:cNvSpPr>
                <a:spLocks noChangeArrowheads="1"/>
              </p:cNvSpPr>
              <p:nvPr/>
            </p:nvSpPr>
            <p:spPr bwMode="auto">
              <a:xfrm>
                <a:off x="1428" y="2480"/>
                <a:ext cx="203" cy="141"/>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sp>
            <p:nvSpPr>
              <p:cNvPr id="360520" name="AutoShape 72"/>
              <p:cNvSpPr>
                <a:spLocks noChangeArrowheads="1"/>
              </p:cNvSpPr>
              <p:nvPr/>
            </p:nvSpPr>
            <p:spPr bwMode="auto">
              <a:xfrm>
                <a:off x="1991" y="2691"/>
                <a:ext cx="203" cy="140"/>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sp>
            <p:nvSpPr>
              <p:cNvPr id="360521" name="AutoShape 73"/>
              <p:cNvSpPr>
                <a:spLocks noChangeArrowheads="1"/>
              </p:cNvSpPr>
              <p:nvPr/>
            </p:nvSpPr>
            <p:spPr bwMode="auto">
              <a:xfrm>
                <a:off x="2834" y="2480"/>
                <a:ext cx="202" cy="141"/>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sp>
            <p:nvSpPr>
              <p:cNvPr id="360522" name="AutoShape 74"/>
              <p:cNvSpPr>
                <a:spLocks noChangeArrowheads="1"/>
              </p:cNvSpPr>
              <p:nvPr/>
            </p:nvSpPr>
            <p:spPr bwMode="auto">
              <a:xfrm>
                <a:off x="2365" y="2638"/>
                <a:ext cx="202" cy="140"/>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grpSp>
        <p:sp>
          <p:nvSpPr>
            <p:cNvPr id="360523" name="AutoShape 75" descr="ADM"/>
            <p:cNvSpPr>
              <a:spLocks noChangeArrowheads="1"/>
            </p:cNvSpPr>
            <p:nvPr/>
          </p:nvSpPr>
          <p:spPr bwMode="auto">
            <a:xfrm>
              <a:off x="2873" y="2696"/>
              <a:ext cx="2616" cy="514"/>
            </a:xfrm>
            <a:prstGeom prst="diamond">
              <a:avLst/>
            </a:prstGeom>
            <a:blipFill dpi="0" rotWithShape="0">
              <a:blip r:embed="rId10"/>
              <a:srcRect/>
              <a:stretch>
                <a:fillRect/>
              </a:stretch>
            </a:blipFill>
            <a:ln w="15875">
              <a:solidFill>
                <a:schemeClr val="bg2"/>
              </a:solidFill>
              <a:miter lim="800000"/>
              <a:headEnd/>
              <a:tailEnd/>
            </a:ln>
            <a:effectLst/>
          </p:spPr>
          <p:txBody>
            <a:bodyPr wrap="none" anchor="ctr"/>
            <a:lstStyle/>
            <a:p>
              <a:endParaRPr lang="en-US"/>
            </a:p>
          </p:txBody>
        </p:sp>
        <p:sp>
          <p:nvSpPr>
            <p:cNvPr id="360524" name="AutoShape 76" descr="STM"/>
            <p:cNvSpPr>
              <a:spLocks noChangeArrowheads="1"/>
            </p:cNvSpPr>
            <p:nvPr/>
          </p:nvSpPr>
          <p:spPr bwMode="auto">
            <a:xfrm>
              <a:off x="2873" y="2518"/>
              <a:ext cx="2616" cy="514"/>
            </a:xfrm>
            <a:prstGeom prst="diamond">
              <a:avLst/>
            </a:prstGeom>
            <a:blipFill dpi="0" rotWithShape="0">
              <a:blip r:embed="rId11"/>
              <a:srcRect/>
              <a:stretch>
                <a:fillRect/>
              </a:stretch>
            </a:blipFill>
            <a:ln w="15875">
              <a:solidFill>
                <a:schemeClr val="bg2"/>
              </a:solidFill>
              <a:miter lim="800000"/>
              <a:headEnd/>
              <a:tailEnd/>
            </a:ln>
            <a:effectLst/>
          </p:spPr>
          <p:txBody>
            <a:bodyPr wrap="none" anchor="ctr"/>
            <a:lstStyle/>
            <a:p>
              <a:endParaRPr lang="en-US"/>
            </a:p>
          </p:txBody>
        </p:sp>
        <p:sp>
          <p:nvSpPr>
            <p:cNvPr id="360525" name="AutoShape 77" descr="STREETS"/>
            <p:cNvSpPr>
              <a:spLocks noChangeArrowheads="1"/>
            </p:cNvSpPr>
            <p:nvPr/>
          </p:nvSpPr>
          <p:spPr bwMode="auto">
            <a:xfrm>
              <a:off x="2873" y="2261"/>
              <a:ext cx="2616" cy="514"/>
            </a:xfrm>
            <a:prstGeom prst="diamond">
              <a:avLst/>
            </a:prstGeom>
            <a:blipFill dpi="0" rotWithShape="0">
              <a:blip r:embed="rId12"/>
              <a:srcRect/>
              <a:stretch>
                <a:fillRect/>
              </a:stretch>
            </a:blipFill>
            <a:ln w="15875">
              <a:solidFill>
                <a:schemeClr val="bg2"/>
              </a:solidFill>
              <a:miter lim="800000"/>
              <a:headEnd/>
              <a:tailEnd/>
            </a:ln>
            <a:effectLst/>
          </p:spPr>
          <p:txBody>
            <a:bodyPr wrap="none" anchor="ctr"/>
            <a:lstStyle/>
            <a:p>
              <a:endParaRPr lang="en-US"/>
            </a:p>
          </p:txBody>
        </p:sp>
        <p:sp>
          <p:nvSpPr>
            <p:cNvPr id="360526" name="AutoShape 78" descr="cadastral"/>
            <p:cNvSpPr>
              <a:spLocks noChangeArrowheads="1"/>
            </p:cNvSpPr>
            <p:nvPr/>
          </p:nvSpPr>
          <p:spPr bwMode="auto">
            <a:xfrm>
              <a:off x="2873" y="1963"/>
              <a:ext cx="2616" cy="515"/>
            </a:xfrm>
            <a:prstGeom prst="diamond">
              <a:avLst/>
            </a:prstGeom>
            <a:blipFill dpi="0" rotWithShape="0">
              <a:blip r:embed="rId13"/>
              <a:srcRect/>
              <a:stretch>
                <a:fillRect/>
              </a:stretch>
            </a:blipFill>
            <a:ln w="15875">
              <a:solidFill>
                <a:schemeClr val="bg2"/>
              </a:solidFill>
              <a:miter lim="800000"/>
              <a:headEnd/>
              <a:tailEnd/>
            </a:ln>
            <a:effectLst/>
          </p:spPr>
          <p:txBody>
            <a:bodyPr wrap="none" anchor="ctr"/>
            <a:lstStyle/>
            <a:p>
              <a:endParaRPr lang="en-US"/>
            </a:p>
          </p:txBody>
        </p:sp>
        <p:sp>
          <p:nvSpPr>
            <p:cNvPr id="360527" name="AutoShape 79" descr="soils2"/>
            <p:cNvSpPr>
              <a:spLocks noChangeArrowheads="1"/>
            </p:cNvSpPr>
            <p:nvPr/>
          </p:nvSpPr>
          <p:spPr bwMode="auto">
            <a:xfrm>
              <a:off x="2875" y="1820"/>
              <a:ext cx="2559" cy="396"/>
            </a:xfrm>
            <a:prstGeom prst="diamond">
              <a:avLst/>
            </a:prstGeom>
            <a:blipFill dpi="0" rotWithShape="0">
              <a:blip r:embed="rId14"/>
              <a:srcRect/>
              <a:stretch>
                <a:fillRect/>
              </a:stretch>
            </a:blipFill>
            <a:ln w="15875">
              <a:solidFill>
                <a:schemeClr val="bg2"/>
              </a:solidFill>
              <a:miter lim="800000"/>
              <a:headEnd/>
              <a:tailEnd/>
            </a:ln>
            <a:effectLst/>
          </p:spPr>
          <p:txBody>
            <a:bodyPr wrap="none" anchor="ctr"/>
            <a:lstStyle/>
            <a:p>
              <a:endParaRPr lang="en-US"/>
            </a:p>
          </p:txBody>
        </p:sp>
        <p:sp>
          <p:nvSpPr>
            <p:cNvPr id="360528" name="AutoShape 80" descr="sewer-lines"/>
            <p:cNvSpPr>
              <a:spLocks noChangeArrowheads="1"/>
            </p:cNvSpPr>
            <p:nvPr/>
          </p:nvSpPr>
          <p:spPr bwMode="auto">
            <a:xfrm>
              <a:off x="2879" y="1619"/>
              <a:ext cx="2561" cy="396"/>
            </a:xfrm>
            <a:prstGeom prst="diamond">
              <a:avLst/>
            </a:prstGeom>
            <a:blipFill dpi="0" rotWithShape="0">
              <a:blip r:embed="rId15"/>
              <a:srcRect/>
              <a:stretch>
                <a:fillRect/>
              </a:stretch>
            </a:blipFill>
            <a:ln w="15875">
              <a:solidFill>
                <a:schemeClr val="bg2"/>
              </a:solidFill>
              <a:miter lim="800000"/>
              <a:headEnd/>
              <a:tailEnd/>
            </a:ln>
            <a:effectLst/>
          </p:spPr>
          <p:txBody>
            <a:bodyPr wrap="none" anchor="ctr"/>
            <a:lstStyle/>
            <a:p>
              <a:endParaRPr lang="en-US"/>
            </a:p>
          </p:txBody>
        </p:sp>
        <p:sp>
          <p:nvSpPr>
            <p:cNvPr id="360529" name="AutoShape 81" descr="water-lines"/>
            <p:cNvSpPr>
              <a:spLocks noChangeArrowheads="1"/>
            </p:cNvSpPr>
            <p:nvPr/>
          </p:nvSpPr>
          <p:spPr bwMode="auto">
            <a:xfrm>
              <a:off x="2875" y="1411"/>
              <a:ext cx="2561" cy="408"/>
            </a:xfrm>
            <a:prstGeom prst="diamond">
              <a:avLst/>
            </a:prstGeom>
            <a:blipFill dpi="0" rotWithShape="0">
              <a:blip r:embed="rId16"/>
              <a:srcRect/>
              <a:stretch>
                <a:fillRect/>
              </a:stretch>
            </a:blipFill>
            <a:ln w="15875">
              <a:solidFill>
                <a:schemeClr val="bg2"/>
              </a:solidFill>
              <a:miter lim="800000"/>
              <a:headEnd/>
              <a:tailEnd/>
            </a:ln>
            <a:effectLst/>
          </p:spPr>
          <p:txBody>
            <a:bodyPr wrap="none" anchor="ctr"/>
            <a:lstStyle/>
            <a:p>
              <a:endParaRPr lang="en-US"/>
            </a:p>
          </p:txBody>
        </p:sp>
        <p:sp>
          <p:nvSpPr>
            <p:cNvPr id="360530" name="AutoShape 82" descr="landcover"/>
            <p:cNvSpPr>
              <a:spLocks noChangeArrowheads="1"/>
            </p:cNvSpPr>
            <p:nvPr/>
          </p:nvSpPr>
          <p:spPr bwMode="auto">
            <a:xfrm>
              <a:off x="2856" y="1173"/>
              <a:ext cx="2561" cy="408"/>
            </a:xfrm>
            <a:prstGeom prst="diamond">
              <a:avLst/>
            </a:prstGeom>
            <a:blipFill dpi="0" rotWithShape="0">
              <a:blip r:embed="rId17"/>
              <a:srcRect/>
              <a:stretch>
                <a:fillRect/>
              </a:stretch>
            </a:blipFill>
            <a:ln w="15875">
              <a:solidFill>
                <a:schemeClr val="bg2"/>
              </a:solidFill>
              <a:miter lim="800000"/>
              <a:headEnd/>
              <a:tailEnd/>
            </a:ln>
            <a:effectLst/>
          </p:spPr>
          <p:txBody>
            <a:bodyPr wrap="none" anchor="ctr"/>
            <a:lstStyle/>
            <a:p>
              <a:endParaRPr lang="en-US"/>
            </a:p>
          </p:txBody>
        </p:sp>
        <p:sp>
          <p:nvSpPr>
            <p:cNvPr id="360531" name="AutoShape 83" descr="wetlands"/>
            <p:cNvSpPr>
              <a:spLocks noChangeArrowheads="1"/>
            </p:cNvSpPr>
            <p:nvPr/>
          </p:nvSpPr>
          <p:spPr bwMode="auto">
            <a:xfrm>
              <a:off x="2856" y="946"/>
              <a:ext cx="2561" cy="407"/>
            </a:xfrm>
            <a:prstGeom prst="diamond">
              <a:avLst/>
            </a:prstGeom>
            <a:blipFill dpi="0" rotWithShape="0">
              <a:blip r:embed="rId18"/>
              <a:srcRect/>
              <a:stretch>
                <a:fillRect/>
              </a:stretch>
            </a:blipFill>
            <a:ln w="15875">
              <a:solidFill>
                <a:schemeClr val="bg2"/>
              </a:solidFill>
              <a:miter lim="800000"/>
              <a:headEnd/>
              <a:tailEnd/>
            </a:ln>
            <a:effectLst/>
          </p:spPr>
          <p:txBody>
            <a:bodyPr wrap="none" anchor="ctr"/>
            <a:lstStyle/>
            <a:p>
              <a:endParaRPr lang="en-US"/>
            </a:p>
          </p:txBody>
        </p:sp>
        <p:sp>
          <p:nvSpPr>
            <p:cNvPr id="360532" name="AutoShape 84" descr="floodmap"/>
            <p:cNvSpPr>
              <a:spLocks noChangeArrowheads="1"/>
            </p:cNvSpPr>
            <p:nvPr/>
          </p:nvSpPr>
          <p:spPr bwMode="auto">
            <a:xfrm>
              <a:off x="2875" y="734"/>
              <a:ext cx="2460" cy="407"/>
            </a:xfrm>
            <a:prstGeom prst="diamond">
              <a:avLst/>
            </a:prstGeom>
            <a:blipFill dpi="0" rotWithShape="0">
              <a:blip r:embed="rId19"/>
              <a:srcRect/>
              <a:stretch>
                <a:fillRect/>
              </a:stretch>
            </a:blipFill>
            <a:ln w="15875">
              <a:solidFill>
                <a:schemeClr val="bg2"/>
              </a:solidFill>
              <a:miter lim="800000"/>
              <a:headEnd/>
              <a:tailEnd/>
            </a:ln>
            <a:effectLst/>
          </p:spPr>
          <p:txBody>
            <a:bodyPr wrap="none" anchor="ctr"/>
            <a:lstStyle/>
            <a:p>
              <a:endParaRPr lang="en-US"/>
            </a:p>
          </p:txBody>
        </p:sp>
      </p:grpSp>
      <p:sp>
        <p:nvSpPr>
          <p:cNvPr id="360533" name="AutoShape 85"/>
          <p:cNvSpPr>
            <a:spLocks noChangeArrowheads="1"/>
          </p:cNvSpPr>
          <p:nvPr/>
        </p:nvSpPr>
        <p:spPr bwMode="auto">
          <a:xfrm>
            <a:off x="5978525" y="4808538"/>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Overlay</a:t>
            </a:r>
          </a:p>
        </p:txBody>
      </p:sp>
      <p:cxnSp>
        <p:nvCxnSpPr>
          <p:cNvPr id="360534" name="AutoShape 86"/>
          <p:cNvCxnSpPr>
            <a:cxnSpLocks noChangeShapeType="1"/>
            <a:stCxn id="360461" idx="2"/>
            <a:endCxn id="360533" idx="1"/>
          </p:cNvCxnSpPr>
          <p:nvPr/>
        </p:nvCxnSpPr>
        <p:spPr bwMode="auto">
          <a:xfrm rot="16200000" flipH="1">
            <a:off x="5581650" y="4503738"/>
            <a:ext cx="688975" cy="104775"/>
          </a:xfrm>
          <a:prstGeom prst="bentConnector2">
            <a:avLst/>
          </a:prstGeom>
          <a:noFill/>
          <a:ln w="9525">
            <a:solidFill>
              <a:schemeClr val="tx1"/>
            </a:solidFill>
            <a:miter lim="800000"/>
            <a:headEnd/>
            <a:tailEnd/>
          </a:ln>
          <a:effectLst/>
        </p:spPr>
      </p:cxnSp>
      <p:sp>
        <p:nvSpPr>
          <p:cNvPr id="360535" name="AutoShape 87"/>
          <p:cNvSpPr>
            <a:spLocks noChangeArrowheads="1"/>
          </p:cNvSpPr>
          <p:nvPr/>
        </p:nvSpPr>
        <p:spPr bwMode="auto">
          <a:xfrm>
            <a:off x="5978525" y="5883275"/>
            <a:ext cx="914400" cy="1841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Overlay</a:t>
            </a:r>
          </a:p>
        </p:txBody>
      </p:sp>
      <p:cxnSp>
        <p:nvCxnSpPr>
          <p:cNvPr id="360536" name="AutoShape 88"/>
          <p:cNvCxnSpPr>
            <a:cxnSpLocks noChangeShapeType="1"/>
            <a:stCxn id="360460" idx="2"/>
            <a:endCxn id="360535" idx="1"/>
          </p:cNvCxnSpPr>
          <p:nvPr/>
        </p:nvCxnSpPr>
        <p:spPr bwMode="auto">
          <a:xfrm rot="16200000" flipH="1">
            <a:off x="5549107" y="5545931"/>
            <a:ext cx="754062" cy="104775"/>
          </a:xfrm>
          <a:prstGeom prst="bentConnector2">
            <a:avLst/>
          </a:prstGeom>
          <a:noFill/>
          <a:ln w="9525">
            <a:solidFill>
              <a:schemeClr val="tx1"/>
            </a:solidFill>
            <a:miter lim="800000"/>
            <a:headEnd/>
            <a:tailEnd/>
          </a:ln>
          <a:effectLst/>
        </p:spPr>
      </p:cxnSp>
      <p:sp>
        <p:nvSpPr>
          <p:cNvPr id="360537" name="AutoShape 89"/>
          <p:cNvSpPr>
            <a:spLocks noChangeArrowheads="1"/>
          </p:cNvSpPr>
          <p:nvPr/>
        </p:nvSpPr>
        <p:spPr bwMode="auto">
          <a:xfrm>
            <a:off x="8024813" y="4498975"/>
            <a:ext cx="925512" cy="1968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Components</a:t>
            </a:r>
          </a:p>
        </p:txBody>
      </p:sp>
      <p:cxnSp>
        <p:nvCxnSpPr>
          <p:cNvPr id="360538" name="AutoShape 90"/>
          <p:cNvCxnSpPr>
            <a:cxnSpLocks noChangeShapeType="1"/>
            <a:stCxn id="360464" idx="3"/>
            <a:endCxn id="360537" idx="1"/>
          </p:cNvCxnSpPr>
          <p:nvPr/>
        </p:nvCxnSpPr>
        <p:spPr bwMode="auto">
          <a:xfrm>
            <a:off x="7885113" y="4465638"/>
            <a:ext cx="139700" cy="131762"/>
          </a:xfrm>
          <a:prstGeom prst="bentConnector3">
            <a:avLst>
              <a:gd name="adj1" fmla="val 48866"/>
            </a:avLst>
          </a:prstGeom>
          <a:noFill/>
          <a:ln w="9525">
            <a:solidFill>
              <a:schemeClr val="tx1"/>
            </a:solidFill>
            <a:miter lim="800000"/>
            <a:headEnd/>
            <a:tailEnd/>
          </a:ln>
          <a:effectLst/>
        </p:spPr>
      </p:cxnSp>
      <p:sp>
        <p:nvSpPr>
          <p:cNvPr id="360539" name="AutoShape 91"/>
          <p:cNvSpPr>
            <a:spLocks noChangeArrowheads="1"/>
          </p:cNvSpPr>
          <p:nvPr/>
        </p:nvSpPr>
        <p:spPr bwMode="auto">
          <a:xfrm>
            <a:off x="8018463" y="5541963"/>
            <a:ext cx="925512" cy="1968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Components</a:t>
            </a:r>
          </a:p>
        </p:txBody>
      </p:sp>
      <p:cxnSp>
        <p:nvCxnSpPr>
          <p:cNvPr id="360540" name="AutoShape 92"/>
          <p:cNvCxnSpPr>
            <a:cxnSpLocks noChangeShapeType="1"/>
            <a:endCxn id="360539" idx="1"/>
          </p:cNvCxnSpPr>
          <p:nvPr/>
        </p:nvCxnSpPr>
        <p:spPr bwMode="auto">
          <a:xfrm>
            <a:off x="7878763" y="5508625"/>
            <a:ext cx="139700" cy="131763"/>
          </a:xfrm>
          <a:prstGeom prst="bentConnector3">
            <a:avLst>
              <a:gd name="adj1" fmla="val 48866"/>
            </a:avLst>
          </a:prstGeom>
          <a:noFill/>
          <a:ln w="9525">
            <a:solidFill>
              <a:schemeClr val="tx1"/>
            </a:solidFill>
            <a:miter lim="800000"/>
            <a:headEnd/>
            <a:tailEnd/>
          </a:ln>
          <a:effectLst/>
        </p:spPr>
      </p:cxnSp>
      <p:sp>
        <p:nvSpPr>
          <p:cNvPr id="360541" name="AutoShape 93"/>
          <p:cNvSpPr>
            <a:spLocks noChangeArrowheads="1"/>
          </p:cNvSpPr>
          <p:nvPr/>
        </p:nvSpPr>
        <p:spPr bwMode="auto">
          <a:xfrm>
            <a:off x="2781300" y="2514600"/>
            <a:ext cx="838200" cy="209550"/>
          </a:xfrm>
          <a:prstGeom prst="roundRect">
            <a:avLst>
              <a:gd name="adj" fmla="val 16667"/>
            </a:avLst>
          </a:prstGeom>
          <a:solidFill>
            <a:srgbClr val="CCFFFF"/>
          </a:solidFill>
          <a:ln w="9525">
            <a:solidFill>
              <a:schemeClr val="tx1"/>
            </a:solidFill>
            <a:round/>
            <a:headEnd/>
            <a:tailEnd/>
          </a:ln>
          <a:effectLst/>
        </p:spPr>
        <p:txBody>
          <a:bodyPr wrap="none" anchor="ctr"/>
          <a:lstStyle/>
          <a:p>
            <a:pPr algn="ctr"/>
            <a:r>
              <a:rPr lang="en-US" sz="1000"/>
              <a:t>City</a:t>
            </a:r>
          </a:p>
        </p:txBody>
      </p:sp>
      <p:cxnSp>
        <p:nvCxnSpPr>
          <p:cNvPr id="360542" name="AutoShape 94"/>
          <p:cNvCxnSpPr>
            <a:cxnSpLocks noChangeShapeType="1"/>
            <a:stCxn id="360541" idx="2"/>
            <a:endCxn id="360467" idx="1"/>
          </p:cNvCxnSpPr>
          <p:nvPr/>
        </p:nvCxnSpPr>
        <p:spPr bwMode="auto">
          <a:xfrm rot="16200000" flipH="1">
            <a:off x="3145632" y="2778918"/>
            <a:ext cx="209550" cy="100013"/>
          </a:xfrm>
          <a:prstGeom prst="bentConnector2">
            <a:avLst/>
          </a:prstGeom>
          <a:noFill/>
          <a:ln w="9525">
            <a:solidFill>
              <a:schemeClr val="tx1"/>
            </a:solidFill>
            <a:miter lim="800000"/>
            <a:headEnd/>
            <a:tailEnd/>
          </a:ln>
          <a:effectLst/>
        </p:spPr>
      </p:cxnSp>
      <p:pic>
        <p:nvPicPr>
          <p:cNvPr id="360543" name="Picture 95" descr="National Institute of Building Sciences (NIBS)"/>
          <p:cNvPicPr>
            <a:picLocks noChangeAspect="1" noChangeArrowheads="1"/>
          </p:cNvPicPr>
          <p:nvPr/>
        </p:nvPicPr>
        <p:blipFill>
          <a:blip r:embed="rId20"/>
          <a:srcRect/>
          <a:stretch>
            <a:fillRect/>
          </a:stretch>
        </p:blipFill>
        <p:spPr bwMode="auto">
          <a:xfrm>
            <a:off x="1282700" y="4602163"/>
            <a:ext cx="1770063" cy="622300"/>
          </a:xfrm>
          <a:prstGeom prst="rect">
            <a:avLst/>
          </a:prstGeom>
          <a:noFill/>
        </p:spPr>
      </p:pic>
      <p:pic>
        <p:nvPicPr>
          <p:cNvPr id="360544" name="Picture 96" descr="Oscre logo 31Aug05"/>
          <p:cNvPicPr>
            <a:picLocks noChangeAspect="1" noChangeArrowheads="1"/>
          </p:cNvPicPr>
          <p:nvPr/>
        </p:nvPicPr>
        <p:blipFill>
          <a:blip r:embed="rId21"/>
          <a:srcRect/>
          <a:stretch>
            <a:fillRect/>
          </a:stretch>
        </p:blipFill>
        <p:spPr bwMode="auto">
          <a:xfrm>
            <a:off x="1957388" y="3846513"/>
            <a:ext cx="993775" cy="828675"/>
          </a:xfrm>
          <a:prstGeom prst="rect">
            <a:avLst/>
          </a:prstGeom>
          <a:noFill/>
        </p:spPr>
      </p:pic>
      <p:pic>
        <p:nvPicPr>
          <p:cNvPr id="360545" name="Picture 97" descr="buildingSMART_logo"/>
          <p:cNvPicPr>
            <a:picLocks noChangeAspect="1" noChangeArrowheads="1"/>
          </p:cNvPicPr>
          <p:nvPr/>
        </p:nvPicPr>
        <p:blipFill>
          <a:blip r:embed="rId22"/>
          <a:srcRect b="8223"/>
          <a:stretch>
            <a:fillRect/>
          </a:stretch>
        </p:blipFill>
        <p:spPr bwMode="auto">
          <a:xfrm>
            <a:off x="1249363" y="5237163"/>
            <a:ext cx="3000375" cy="590550"/>
          </a:xfrm>
          <a:prstGeom prst="rect">
            <a:avLst/>
          </a:prstGeom>
          <a:noFill/>
          <a:ln w="9525">
            <a:noFill/>
            <a:miter lim="800000"/>
            <a:headEnd/>
            <a:tailEnd/>
          </a:ln>
        </p:spPr>
      </p:pic>
      <p:sp>
        <p:nvSpPr>
          <p:cNvPr id="360546" name="Text Box 98"/>
          <p:cNvSpPr txBox="1">
            <a:spLocks noChangeArrowheads="1"/>
          </p:cNvSpPr>
          <p:nvPr/>
        </p:nvSpPr>
        <p:spPr bwMode="auto">
          <a:xfrm>
            <a:off x="4456113" y="1233488"/>
            <a:ext cx="1309687" cy="609600"/>
          </a:xfrm>
          <a:prstGeom prst="rect">
            <a:avLst/>
          </a:prstGeom>
          <a:noFill/>
          <a:ln w="9525">
            <a:noFill/>
            <a:miter lim="800000"/>
            <a:headEnd/>
            <a:tailEnd/>
          </a:ln>
          <a:effectLst/>
        </p:spPr>
        <p:txBody>
          <a:bodyPr wrap="none" lIns="0" tIns="0" rIns="0" bIns="0">
            <a:spAutoFit/>
          </a:bodyPr>
          <a:lstStyle/>
          <a:p>
            <a:pPr eaLnBrk="0" hangingPunct="0"/>
            <a:r>
              <a:rPr lang="en-US" sz="4000" b="1">
                <a:solidFill>
                  <a:schemeClr val="accent2"/>
                </a:solidFill>
                <a:latin typeface="Times New Roman" pitchFamily="18" charset="0"/>
              </a:rPr>
              <a:t>OGC</a:t>
            </a:r>
            <a:r>
              <a:rPr lang="en-US" sz="2400" b="1" baseline="72000">
                <a:solidFill>
                  <a:schemeClr val="accent2"/>
                </a:solidFill>
                <a:latin typeface="Times New Roman" pitchFamily="18" charset="0"/>
              </a:rPr>
              <a:t>®</a:t>
            </a:r>
          </a:p>
        </p:txBody>
      </p:sp>
      <p:pic>
        <p:nvPicPr>
          <p:cNvPr id="360547" name="Picture 99" descr="GSA%201"/>
          <p:cNvPicPr>
            <a:picLocks noChangeAspect="1" noChangeArrowheads="1"/>
          </p:cNvPicPr>
          <p:nvPr/>
        </p:nvPicPr>
        <p:blipFill>
          <a:blip r:embed="rId23"/>
          <a:srcRect/>
          <a:stretch>
            <a:fillRect/>
          </a:stretch>
        </p:blipFill>
        <p:spPr bwMode="auto">
          <a:xfrm>
            <a:off x="3309938" y="4257675"/>
            <a:ext cx="785812" cy="803275"/>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524" name="Rectangle 100"/>
          <p:cNvSpPr>
            <a:spLocks noChangeArrowheads="1"/>
          </p:cNvSpPr>
          <p:nvPr/>
        </p:nvSpPr>
        <p:spPr bwMode="auto">
          <a:xfrm>
            <a:off x="1" y="934497"/>
            <a:ext cx="5816600" cy="5923503"/>
          </a:xfrm>
          <a:prstGeom prst="rect">
            <a:avLst/>
          </a:prstGeom>
          <a:solidFill>
            <a:srgbClr val="CCFFCC"/>
          </a:solidFill>
          <a:ln w="9525">
            <a:solidFill>
              <a:schemeClr val="tx1"/>
            </a:solidFill>
            <a:miter lim="800000"/>
            <a:headEnd/>
            <a:tailEnd/>
          </a:ln>
          <a:effectLst/>
        </p:spPr>
        <p:txBody>
          <a:bodyPr wrap="none" anchor="ctr"/>
          <a:lstStyle/>
          <a:p>
            <a:pPr algn="ctr"/>
            <a:endParaRPr lang="en-US"/>
          </a:p>
        </p:txBody>
      </p:sp>
      <p:sp>
        <p:nvSpPr>
          <p:cNvPr id="359525" name="Rectangle 101"/>
          <p:cNvSpPr>
            <a:spLocks noChangeArrowheads="1"/>
          </p:cNvSpPr>
          <p:nvPr/>
        </p:nvSpPr>
        <p:spPr bwMode="auto">
          <a:xfrm>
            <a:off x="2709863" y="3724275"/>
            <a:ext cx="6280150" cy="2382838"/>
          </a:xfrm>
          <a:prstGeom prst="rect">
            <a:avLst/>
          </a:prstGeom>
          <a:solidFill>
            <a:srgbClr val="FFFFCC">
              <a:alpha val="70000"/>
            </a:srgbClr>
          </a:solidFill>
          <a:ln w="57150">
            <a:solidFill>
              <a:schemeClr val="tx1"/>
            </a:solidFill>
            <a:miter lim="800000"/>
            <a:headEnd/>
            <a:tailEnd/>
          </a:ln>
          <a:effectLst/>
        </p:spPr>
        <p:txBody>
          <a:bodyPr wrap="none" anchor="ctr"/>
          <a:lstStyle/>
          <a:p>
            <a:pPr algn="ctr"/>
            <a:endParaRPr lang="en-US"/>
          </a:p>
        </p:txBody>
      </p:sp>
      <p:sp>
        <p:nvSpPr>
          <p:cNvPr id="359526" name="Rectangle 102"/>
          <p:cNvSpPr>
            <a:spLocks noChangeArrowheads="1"/>
          </p:cNvSpPr>
          <p:nvPr/>
        </p:nvSpPr>
        <p:spPr bwMode="auto">
          <a:xfrm>
            <a:off x="3790950" y="5133975"/>
            <a:ext cx="5199063" cy="1701800"/>
          </a:xfrm>
          <a:prstGeom prst="rect">
            <a:avLst/>
          </a:prstGeom>
          <a:solidFill>
            <a:srgbClr val="CCFFFF">
              <a:alpha val="70000"/>
            </a:srgbClr>
          </a:solidFill>
          <a:ln w="57150">
            <a:solidFill>
              <a:schemeClr val="tx1"/>
            </a:solidFill>
            <a:miter lim="800000"/>
            <a:headEnd/>
            <a:tailEnd/>
          </a:ln>
          <a:effectLst/>
        </p:spPr>
        <p:txBody>
          <a:bodyPr wrap="none" anchor="ctr"/>
          <a:lstStyle/>
          <a:p>
            <a:pPr algn="ctr"/>
            <a:endParaRPr lang="en-US"/>
          </a:p>
        </p:txBody>
      </p:sp>
      <p:sp>
        <p:nvSpPr>
          <p:cNvPr id="359426" name="Rectangle 2"/>
          <p:cNvSpPr>
            <a:spLocks noGrp="1" noChangeArrowheads="1"/>
          </p:cNvSpPr>
          <p:nvPr>
            <p:ph type="title"/>
          </p:nvPr>
        </p:nvSpPr>
        <p:spPr>
          <a:xfrm>
            <a:off x="1423275" y="453040"/>
            <a:ext cx="7167563" cy="487363"/>
          </a:xfrm>
        </p:spPr>
        <p:txBody>
          <a:bodyPr/>
          <a:lstStyle/>
          <a:p>
            <a:r>
              <a:rPr lang="en-US" dirty="0">
                <a:effectLst>
                  <a:outerShdw blurRad="38100" dist="38100" dir="2700000" algn="tl">
                    <a:srgbClr val="000000">
                      <a:alpha val="43137"/>
                    </a:srgbClr>
                  </a:outerShdw>
                </a:effectLst>
              </a:rPr>
              <a:t>Suggested Areas of Responsibility</a:t>
            </a:r>
            <a:r>
              <a:rPr lang="en-US" sz="1800" dirty="0">
                <a:effectLst>
                  <a:outerShdw blurRad="38100" dist="38100" dir="2700000" algn="tl">
                    <a:srgbClr val="000000">
                      <a:alpha val="43137"/>
                    </a:srgbClr>
                  </a:outerShdw>
                </a:effectLst>
              </a:rPr>
              <a:t> </a:t>
            </a:r>
          </a:p>
        </p:txBody>
      </p:sp>
      <p:sp>
        <p:nvSpPr>
          <p:cNvPr id="359433" name="AutoShape 9"/>
          <p:cNvSpPr>
            <a:spLocks noChangeArrowheads="1"/>
          </p:cNvSpPr>
          <p:nvPr/>
        </p:nvSpPr>
        <p:spPr bwMode="auto">
          <a:xfrm>
            <a:off x="5978525" y="4494213"/>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Space</a:t>
            </a:r>
          </a:p>
        </p:txBody>
      </p:sp>
      <p:sp>
        <p:nvSpPr>
          <p:cNvPr id="359434" name="AutoShape 10"/>
          <p:cNvSpPr>
            <a:spLocks noChangeArrowheads="1"/>
          </p:cNvSpPr>
          <p:nvPr/>
        </p:nvSpPr>
        <p:spPr bwMode="auto">
          <a:xfrm>
            <a:off x="3843338" y="2097088"/>
            <a:ext cx="9144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Natural Asset</a:t>
            </a:r>
          </a:p>
        </p:txBody>
      </p:sp>
      <p:sp>
        <p:nvSpPr>
          <p:cNvPr id="359435" name="AutoShape 11"/>
          <p:cNvSpPr>
            <a:spLocks noChangeArrowheads="1"/>
          </p:cNvSpPr>
          <p:nvPr/>
        </p:nvSpPr>
        <p:spPr bwMode="auto">
          <a:xfrm>
            <a:off x="5416550" y="6154738"/>
            <a:ext cx="1377950" cy="182562"/>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Linear Structure</a:t>
            </a:r>
          </a:p>
        </p:txBody>
      </p:sp>
      <p:sp>
        <p:nvSpPr>
          <p:cNvPr id="359436" name="AutoShape 12"/>
          <p:cNvSpPr>
            <a:spLocks noChangeArrowheads="1"/>
          </p:cNvSpPr>
          <p:nvPr/>
        </p:nvSpPr>
        <p:spPr bwMode="auto">
          <a:xfrm>
            <a:off x="5416550" y="5037138"/>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Structure</a:t>
            </a:r>
          </a:p>
        </p:txBody>
      </p:sp>
      <p:sp>
        <p:nvSpPr>
          <p:cNvPr id="359437" name="AutoShape 13"/>
          <p:cNvSpPr>
            <a:spLocks noChangeArrowheads="1"/>
          </p:cNvSpPr>
          <p:nvPr/>
        </p:nvSpPr>
        <p:spPr bwMode="auto">
          <a:xfrm>
            <a:off x="5416550" y="4013200"/>
            <a:ext cx="914400" cy="184150"/>
          </a:xfrm>
          <a:prstGeom prst="roundRect">
            <a:avLst>
              <a:gd name="adj" fmla="val 16667"/>
            </a:avLst>
          </a:prstGeom>
          <a:solidFill>
            <a:srgbClr val="FFCCFF"/>
          </a:solidFill>
          <a:ln w="12700">
            <a:solidFill>
              <a:schemeClr val="tx1"/>
            </a:solidFill>
            <a:round/>
            <a:headEnd/>
            <a:tailEnd/>
          </a:ln>
          <a:effectLst/>
        </p:spPr>
        <p:txBody>
          <a:bodyPr wrap="none" anchor="ctr"/>
          <a:lstStyle/>
          <a:p>
            <a:pPr algn="ctr"/>
            <a:r>
              <a:rPr lang="en-US" sz="1000"/>
              <a:t>Building</a:t>
            </a:r>
          </a:p>
        </p:txBody>
      </p:sp>
      <p:sp>
        <p:nvSpPr>
          <p:cNvPr id="359438" name="AutoShape 14"/>
          <p:cNvSpPr>
            <a:spLocks noChangeArrowheads="1"/>
          </p:cNvSpPr>
          <p:nvPr/>
        </p:nvSpPr>
        <p:spPr bwMode="auto">
          <a:xfrm>
            <a:off x="4822825" y="3746500"/>
            <a:ext cx="914400" cy="228600"/>
          </a:xfrm>
          <a:prstGeom prst="roundRect">
            <a:avLst>
              <a:gd name="adj" fmla="val 16667"/>
            </a:avLst>
          </a:prstGeom>
          <a:solidFill>
            <a:srgbClr val="FFCCFF"/>
          </a:solidFill>
          <a:ln w="12700">
            <a:solidFill>
              <a:schemeClr val="tx1"/>
            </a:solidFill>
            <a:round/>
            <a:headEnd/>
            <a:tailEnd/>
          </a:ln>
          <a:effectLst/>
        </p:spPr>
        <p:txBody>
          <a:bodyPr wrap="none" anchor="ctr"/>
          <a:lstStyle/>
          <a:p>
            <a:pPr algn="ctr"/>
            <a:r>
              <a:rPr lang="en-US" sz="1000"/>
              <a:t>Facility / Built</a:t>
            </a:r>
          </a:p>
        </p:txBody>
      </p:sp>
      <p:sp>
        <p:nvSpPr>
          <p:cNvPr id="359439" name="AutoShape 15"/>
          <p:cNvSpPr>
            <a:spLocks noChangeArrowheads="1"/>
          </p:cNvSpPr>
          <p:nvPr/>
        </p:nvSpPr>
        <p:spPr bwMode="auto">
          <a:xfrm>
            <a:off x="190500" y="1014880"/>
            <a:ext cx="9906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Theatre / World</a:t>
            </a:r>
          </a:p>
        </p:txBody>
      </p:sp>
      <p:sp>
        <p:nvSpPr>
          <p:cNvPr id="359440" name="AutoShape 16"/>
          <p:cNvSpPr>
            <a:spLocks noChangeArrowheads="1"/>
          </p:cNvSpPr>
          <p:nvPr/>
        </p:nvSpPr>
        <p:spPr bwMode="auto">
          <a:xfrm>
            <a:off x="6959600" y="4367213"/>
            <a:ext cx="925513" cy="1968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Sub-Systems</a:t>
            </a:r>
          </a:p>
        </p:txBody>
      </p:sp>
      <p:sp>
        <p:nvSpPr>
          <p:cNvPr id="359441" name="AutoShape 17"/>
          <p:cNvSpPr>
            <a:spLocks noChangeArrowheads="1"/>
          </p:cNvSpPr>
          <p:nvPr/>
        </p:nvSpPr>
        <p:spPr bwMode="auto">
          <a:xfrm>
            <a:off x="5978525" y="4240213"/>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System</a:t>
            </a:r>
          </a:p>
        </p:txBody>
      </p:sp>
      <p:sp>
        <p:nvSpPr>
          <p:cNvPr id="359442" name="AutoShape 18"/>
          <p:cNvSpPr>
            <a:spLocks noChangeArrowheads="1"/>
          </p:cNvSpPr>
          <p:nvPr/>
        </p:nvSpPr>
        <p:spPr bwMode="auto">
          <a:xfrm>
            <a:off x="6970713" y="4664075"/>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Level</a:t>
            </a:r>
          </a:p>
        </p:txBody>
      </p:sp>
      <p:sp>
        <p:nvSpPr>
          <p:cNvPr id="359443" name="AutoShape 19"/>
          <p:cNvSpPr>
            <a:spLocks noChangeArrowheads="1"/>
          </p:cNvSpPr>
          <p:nvPr/>
        </p:nvSpPr>
        <p:spPr bwMode="auto">
          <a:xfrm>
            <a:off x="3314700" y="2819400"/>
            <a:ext cx="914400" cy="228600"/>
          </a:xfrm>
          <a:prstGeom prst="roundRect">
            <a:avLst>
              <a:gd name="adj" fmla="val 16667"/>
            </a:avLst>
          </a:prstGeom>
          <a:solidFill>
            <a:srgbClr val="FFCCFF"/>
          </a:solidFill>
          <a:ln w="12700">
            <a:solidFill>
              <a:schemeClr val="tx1"/>
            </a:solidFill>
            <a:round/>
            <a:headEnd/>
            <a:tailEnd/>
          </a:ln>
          <a:effectLst/>
        </p:spPr>
        <p:txBody>
          <a:bodyPr wrap="none" anchor="ctr"/>
          <a:lstStyle/>
          <a:p>
            <a:pPr algn="ctr"/>
            <a:r>
              <a:rPr lang="en-US" sz="1000"/>
              <a:t>Site</a:t>
            </a:r>
          </a:p>
        </p:txBody>
      </p:sp>
      <p:sp>
        <p:nvSpPr>
          <p:cNvPr id="359444" name="AutoShape 20"/>
          <p:cNvSpPr>
            <a:spLocks noChangeArrowheads="1"/>
          </p:cNvSpPr>
          <p:nvPr/>
        </p:nvSpPr>
        <p:spPr bwMode="auto">
          <a:xfrm>
            <a:off x="3848100" y="3136900"/>
            <a:ext cx="914400" cy="3048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Real </a:t>
            </a:r>
          </a:p>
          <a:p>
            <a:pPr algn="ctr"/>
            <a:r>
              <a:rPr lang="en-US" sz="1000"/>
              <a:t>Property Asset</a:t>
            </a:r>
          </a:p>
        </p:txBody>
      </p:sp>
      <p:sp>
        <p:nvSpPr>
          <p:cNvPr id="359445" name="AutoShape 21"/>
          <p:cNvSpPr>
            <a:spLocks noChangeArrowheads="1"/>
          </p:cNvSpPr>
          <p:nvPr/>
        </p:nvSpPr>
        <p:spPr bwMode="auto">
          <a:xfrm>
            <a:off x="723900" y="1289536"/>
            <a:ext cx="9144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dirty="0"/>
              <a:t>Country</a:t>
            </a:r>
          </a:p>
        </p:txBody>
      </p:sp>
      <p:sp>
        <p:nvSpPr>
          <p:cNvPr id="359446" name="AutoShape 22"/>
          <p:cNvSpPr>
            <a:spLocks noChangeArrowheads="1"/>
          </p:cNvSpPr>
          <p:nvPr/>
        </p:nvSpPr>
        <p:spPr bwMode="auto">
          <a:xfrm>
            <a:off x="1790700" y="1905000"/>
            <a:ext cx="9144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State / Province</a:t>
            </a:r>
          </a:p>
        </p:txBody>
      </p:sp>
      <p:sp>
        <p:nvSpPr>
          <p:cNvPr id="359447" name="AutoShape 23"/>
          <p:cNvSpPr>
            <a:spLocks noChangeArrowheads="1"/>
          </p:cNvSpPr>
          <p:nvPr/>
        </p:nvSpPr>
        <p:spPr bwMode="auto">
          <a:xfrm>
            <a:off x="2324100" y="2209800"/>
            <a:ext cx="7620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County</a:t>
            </a:r>
          </a:p>
        </p:txBody>
      </p:sp>
      <p:sp>
        <p:nvSpPr>
          <p:cNvPr id="359448" name="AutoShape 24"/>
          <p:cNvSpPr>
            <a:spLocks noChangeArrowheads="1"/>
          </p:cNvSpPr>
          <p:nvPr/>
        </p:nvSpPr>
        <p:spPr bwMode="auto">
          <a:xfrm>
            <a:off x="1257300" y="1564192"/>
            <a:ext cx="914400" cy="3048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Installation / </a:t>
            </a:r>
          </a:p>
          <a:p>
            <a:pPr algn="ctr"/>
            <a:r>
              <a:rPr lang="en-US" sz="1000"/>
              <a:t>Region</a:t>
            </a:r>
          </a:p>
        </p:txBody>
      </p:sp>
      <p:sp>
        <p:nvSpPr>
          <p:cNvPr id="359449" name="AutoShape 25"/>
          <p:cNvSpPr>
            <a:spLocks noChangeArrowheads="1"/>
          </p:cNvSpPr>
          <p:nvPr/>
        </p:nvSpPr>
        <p:spPr bwMode="auto">
          <a:xfrm>
            <a:off x="6886575" y="6350000"/>
            <a:ext cx="914400" cy="179388"/>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Node</a:t>
            </a:r>
          </a:p>
        </p:txBody>
      </p:sp>
      <p:sp>
        <p:nvSpPr>
          <p:cNvPr id="359450" name="AutoShape 26"/>
          <p:cNvSpPr>
            <a:spLocks noChangeArrowheads="1"/>
          </p:cNvSpPr>
          <p:nvPr/>
        </p:nvSpPr>
        <p:spPr bwMode="auto">
          <a:xfrm>
            <a:off x="6881813" y="6599238"/>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Segment</a:t>
            </a:r>
          </a:p>
        </p:txBody>
      </p:sp>
      <p:sp>
        <p:nvSpPr>
          <p:cNvPr id="359451" name="AutoShape 27"/>
          <p:cNvSpPr>
            <a:spLocks noChangeArrowheads="1"/>
          </p:cNvSpPr>
          <p:nvPr/>
        </p:nvSpPr>
        <p:spPr bwMode="auto">
          <a:xfrm>
            <a:off x="8059738" y="4892675"/>
            <a:ext cx="892175"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Room</a:t>
            </a:r>
          </a:p>
        </p:txBody>
      </p:sp>
      <p:sp>
        <p:nvSpPr>
          <p:cNvPr id="359452" name="AutoShape 28"/>
          <p:cNvSpPr>
            <a:spLocks noChangeArrowheads="1"/>
          </p:cNvSpPr>
          <p:nvPr/>
        </p:nvSpPr>
        <p:spPr bwMode="auto">
          <a:xfrm>
            <a:off x="5978525" y="5599113"/>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Space</a:t>
            </a:r>
          </a:p>
        </p:txBody>
      </p:sp>
      <p:sp>
        <p:nvSpPr>
          <p:cNvPr id="359453" name="AutoShape 29"/>
          <p:cNvSpPr>
            <a:spLocks noChangeArrowheads="1"/>
          </p:cNvSpPr>
          <p:nvPr/>
        </p:nvSpPr>
        <p:spPr bwMode="auto">
          <a:xfrm>
            <a:off x="5978525" y="5314950"/>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System</a:t>
            </a:r>
          </a:p>
        </p:txBody>
      </p:sp>
      <p:cxnSp>
        <p:nvCxnSpPr>
          <p:cNvPr id="359454" name="AutoShape 30"/>
          <p:cNvCxnSpPr>
            <a:cxnSpLocks noChangeShapeType="1"/>
            <a:stCxn id="359443" idx="0"/>
            <a:endCxn id="359434" idx="1"/>
          </p:cNvCxnSpPr>
          <p:nvPr/>
        </p:nvCxnSpPr>
        <p:spPr bwMode="auto">
          <a:xfrm rot="16200000">
            <a:off x="3510756" y="2472532"/>
            <a:ext cx="593725" cy="71438"/>
          </a:xfrm>
          <a:prstGeom prst="bentConnector2">
            <a:avLst/>
          </a:prstGeom>
          <a:noFill/>
          <a:ln w="9525">
            <a:solidFill>
              <a:schemeClr val="tx1"/>
            </a:solidFill>
            <a:miter lim="800000"/>
            <a:headEnd/>
            <a:tailEnd/>
          </a:ln>
          <a:effectLst/>
        </p:spPr>
      </p:cxnSp>
      <p:cxnSp>
        <p:nvCxnSpPr>
          <p:cNvPr id="359455" name="AutoShape 31"/>
          <p:cNvCxnSpPr>
            <a:cxnSpLocks noChangeShapeType="1"/>
            <a:stCxn id="359444" idx="2"/>
            <a:endCxn id="359438" idx="1"/>
          </p:cNvCxnSpPr>
          <p:nvPr/>
        </p:nvCxnSpPr>
        <p:spPr bwMode="auto">
          <a:xfrm rot="16200000" flipH="1">
            <a:off x="4347369" y="3399631"/>
            <a:ext cx="419100" cy="503238"/>
          </a:xfrm>
          <a:prstGeom prst="bentConnector2">
            <a:avLst/>
          </a:prstGeom>
          <a:noFill/>
          <a:ln w="9525">
            <a:solidFill>
              <a:schemeClr val="tx1"/>
            </a:solidFill>
            <a:miter lim="800000"/>
            <a:headEnd/>
            <a:tailEnd/>
          </a:ln>
          <a:effectLst/>
        </p:spPr>
      </p:cxnSp>
      <p:cxnSp>
        <p:nvCxnSpPr>
          <p:cNvPr id="359456" name="AutoShape 32"/>
          <p:cNvCxnSpPr>
            <a:cxnSpLocks noChangeShapeType="1"/>
            <a:stCxn id="359438" idx="2"/>
            <a:endCxn id="359437" idx="1"/>
          </p:cNvCxnSpPr>
          <p:nvPr/>
        </p:nvCxnSpPr>
        <p:spPr bwMode="auto">
          <a:xfrm rot="16200000" flipH="1">
            <a:off x="5283200" y="3986213"/>
            <a:ext cx="115887" cy="122238"/>
          </a:xfrm>
          <a:prstGeom prst="bentConnector2">
            <a:avLst/>
          </a:prstGeom>
          <a:noFill/>
          <a:ln w="9525">
            <a:solidFill>
              <a:schemeClr val="tx1"/>
            </a:solidFill>
            <a:miter lim="800000"/>
            <a:headEnd/>
            <a:tailEnd/>
          </a:ln>
          <a:effectLst/>
        </p:spPr>
      </p:cxnSp>
      <p:cxnSp>
        <p:nvCxnSpPr>
          <p:cNvPr id="359457" name="AutoShape 33"/>
          <p:cNvCxnSpPr>
            <a:cxnSpLocks noChangeShapeType="1"/>
            <a:stCxn id="359438" idx="2"/>
            <a:endCxn id="359436" idx="1"/>
          </p:cNvCxnSpPr>
          <p:nvPr/>
        </p:nvCxnSpPr>
        <p:spPr bwMode="auto">
          <a:xfrm rot="16200000" flipH="1">
            <a:off x="4778375" y="4491038"/>
            <a:ext cx="1139825" cy="136525"/>
          </a:xfrm>
          <a:prstGeom prst="bentConnector2">
            <a:avLst/>
          </a:prstGeom>
          <a:noFill/>
          <a:ln w="9525">
            <a:solidFill>
              <a:schemeClr val="tx1"/>
            </a:solidFill>
            <a:miter lim="800000"/>
            <a:headEnd/>
            <a:tailEnd/>
          </a:ln>
          <a:effectLst/>
        </p:spPr>
      </p:cxnSp>
      <p:cxnSp>
        <p:nvCxnSpPr>
          <p:cNvPr id="359458" name="AutoShape 34"/>
          <p:cNvCxnSpPr>
            <a:cxnSpLocks noChangeShapeType="1"/>
            <a:stCxn id="359438" idx="2"/>
            <a:endCxn id="359435" idx="1"/>
          </p:cNvCxnSpPr>
          <p:nvPr/>
        </p:nvCxnSpPr>
        <p:spPr bwMode="auto">
          <a:xfrm rot="16200000" flipH="1">
            <a:off x="4219575" y="5049838"/>
            <a:ext cx="2257425" cy="136525"/>
          </a:xfrm>
          <a:prstGeom prst="bentConnector2">
            <a:avLst/>
          </a:prstGeom>
          <a:noFill/>
          <a:ln w="9525">
            <a:solidFill>
              <a:schemeClr val="tx1"/>
            </a:solidFill>
            <a:miter lim="800000"/>
            <a:headEnd/>
            <a:tailEnd/>
          </a:ln>
          <a:effectLst/>
        </p:spPr>
      </p:cxnSp>
      <p:cxnSp>
        <p:nvCxnSpPr>
          <p:cNvPr id="359459" name="AutoShape 35"/>
          <p:cNvCxnSpPr>
            <a:cxnSpLocks noChangeShapeType="1"/>
            <a:stCxn id="359437" idx="2"/>
            <a:endCxn id="359441" idx="1"/>
          </p:cNvCxnSpPr>
          <p:nvPr/>
        </p:nvCxnSpPr>
        <p:spPr bwMode="auto">
          <a:xfrm rot="16200000" flipH="1">
            <a:off x="5865813" y="4219575"/>
            <a:ext cx="120650" cy="104775"/>
          </a:xfrm>
          <a:prstGeom prst="bentConnector2">
            <a:avLst/>
          </a:prstGeom>
          <a:noFill/>
          <a:ln w="9525">
            <a:solidFill>
              <a:schemeClr val="tx1"/>
            </a:solidFill>
            <a:miter lim="800000"/>
            <a:headEnd/>
            <a:tailEnd/>
          </a:ln>
          <a:effectLst/>
        </p:spPr>
      </p:cxnSp>
      <p:cxnSp>
        <p:nvCxnSpPr>
          <p:cNvPr id="359460" name="AutoShape 36"/>
          <p:cNvCxnSpPr>
            <a:cxnSpLocks noChangeShapeType="1"/>
            <a:stCxn id="359437" idx="2"/>
            <a:endCxn id="359433" idx="1"/>
          </p:cNvCxnSpPr>
          <p:nvPr/>
        </p:nvCxnSpPr>
        <p:spPr bwMode="auto">
          <a:xfrm rot="16200000" flipH="1">
            <a:off x="5738813" y="4346575"/>
            <a:ext cx="374650" cy="104775"/>
          </a:xfrm>
          <a:prstGeom prst="bentConnector2">
            <a:avLst/>
          </a:prstGeom>
          <a:noFill/>
          <a:ln w="9525">
            <a:solidFill>
              <a:schemeClr val="tx1"/>
            </a:solidFill>
            <a:miter lim="800000"/>
            <a:headEnd/>
            <a:tailEnd/>
          </a:ln>
          <a:effectLst/>
        </p:spPr>
      </p:cxnSp>
      <p:cxnSp>
        <p:nvCxnSpPr>
          <p:cNvPr id="359461" name="AutoShape 37"/>
          <p:cNvCxnSpPr>
            <a:cxnSpLocks noChangeShapeType="1"/>
            <a:stCxn id="359441" idx="2"/>
            <a:endCxn id="359440" idx="1"/>
          </p:cNvCxnSpPr>
          <p:nvPr/>
        </p:nvCxnSpPr>
        <p:spPr bwMode="auto">
          <a:xfrm rot="16200000" flipH="1">
            <a:off x="6677025" y="4183063"/>
            <a:ext cx="41275" cy="523875"/>
          </a:xfrm>
          <a:prstGeom prst="bentConnector2">
            <a:avLst/>
          </a:prstGeom>
          <a:noFill/>
          <a:ln w="9525">
            <a:solidFill>
              <a:schemeClr val="tx1"/>
            </a:solidFill>
            <a:miter lim="800000"/>
            <a:headEnd/>
            <a:tailEnd/>
          </a:ln>
          <a:effectLst/>
        </p:spPr>
      </p:cxnSp>
      <p:cxnSp>
        <p:nvCxnSpPr>
          <p:cNvPr id="359462" name="AutoShape 38"/>
          <p:cNvCxnSpPr>
            <a:cxnSpLocks noChangeShapeType="1"/>
          </p:cNvCxnSpPr>
          <p:nvPr/>
        </p:nvCxnSpPr>
        <p:spPr bwMode="auto">
          <a:xfrm rot="16200000" flipH="1">
            <a:off x="6677025" y="4449763"/>
            <a:ext cx="77787" cy="534988"/>
          </a:xfrm>
          <a:prstGeom prst="bentConnector2">
            <a:avLst/>
          </a:prstGeom>
          <a:noFill/>
          <a:ln w="9525">
            <a:solidFill>
              <a:schemeClr val="tx1"/>
            </a:solidFill>
            <a:miter lim="800000"/>
            <a:headEnd/>
            <a:tailEnd/>
          </a:ln>
          <a:effectLst/>
        </p:spPr>
      </p:cxnSp>
      <p:cxnSp>
        <p:nvCxnSpPr>
          <p:cNvPr id="359463" name="AutoShape 39"/>
          <p:cNvCxnSpPr>
            <a:cxnSpLocks noChangeShapeType="1"/>
            <a:stCxn id="359442" idx="2"/>
            <a:endCxn id="359451" idx="1"/>
          </p:cNvCxnSpPr>
          <p:nvPr/>
        </p:nvCxnSpPr>
        <p:spPr bwMode="auto">
          <a:xfrm rot="16200000" flipH="1">
            <a:off x="7675563" y="4600575"/>
            <a:ext cx="136525" cy="631825"/>
          </a:xfrm>
          <a:prstGeom prst="bentConnector2">
            <a:avLst/>
          </a:prstGeom>
          <a:noFill/>
          <a:ln w="9525">
            <a:solidFill>
              <a:schemeClr val="tx1"/>
            </a:solidFill>
            <a:miter lim="800000"/>
            <a:headEnd/>
            <a:tailEnd/>
          </a:ln>
          <a:effectLst/>
        </p:spPr>
      </p:cxnSp>
      <p:cxnSp>
        <p:nvCxnSpPr>
          <p:cNvPr id="359464" name="AutoShape 40"/>
          <p:cNvCxnSpPr>
            <a:cxnSpLocks noChangeShapeType="1"/>
            <a:stCxn id="359436" idx="2"/>
            <a:endCxn id="359453" idx="1"/>
          </p:cNvCxnSpPr>
          <p:nvPr/>
        </p:nvCxnSpPr>
        <p:spPr bwMode="auto">
          <a:xfrm rot="16200000" flipH="1">
            <a:off x="5833269" y="5261769"/>
            <a:ext cx="185737" cy="104775"/>
          </a:xfrm>
          <a:prstGeom prst="bentConnector2">
            <a:avLst/>
          </a:prstGeom>
          <a:noFill/>
          <a:ln w="9525">
            <a:solidFill>
              <a:schemeClr val="tx1"/>
            </a:solidFill>
            <a:miter lim="800000"/>
            <a:headEnd/>
            <a:tailEnd/>
          </a:ln>
          <a:effectLst/>
        </p:spPr>
      </p:cxnSp>
      <p:cxnSp>
        <p:nvCxnSpPr>
          <p:cNvPr id="359465" name="AutoShape 41"/>
          <p:cNvCxnSpPr>
            <a:cxnSpLocks noChangeShapeType="1"/>
            <a:stCxn id="359436" idx="2"/>
            <a:endCxn id="359452" idx="1"/>
          </p:cNvCxnSpPr>
          <p:nvPr/>
        </p:nvCxnSpPr>
        <p:spPr bwMode="auto">
          <a:xfrm rot="16200000" flipH="1">
            <a:off x="5691188" y="5403850"/>
            <a:ext cx="469900" cy="104775"/>
          </a:xfrm>
          <a:prstGeom prst="bentConnector2">
            <a:avLst/>
          </a:prstGeom>
          <a:noFill/>
          <a:ln w="9525">
            <a:solidFill>
              <a:schemeClr val="tx1"/>
            </a:solidFill>
            <a:miter lim="800000"/>
            <a:headEnd/>
            <a:tailEnd/>
          </a:ln>
          <a:effectLst/>
        </p:spPr>
      </p:cxnSp>
      <p:cxnSp>
        <p:nvCxnSpPr>
          <p:cNvPr id="359466" name="AutoShape 42"/>
          <p:cNvCxnSpPr>
            <a:cxnSpLocks noChangeShapeType="1"/>
            <a:stCxn id="359453" idx="2"/>
            <a:endCxn id="359477" idx="1"/>
          </p:cNvCxnSpPr>
          <p:nvPr/>
        </p:nvCxnSpPr>
        <p:spPr bwMode="auto">
          <a:xfrm rot="16200000" flipH="1">
            <a:off x="6672262" y="5262563"/>
            <a:ext cx="41275" cy="514350"/>
          </a:xfrm>
          <a:prstGeom prst="bentConnector2">
            <a:avLst/>
          </a:prstGeom>
          <a:noFill/>
          <a:ln w="9525">
            <a:solidFill>
              <a:schemeClr val="tx1"/>
            </a:solidFill>
            <a:miter lim="800000"/>
            <a:headEnd/>
            <a:tailEnd/>
          </a:ln>
          <a:effectLst/>
        </p:spPr>
      </p:cxnSp>
      <p:cxnSp>
        <p:nvCxnSpPr>
          <p:cNvPr id="359467" name="AutoShape 43"/>
          <p:cNvCxnSpPr>
            <a:cxnSpLocks noChangeShapeType="1"/>
            <a:stCxn id="359435" idx="2"/>
            <a:endCxn id="359449" idx="1"/>
          </p:cNvCxnSpPr>
          <p:nvPr/>
        </p:nvCxnSpPr>
        <p:spPr bwMode="auto">
          <a:xfrm rot="16200000" flipH="1">
            <a:off x="6444456" y="5998369"/>
            <a:ext cx="103188" cy="781050"/>
          </a:xfrm>
          <a:prstGeom prst="bentConnector2">
            <a:avLst/>
          </a:prstGeom>
          <a:noFill/>
          <a:ln w="9525">
            <a:solidFill>
              <a:schemeClr val="tx1"/>
            </a:solidFill>
            <a:miter lim="800000"/>
            <a:headEnd/>
            <a:tailEnd/>
          </a:ln>
          <a:effectLst/>
        </p:spPr>
      </p:cxnSp>
      <p:cxnSp>
        <p:nvCxnSpPr>
          <p:cNvPr id="359468" name="AutoShape 44"/>
          <p:cNvCxnSpPr>
            <a:cxnSpLocks noChangeShapeType="1"/>
            <a:stCxn id="359435" idx="2"/>
            <a:endCxn id="359450" idx="1"/>
          </p:cNvCxnSpPr>
          <p:nvPr/>
        </p:nvCxnSpPr>
        <p:spPr bwMode="auto">
          <a:xfrm rot="16200000" flipH="1">
            <a:off x="6316662" y="6126163"/>
            <a:ext cx="354013" cy="776288"/>
          </a:xfrm>
          <a:prstGeom prst="bentConnector2">
            <a:avLst/>
          </a:prstGeom>
          <a:noFill/>
          <a:ln w="9525">
            <a:solidFill>
              <a:schemeClr val="tx1"/>
            </a:solidFill>
            <a:miter lim="800000"/>
            <a:headEnd/>
            <a:tailEnd/>
          </a:ln>
          <a:effectLst/>
        </p:spPr>
      </p:cxnSp>
      <p:cxnSp>
        <p:nvCxnSpPr>
          <p:cNvPr id="359469" name="AutoShape 45"/>
          <p:cNvCxnSpPr>
            <a:cxnSpLocks noChangeShapeType="1"/>
            <a:stCxn id="359439" idx="2"/>
            <a:endCxn id="359445" idx="1"/>
          </p:cNvCxnSpPr>
          <p:nvPr/>
        </p:nvCxnSpPr>
        <p:spPr bwMode="auto">
          <a:xfrm rot="16200000" flipH="1">
            <a:off x="624672" y="1304608"/>
            <a:ext cx="160356" cy="38100"/>
          </a:xfrm>
          <a:prstGeom prst="bentConnector2">
            <a:avLst/>
          </a:prstGeom>
          <a:noFill/>
          <a:ln w="9525">
            <a:solidFill>
              <a:schemeClr val="tx1"/>
            </a:solidFill>
            <a:miter lim="800000"/>
            <a:headEnd/>
            <a:tailEnd/>
          </a:ln>
          <a:effectLst/>
        </p:spPr>
      </p:cxnSp>
      <p:cxnSp>
        <p:nvCxnSpPr>
          <p:cNvPr id="359470" name="AutoShape 46"/>
          <p:cNvCxnSpPr>
            <a:cxnSpLocks noChangeShapeType="1"/>
            <a:stCxn id="359448" idx="2"/>
            <a:endCxn id="359446" idx="1"/>
          </p:cNvCxnSpPr>
          <p:nvPr/>
        </p:nvCxnSpPr>
        <p:spPr bwMode="auto">
          <a:xfrm rot="16200000" flipH="1">
            <a:off x="1677446" y="1906046"/>
            <a:ext cx="150308" cy="76200"/>
          </a:xfrm>
          <a:prstGeom prst="bentConnector2">
            <a:avLst/>
          </a:prstGeom>
          <a:noFill/>
          <a:ln w="9525">
            <a:solidFill>
              <a:schemeClr val="tx1"/>
            </a:solidFill>
            <a:miter lim="800000"/>
            <a:headEnd/>
            <a:tailEnd/>
          </a:ln>
          <a:effectLst/>
        </p:spPr>
      </p:cxnSp>
      <p:cxnSp>
        <p:nvCxnSpPr>
          <p:cNvPr id="359471" name="AutoShape 47"/>
          <p:cNvCxnSpPr>
            <a:cxnSpLocks noChangeShapeType="1"/>
            <a:stCxn id="359446" idx="2"/>
            <a:endCxn id="359447" idx="1"/>
          </p:cNvCxnSpPr>
          <p:nvPr/>
        </p:nvCxnSpPr>
        <p:spPr bwMode="auto">
          <a:xfrm rot="16200000" flipH="1">
            <a:off x="2190750" y="2190750"/>
            <a:ext cx="190500" cy="76200"/>
          </a:xfrm>
          <a:prstGeom prst="bentConnector2">
            <a:avLst/>
          </a:prstGeom>
          <a:noFill/>
          <a:ln w="9525">
            <a:solidFill>
              <a:schemeClr val="tx1"/>
            </a:solidFill>
            <a:miter lim="800000"/>
            <a:headEnd/>
            <a:tailEnd/>
          </a:ln>
          <a:effectLst/>
        </p:spPr>
      </p:cxnSp>
      <p:cxnSp>
        <p:nvCxnSpPr>
          <p:cNvPr id="359472" name="AutoShape 48"/>
          <p:cNvCxnSpPr>
            <a:cxnSpLocks noChangeShapeType="1"/>
            <a:stCxn id="359447" idx="2"/>
            <a:endCxn id="359517" idx="1"/>
          </p:cNvCxnSpPr>
          <p:nvPr/>
        </p:nvCxnSpPr>
        <p:spPr bwMode="auto">
          <a:xfrm rot="16200000" flipH="1">
            <a:off x="2652712" y="2490788"/>
            <a:ext cx="180975" cy="76200"/>
          </a:xfrm>
          <a:prstGeom prst="bentConnector2">
            <a:avLst/>
          </a:prstGeom>
          <a:noFill/>
          <a:ln w="9525">
            <a:solidFill>
              <a:schemeClr val="tx1"/>
            </a:solidFill>
            <a:miter lim="800000"/>
            <a:headEnd/>
            <a:tailEnd/>
          </a:ln>
          <a:effectLst/>
        </p:spPr>
      </p:cxnSp>
      <p:cxnSp>
        <p:nvCxnSpPr>
          <p:cNvPr id="359473" name="AutoShape 49"/>
          <p:cNvCxnSpPr>
            <a:cxnSpLocks noChangeShapeType="1"/>
            <a:stCxn id="359448" idx="1"/>
            <a:endCxn id="359445" idx="2"/>
          </p:cNvCxnSpPr>
          <p:nvPr/>
        </p:nvCxnSpPr>
        <p:spPr bwMode="auto">
          <a:xfrm rot="10800000">
            <a:off x="1181100" y="1518136"/>
            <a:ext cx="76200" cy="198456"/>
          </a:xfrm>
          <a:prstGeom prst="bentConnector2">
            <a:avLst/>
          </a:prstGeom>
          <a:noFill/>
          <a:ln w="9525">
            <a:solidFill>
              <a:schemeClr val="tx1"/>
            </a:solidFill>
            <a:miter lim="800000"/>
            <a:headEnd/>
            <a:tailEnd/>
          </a:ln>
          <a:effectLst/>
        </p:spPr>
      </p:cxnSp>
      <p:cxnSp>
        <p:nvCxnSpPr>
          <p:cNvPr id="359474" name="AutoShape 50"/>
          <p:cNvCxnSpPr>
            <a:cxnSpLocks noChangeShapeType="1"/>
            <a:stCxn id="359443" idx="2"/>
            <a:endCxn id="359444" idx="1"/>
          </p:cNvCxnSpPr>
          <p:nvPr/>
        </p:nvCxnSpPr>
        <p:spPr bwMode="auto">
          <a:xfrm rot="16200000" flipH="1">
            <a:off x="3696494" y="3137694"/>
            <a:ext cx="227012" cy="76200"/>
          </a:xfrm>
          <a:prstGeom prst="bentConnector2">
            <a:avLst/>
          </a:prstGeom>
          <a:noFill/>
          <a:ln w="9525">
            <a:solidFill>
              <a:schemeClr val="tx1"/>
            </a:solidFill>
            <a:miter lim="800000"/>
            <a:headEnd/>
            <a:tailEnd/>
          </a:ln>
          <a:effectLst/>
        </p:spPr>
      </p:cxnSp>
      <p:sp>
        <p:nvSpPr>
          <p:cNvPr id="359475" name="AutoShape 51"/>
          <p:cNvSpPr>
            <a:spLocks noChangeArrowheads="1"/>
          </p:cNvSpPr>
          <p:nvPr/>
        </p:nvSpPr>
        <p:spPr bwMode="auto">
          <a:xfrm>
            <a:off x="6934200" y="5738813"/>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Level</a:t>
            </a:r>
          </a:p>
        </p:txBody>
      </p:sp>
      <p:cxnSp>
        <p:nvCxnSpPr>
          <p:cNvPr id="359476" name="AutoShape 52"/>
          <p:cNvCxnSpPr>
            <a:cxnSpLocks noChangeShapeType="1"/>
            <a:stCxn id="359452" idx="2"/>
            <a:endCxn id="359475" idx="1"/>
          </p:cNvCxnSpPr>
          <p:nvPr/>
        </p:nvCxnSpPr>
        <p:spPr bwMode="auto">
          <a:xfrm rot="16200000" flipH="1">
            <a:off x="6661150" y="5557838"/>
            <a:ext cx="47625" cy="498475"/>
          </a:xfrm>
          <a:prstGeom prst="bentConnector2">
            <a:avLst/>
          </a:prstGeom>
          <a:noFill/>
          <a:ln w="9525">
            <a:solidFill>
              <a:schemeClr val="tx1"/>
            </a:solidFill>
            <a:miter lim="800000"/>
            <a:headEnd/>
            <a:tailEnd/>
          </a:ln>
          <a:effectLst/>
        </p:spPr>
      </p:cxnSp>
      <p:sp>
        <p:nvSpPr>
          <p:cNvPr id="359477" name="AutoShape 53"/>
          <p:cNvSpPr>
            <a:spLocks noChangeArrowheads="1"/>
          </p:cNvSpPr>
          <p:nvPr/>
        </p:nvSpPr>
        <p:spPr bwMode="auto">
          <a:xfrm>
            <a:off x="6950075" y="5445125"/>
            <a:ext cx="915988" cy="188913"/>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Sub-Systems</a:t>
            </a:r>
          </a:p>
        </p:txBody>
      </p:sp>
      <p:sp>
        <p:nvSpPr>
          <p:cNvPr id="359478" name="AutoShape 54"/>
          <p:cNvSpPr>
            <a:spLocks noChangeArrowheads="1"/>
          </p:cNvSpPr>
          <p:nvPr/>
        </p:nvSpPr>
        <p:spPr bwMode="auto">
          <a:xfrm>
            <a:off x="8039100" y="5943600"/>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Room</a:t>
            </a:r>
          </a:p>
        </p:txBody>
      </p:sp>
      <p:cxnSp>
        <p:nvCxnSpPr>
          <p:cNvPr id="359479" name="AutoShape 55"/>
          <p:cNvCxnSpPr>
            <a:cxnSpLocks noChangeShapeType="1"/>
            <a:stCxn id="359475" idx="2"/>
            <a:endCxn id="359478" idx="1"/>
          </p:cNvCxnSpPr>
          <p:nvPr/>
        </p:nvCxnSpPr>
        <p:spPr bwMode="auto">
          <a:xfrm rot="16200000" flipH="1">
            <a:off x="7658894" y="5655469"/>
            <a:ext cx="112712" cy="647700"/>
          </a:xfrm>
          <a:prstGeom prst="bentConnector2">
            <a:avLst/>
          </a:prstGeom>
          <a:noFill/>
          <a:ln w="9525">
            <a:solidFill>
              <a:schemeClr val="tx1"/>
            </a:solidFill>
            <a:miter lim="800000"/>
            <a:headEnd/>
            <a:tailEnd/>
          </a:ln>
          <a:effectLst/>
        </p:spPr>
      </p:cxnSp>
      <p:sp>
        <p:nvSpPr>
          <p:cNvPr id="359480" name="Line 56"/>
          <p:cNvSpPr>
            <a:spLocks noChangeShapeType="1"/>
          </p:cNvSpPr>
          <p:nvPr/>
        </p:nvSpPr>
        <p:spPr bwMode="auto">
          <a:xfrm flipV="1">
            <a:off x="6397625" y="4392613"/>
            <a:ext cx="0" cy="109537"/>
          </a:xfrm>
          <a:prstGeom prst="line">
            <a:avLst/>
          </a:prstGeom>
          <a:noFill/>
          <a:ln w="28575">
            <a:solidFill>
              <a:schemeClr val="accent1"/>
            </a:solidFill>
            <a:prstDash val="sysDot"/>
            <a:round/>
            <a:headEnd/>
            <a:tailEnd/>
          </a:ln>
          <a:effectLst/>
        </p:spPr>
        <p:txBody>
          <a:bodyPr/>
          <a:lstStyle/>
          <a:p>
            <a:endParaRPr lang="en-US"/>
          </a:p>
        </p:txBody>
      </p:sp>
      <p:sp>
        <p:nvSpPr>
          <p:cNvPr id="359481" name="Line 57"/>
          <p:cNvSpPr>
            <a:spLocks noChangeShapeType="1"/>
          </p:cNvSpPr>
          <p:nvPr/>
        </p:nvSpPr>
        <p:spPr bwMode="auto">
          <a:xfrm flipV="1">
            <a:off x="6408738" y="5419725"/>
            <a:ext cx="0" cy="231775"/>
          </a:xfrm>
          <a:prstGeom prst="line">
            <a:avLst/>
          </a:prstGeom>
          <a:noFill/>
          <a:ln w="28575">
            <a:solidFill>
              <a:schemeClr val="accent1"/>
            </a:solidFill>
            <a:prstDash val="sysDot"/>
            <a:round/>
            <a:headEnd/>
            <a:tailEnd/>
          </a:ln>
          <a:effectLst/>
        </p:spPr>
        <p:txBody>
          <a:bodyPr/>
          <a:lstStyle/>
          <a:p>
            <a:endParaRPr lang="en-US"/>
          </a:p>
        </p:txBody>
      </p:sp>
      <p:sp>
        <p:nvSpPr>
          <p:cNvPr id="359482" name="AutoShape 58"/>
          <p:cNvSpPr>
            <a:spLocks noChangeArrowheads="1"/>
          </p:cNvSpPr>
          <p:nvPr/>
        </p:nvSpPr>
        <p:spPr bwMode="auto">
          <a:xfrm>
            <a:off x="4822825" y="2916238"/>
            <a:ext cx="9144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Water / Sea</a:t>
            </a:r>
          </a:p>
        </p:txBody>
      </p:sp>
      <p:cxnSp>
        <p:nvCxnSpPr>
          <p:cNvPr id="359483" name="AutoShape 59"/>
          <p:cNvCxnSpPr>
            <a:cxnSpLocks noChangeShapeType="1"/>
            <a:stCxn id="359434" idx="2"/>
            <a:endCxn id="359482" idx="1"/>
          </p:cNvCxnSpPr>
          <p:nvPr/>
        </p:nvCxnSpPr>
        <p:spPr bwMode="auto">
          <a:xfrm rot="16200000" flipH="1">
            <a:off x="4209257" y="2416969"/>
            <a:ext cx="704850" cy="522287"/>
          </a:xfrm>
          <a:prstGeom prst="bentConnector2">
            <a:avLst/>
          </a:prstGeom>
          <a:noFill/>
          <a:ln w="9525">
            <a:solidFill>
              <a:schemeClr val="tx1"/>
            </a:solidFill>
            <a:miter lim="800000"/>
            <a:headEnd/>
            <a:tailEnd/>
          </a:ln>
          <a:effectLst/>
        </p:spPr>
      </p:cxnSp>
      <p:sp>
        <p:nvSpPr>
          <p:cNvPr id="359484" name="AutoShape 60"/>
          <p:cNvSpPr>
            <a:spLocks noChangeArrowheads="1"/>
          </p:cNvSpPr>
          <p:nvPr/>
        </p:nvSpPr>
        <p:spPr bwMode="auto">
          <a:xfrm>
            <a:off x="4822825" y="3409950"/>
            <a:ext cx="9144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Land / Parcel</a:t>
            </a:r>
          </a:p>
        </p:txBody>
      </p:sp>
      <p:sp>
        <p:nvSpPr>
          <p:cNvPr id="359485" name="AutoShape 61"/>
          <p:cNvSpPr>
            <a:spLocks noChangeArrowheads="1"/>
          </p:cNvSpPr>
          <p:nvPr/>
        </p:nvSpPr>
        <p:spPr bwMode="auto">
          <a:xfrm>
            <a:off x="4822825" y="2598738"/>
            <a:ext cx="9144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Underground</a:t>
            </a:r>
          </a:p>
        </p:txBody>
      </p:sp>
      <p:sp>
        <p:nvSpPr>
          <p:cNvPr id="359486" name="AutoShape 62"/>
          <p:cNvSpPr>
            <a:spLocks noChangeArrowheads="1"/>
          </p:cNvSpPr>
          <p:nvPr/>
        </p:nvSpPr>
        <p:spPr bwMode="auto">
          <a:xfrm>
            <a:off x="4822825" y="2295525"/>
            <a:ext cx="914400" cy="22860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Air / Space</a:t>
            </a:r>
          </a:p>
        </p:txBody>
      </p:sp>
      <p:cxnSp>
        <p:nvCxnSpPr>
          <p:cNvPr id="359487" name="AutoShape 63"/>
          <p:cNvCxnSpPr>
            <a:cxnSpLocks noChangeShapeType="1"/>
            <a:stCxn id="359434" idx="2"/>
            <a:endCxn id="359485" idx="1"/>
          </p:cNvCxnSpPr>
          <p:nvPr/>
        </p:nvCxnSpPr>
        <p:spPr bwMode="auto">
          <a:xfrm rot="16200000" flipH="1">
            <a:off x="4368007" y="2258219"/>
            <a:ext cx="387350" cy="522287"/>
          </a:xfrm>
          <a:prstGeom prst="bentConnector2">
            <a:avLst/>
          </a:prstGeom>
          <a:noFill/>
          <a:ln w="9525">
            <a:solidFill>
              <a:schemeClr val="tx1"/>
            </a:solidFill>
            <a:miter lim="800000"/>
            <a:headEnd/>
            <a:tailEnd/>
          </a:ln>
          <a:effectLst/>
        </p:spPr>
      </p:cxnSp>
      <p:cxnSp>
        <p:nvCxnSpPr>
          <p:cNvPr id="359488" name="AutoShape 64"/>
          <p:cNvCxnSpPr>
            <a:cxnSpLocks noChangeShapeType="1"/>
            <a:stCxn id="359444" idx="2"/>
            <a:endCxn id="359484" idx="1"/>
          </p:cNvCxnSpPr>
          <p:nvPr/>
        </p:nvCxnSpPr>
        <p:spPr bwMode="auto">
          <a:xfrm rot="16200000" flipH="1">
            <a:off x="4522788" y="3224212"/>
            <a:ext cx="82550" cy="517525"/>
          </a:xfrm>
          <a:prstGeom prst="bentConnector2">
            <a:avLst/>
          </a:prstGeom>
          <a:noFill/>
          <a:ln w="9525">
            <a:solidFill>
              <a:schemeClr val="tx1"/>
            </a:solidFill>
            <a:miter lim="800000"/>
            <a:headEnd/>
            <a:tailEnd/>
          </a:ln>
          <a:effectLst/>
        </p:spPr>
      </p:cxnSp>
      <p:cxnSp>
        <p:nvCxnSpPr>
          <p:cNvPr id="359489" name="AutoShape 65"/>
          <p:cNvCxnSpPr>
            <a:cxnSpLocks noChangeShapeType="1"/>
            <a:stCxn id="359434" idx="2"/>
            <a:endCxn id="359486" idx="1"/>
          </p:cNvCxnSpPr>
          <p:nvPr/>
        </p:nvCxnSpPr>
        <p:spPr bwMode="auto">
          <a:xfrm rot="16200000" flipH="1">
            <a:off x="4519613" y="2106613"/>
            <a:ext cx="84137" cy="522287"/>
          </a:xfrm>
          <a:prstGeom prst="bentConnector2">
            <a:avLst/>
          </a:prstGeom>
          <a:noFill/>
          <a:ln w="9525">
            <a:solidFill>
              <a:schemeClr val="tx1"/>
            </a:solidFill>
            <a:miter lim="800000"/>
            <a:headEnd/>
            <a:tailEnd/>
          </a:ln>
          <a:effectLst/>
        </p:spPr>
      </p:cxnSp>
      <p:sp>
        <p:nvSpPr>
          <p:cNvPr id="359509" name="AutoShape 85"/>
          <p:cNvSpPr>
            <a:spLocks noChangeArrowheads="1"/>
          </p:cNvSpPr>
          <p:nvPr/>
        </p:nvSpPr>
        <p:spPr bwMode="auto">
          <a:xfrm>
            <a:off x="5978525" y="4808538"/>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Overlay</a:t>
            </a:r>
          </a:p>
        </p:txBody>
      </p:sp>
      <p:cxnSp>
        <p:nvCxnSpPr>
          <p:cNvPr id="359510" name="AutoShape 86"/>
          <p:cNvCxnSpPr>
            <a:cxnSpLocks noChangeShapeType="1"/>
            <a:stCxn id="359437" idx="2"/>
            <a:endCxn id="359509" idx="1"/>
          </p:cNvCxnSpPr>
          <p:nvPr/>
        </p:nvCxnSpPr>
        <p:spPr bwMode="auto">
          <a:xfrm rot="16200000" flipH="1">
            <a:off x="5581650" y="4503738"/>
            <a:ext cx="688975" cy="104775"/>
          </a:xfrm>
          <a:prstGeom prst="bentConnector2">
            <a:avLst/>
          </a:prstGeom>
          <a:noFill/>
          <a:ln w="9525">
            <a:solidFill>
              <a:schemeClr val="tx1"/>
            </a:solidFill>
            <a:miter lim="800000"/>
            <a:headEnd/>
            <a:tailEnd/>
          </a:ln>
          <a:effectLst/>
        </p:spPr>
      </p:cxnSp>
      <p:sp>
        <p:nvSpPr>
          <p:cNvPr id="359511" name="AutoShape 87"/>
          <p:cNvSpPr>
            <a:spLocks noChangeArrowheads="1"/>
          </p:cNvSpPr>
          <p:nvPr/>
        </p:nvSpPr>
        <p:spPr bwMode="auto">
          <a:xfrm>
            <a:off x="5978525" y="5883275"/>
            <a:ext cx="914400" cy="1841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Overlay</a:t>
            </a:r>
          </a:p>
        </p:txBody>
      </p:sp>
      <p:cxnSp>
        <p:nvCxnSpPr>
          <p:cNvPr id="359512" name="AutoShape 88"/>
          <p:cNvCxnSpPr>
            <a:cxnSpLocks noChangeShapeType="1"/>
            <a:stCxn id="359436" idx="2"/>
            <a:endCxn id="359511" idx="1"/>
          </p:cNvCxnSpPr>
          <p:nvPr/>
        </p:nvCxnSpPr>
        <p:spPr bwMode="auto">
          <a:xfrm rot="16200000" flipH="1">
            <a:off x="5549107" y="5545931"/>
            <a:ext cx="754062" cy="104775"/>
          </a:xfrm>
          <a:prstGeom prst="bentConnector2">
            <a:avLst/>
          </a:prstGeom>
          <a:noFill/>
          <a:ln w="9525">
            <a:solidFill>
              <a:schemeClr val="tx1"/>
            </a:solidFill>
            <a:miter lim="800000"/>
            <a:headEnd/>
            <a:tailEnd/>
          </a:ln>
          <a:effectLst/>
        </p:spPr>
      </p:cxnSp>
      <p:sp>
        <p:nvSpPr>
          <p:cNvPr id="359513" name="AutoShape 89"/>
          <p:cNvSpPr>
            <a:spLocks noChangeArrowheads="1"/>
          </p:cNvSpPr>
          <p:nvPr/>
        </p:nvSpPr>
        <p:spPr bwMode="auto">
          <a:xfrm>
            <a:off x="8024813" y="4498975"/>
            <a:ext cx="925512" cy="1968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Components</a:t>
            </a:r>
          </a:p>
        </p:txBody>
      </p:sp>
      <p:cxnSp>
        <p:nvCxnSpPr>
          <p:cNvPr id="359514" name="AutoShape 90"/>
          <p:cNvCxnSpPr>
            <a:cxnSpLocks noChangeShapeType="1"/>
            <a:stCxn id="359440" idx="3"/>
            <a:endCxn id="359513" idx="1"/>
          </p:cNvCxnSpPr>
          <p:nvPr/>
        </p:nvCxnSpPr>
        <p:spPr bwMode="auto">
          <a:xfrm>
            <a:off x="7885113" y="4465638"/>
            <a:ext cx="139700" cy="131762"/>
          </a:xfrm>
          <a:prstGeom prst="bentConnector3">
            <a:avLst>
              <a:gd name="adj1" fmla="val 48866"/>
            </a:avLst>
          </a:prstGeom>
          <a:noFill/>
          <a:ln w="9525">
            <a:solidFill>
              <a:schemeClr val="tx1"/>
            </a:solidFill>
            <a:miter lim="800000"/>
            <a:headEnd/>
            <a:tailEnd/>
          </a:ln>
          <a:effectLst/>
        </p:spPr>
      </p:cxnSp>
      <p:sp>
        <p:nvSpPr>
          <p:cNvPr id="359515" name="AutoShape 91"/>
          <p:cNvSpPr>
            <a:spLocks noChangeArrowheads="1"/>
          </p:cNvSpPr>
          <p:nvPr/>
        </p:nvSpPr>
        <p:spPr bwMode="auto">
          <a:xfrm>
            <a:off x="8018463" y="5541963"/>
            <a:ext cx="925512" cy="1968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Components</a:t>
            </a:r>
          </a:p>
        </p:txBody>
      </p:sp>
      <p:cxnSp>
        <p:nvCxnSpPr>
          <p:cNvPr id="359516" name="AutoShape 92"/>
          <p:cNvCxnSpPr>
            <a:cxnSpLocks noChangeShapeType="1"/>
            <a:endCxn id="359515" idx="1"/>
          </p:cNvCxnSpPr>
          <p:nvPr/>
        </p:nvCxnSpPr>
        <p:spPr bwMode="auto">
          <a:xfrm>
            <a:off x="7878763" y="5508625"/>
            <a:ext cx="139700" cy="131763"/>
          </a:xfrm>
          <a:prstGeom prst="bentConnector3">
            <a:avLst>
              <a:gd name="adj1" fmla="val 48866"/>
            </a:avLst>
          </a:prstGeom>
          <a:noFill/>
          <a:ln w="9525">
            <a:solidFill>
              <a:schemeClr val="tx1"/>
            </a:solidFill>
            <a:miter lim="800000"/>
            <a:headEnd/>
            <a:tailEnd/>
          </a:ln>
          <a:effectLst/>
        </p:spPr>
      </p:cxnSp>
      <p:sp>
        <p:nvSpPr>
          <p:cNvPr id="359517" name="AutoShape 93"/>
          <p:cNvSpPr>
            <a:spLocks noChangeArrowheads="1"/>
          </p:cNvSpPr>
          <p:nvPr/>
        </p:nvSpPr>
        <p:spPr bwMode="auto">
          <a:xfrm>
            <a:off x="2781300" y="2514600"/>
            <a:ext cx="838200" cy="209550"/>
          </a:xfrm>
          <a:prstGeom prst="roundRect">
            <a:avLst>
              <a:gd name="adj" fmla="val 16667"/>
            </a:avLst>
          </a:prstGeom>
          <a:solidFill>
            <a:srgbClr val="FFCCFF"/>
          </a:solidFill>
          <a:ln w="9525">
            <a:solidFill>
              <a:schemeClr val="tx1"/>
            </a:solidFill>
            <a:round/>
            <a:headEnd/>
            <a:tailEnd/>
          </a:ln>
          <a:effectLst/>
        </p:spPr>
        <p:txBody>
          <a:bodyPr wrap="none" anchor="ctr"/>
          <a:lstStyle/>
          <a:p>
            <a:pPr algn="ctr"/>
            <a:r>
              <a:rPr lang="en-US" sz="1000"/>
              <a:t>City</a:t>
            </a:r>
          </a:p>
        </p:txBody>
      </p:sp>
      <p:cxnSp>
        <p:nvCxnSpPr>
          <p:cNvPr id="359518" name="AutoShape 94"/>
          <p:cNvCxnSpPr>
            <a:cxnSpLocks noChangeShapeType="1"/>
            <a:stCxn id="359517" idx="2"/>
            <a:endCxn id="359443" idx="1"/>
          </p:cNvCxnSpPr>
          <p:nvPr/>
        </p:nvCxnSpPr>
        <p:spPr bwMode="auto">
          <a:xfrm rot="16200000" flipH="1">
            <a:off x="3145632" y="2778918"/>
            <a:ext cx="209550" cy="100013"/>
          </a:xfrm>
          <a:prstGeom prst="bentConnector2">
            <a:avLst/>
          </a:prstGeom>
          <a:noFill/>
          <a:ln w="9525">
            <a:solidFill>
              <a:schemeClr val="tx1"/>
            </a:solidFill>
            <a:miter lim="800000"/>
            <a:headEnd/>
            <a:tailEnd/>
          </a:ln>
          <a:effectLst/>
        </p:spPr>
      </p:cxnSp>
      <p:sp>
        <p:nvSpPr>
          <p:cNvPr id="359527" name="Text Box 103"/>
          <p:cNvSpPr txBox="1">
            <a:spLocks noChangeArrowheads="1"/>
          </p:cNvSpPr>
          <p:nvPr/>
        </p:nvSpPr>
        <p:spPr bwMode="auto">
          <a:xfrm>
            <a:off x="195263" y="6065838"/>
            <a:ext cx="933450" cy="641350"/>
          </a:xfrm>
          <a:prstGeom prst="rect">
            <a:avLst/>
          </a:prstGeom>
          <a:noFill/>
          <a:ln w="9525">
            <a:noFill/>
            <a:miter lim="800000"/>
            <a:headEnd/>
            <a:tailEnd/>
          </a:ln>
          <a:effectLst/>
        </p:spPr>
        <p:txBody>
          <a:bodyPr wrap="none">
            <a:spAutoFit/>
          </a:bodyPr>
          <a:lstStyle/>
          <a:p>
            <a:r>
              <a:rPr lang="en-US"/>
              <a:t>GIS</a:t>
            </a:r>
          </a:p>
          <a:p>
            <a:r>
              <a:rPr lang="en-US"/>
              <a:t>TC 211</a:t>
            </a:r>
          </a:p>
        </p:txBody>
      </p:sp>
      <p:sp>
        <p:nvSpPr>
          <p:cNvPr id="359528" name="Text Box 104"/>
          <p:cNvSpPr txBox="1">
            <a:spLocks noChangeArrowheads="1"/>
          </p:cNvSpPr>
          <p:nvPr/>
        </p:nvSpPr>
        <p:spPr bwMode="auto">
          <a:xfrm>
            <a:off x="2716213" y="4148138"/>
            <a:ext cx="1797050" cy="915987"/>
          </a:xfrm>
          <a:prstGeom prst="rect">
            <a:avLst/>
          </a:prstGeom>
          <a:noFill/>
          <a:ln w="9525">
            <a:noFill/>
            <a:miter lim="800000"/>
            <a:headEnd/>
            <a:tailEnd/>
          </a:ln>
          <a:effectLst/>
        </p:spPr>
        <p:txBody>
          <a:bodyPr wrap="none">
            <a:spAutoFit/>
          </a:bodyPr>
          <a:lstStyle/>
          <a:p>
            <a:r>
              <a:rPr lang="en-US"/>
              <a:t>IFC</a:t>
            </a:r>
          </a:p>
          <a:p>
            <a:r>
              <a:rPr lang="en-US"/>
              <a:t>ISO/PAS 16739</a:t>
            </a:r>
          </a:p>
          <a:p>
            <a:r>
              <a:rPr lang="en-US"/>
              <a:t>TC184/SC4</a:t>
            </a:r>
          </a:p>
        </p:txBody>
      </p:sp>
      <p:sp>
        <p:nvSpPr>
          <p:cNvPr id="359529" name="Text Box 105"/>
          <p:cNvSpPr txBox="1">
            <a:spLocks noChangeArrowheads="1"/>
          </p:cNvSpPr>
          <p:nvPr/>
        </p:nvSpPr>
        <p:spPr bwMode="auto">
          <a:xfrm>
            <a:off x="3795713" y="5942013"/>
            <a:ext cx="1377950" cy="915987"/>
          </a:xfrm>
          <a:prstGeom prst="rect">
            <a:avLst/>
          </a:prstGeom>
          <a:noFill/>
          <a:ln w="9525">
            <a:noFill/>
            <a:miter lim="800000"/>
            <a:headEnd/>
            <a:tailEnd/>
          </a:ln>
          <a:effectLst/>
        </p:spPr>
        <p:txBody>
          <a:bodyPr wrap="none">
            <a:spAutoFit/>
          </a:bodyPr>
          <a:lstStyle/>
          <a:p>
            <a:r>
              <a:rPr lang="en-US"/>
              <a:t>Process</a:t>
            </a:r>
          </a:p>
          <a:p>
            <a:r>
              <a:rPr lang="en-US"/>
              <a:t>ISO 15926</a:t>
            </a:r>
          </a:p>
          <a:p>
            <a:r>
              <a:rPr lang="en-US"/>
              <a:t>TC184/SC4</a:t>
            </a:r>
          </a:p>
        </p:txBody>
      </p:sp>
      <p:sp>
        <p:nvSpPr>
          <p:cNvPr id="359530" name="AutoShape 106"/>
          <p:cNvSpPr>
            <a:spLocks noChangeArrowheads="1"/>
          </p:cNvSpPr>
          <p:nvPr/>
        </p:nvSpPr>
        <p:spPr bwMode="auto">
          <a:xfrm>
            <a:off x="2754313" y="3481388"/>
            <a:ext cx="815975" cy="517525"/>
          </a:xfrm>
          <a:prstGeom prst="upDownArrow">
            <a:avLst>
              <a:gd name="adj1" fmla="val 50000"/>
              <a:gd name="adj2" fmla="val 20000"/>
            </a:avLst>
          </a:prstGeom>
          <a:solidFill>
            <a:srgbClr val="FF9900"/>
          </a:solidFill>
          <a:ln w="9525">
            <a:solidFill>
              <a:schemeClr val="tx1"/>
            </a:solidFill>
            <a:miter lim="800000"/>
            <a:headEnd/>
            <a:tailEnd/>
          </a:ln>
          <a:effectLst/>
        </p:spPr>
        <p:txBody>
          <a:bodyPr vert="eaVert" wrap="none" anchor="ctr"/>
          <a:lstStyle/>
          <a:p>
            <a:endParaRPr lang="en-US"/>
          </a:p>
        </p:txBody>
      </p:sp>
      <p:sp>
        <p:nvSpPr>
          <p:cNvPr id="359531" name="AutoShape 107"/>
          <p:cNvSpPr>
            <a:spLocks noChangeArrowheads="1"/>
          </p:cNvSpPr>
          <p:nvPr/>
        </p:nvSpPr>
        <p:spPr bwMode="auto">
          <a:xfrm>
            <a:off x="4327525" y="4845050"/>
            <a:ext cx="815975" cy="517525"/>
          </a:xfrm>
          <a:prstGeom prst="upDownArrow">
            <a:avLst>
              <a:gd name="adj1" fmla="val 50000"/>
              <a:gd name="adj2" fmla="val 20000"/>
            </a:avLst>
          </a:prstGeom>
          <a:solidFill>
            <a:srgbClr val="FF9900"/>
          </a:solidFill>
          <a:ln w="9525">
            <a:solidFill>
              <a:schemeClr val="tx1"/>
            </a:solidFill>
            <a:miter lim="800000"/>
            <a:headEnd/>
            <a:tailEnd/>
          </a:ln>
          <a:effectLst/>
        </p:spPr>
        <p:txBody>
          <a:bodyPr vert="eaVert" wrap="none" anchor="ctr"/>
          <a:lstStyle/>
          <a:p>
            <a:endParaRPr lang="en-US"/>
          </a:p>
        </p:txBody>
      </p:sp>
      <p:sp>
        <p:nvSpPr>
          <p:cNvPr id="359534" name="AutoShape 110"/>
          <p:cNvSpPr>
            <a:spLocks noChangeArrowheads="1"/>
          </p:cNvSpPr>
          <p:nvPr/>
        </p:nvSpPr>
        <p:spPr bwMode="auto">
          <a:xfrm rot="16200000">
            <a:off x="3357563" y="5341938"/>
            <a:ext cx="815975" cy="517525"/>
          </a:xfrm>
          <a:prstGeom prst="upDownArrow">
            <a:avLst>
              <a:gd name="adj1" fmla="val 50000"/>
              <a:gd name="adj2" fmla="val 20000"/>
            </a:avLst>
          </a:prstGeom>
          <a:solidFill>
            <a:srgbClr val="FF9900"/>
          </a:solidFill>
          <a:ln w="9525">
            <a:solidFill>
              <a:schemeClr val="tx1"/>
            </a:solidFill>
            <a:miter lim="800000"/>
            <a:headEnd/>
            <a:tailEnd/>
          </a:ln>
          <a:effectLst/>
        </p:spPr>
        <p:txBody>
          <a:bodyPr vert="eaVert" wrap="none" anchor="ctr"/>
          <a:lstStyle/>
          <a:p>
            <a:endParaRPr lang="en-US"/>
          </a:p>
        </p:txBody>
      </p:sp>
      <p:sp>
        <p:nvSpPr>
          <p:cNvPr id="359535" name="Text Box 111"/>
          <p:cNvSpPr txBox="1">
            <a:spLocks noChangeArrowheads="1"/>
          </p:cNvSpPr>
          <p:nvPr/>
        </p:nvSpPr>
        <p:spPr bwMode="auto">
          <a:xfrm>
            <a:off x="6261100" y="1381125"/>
            <a:ext cx="2520950" cy="1643063"/>
          </a:xfrm>
          <a:prstGeom prst="rect">
            <a:avLst/>
          </a:prstGeom>
          <a:noFill/>
          <a:ln w="9525">
            <a:noFill/>
            <a:miter lim="800000"/>
            <a:headEnd/>
            <a:tailEnd/>
          </a:ln>
          <a:effectLst/>
        </p:spPr>
        <p:txBody>
          <a:bodyPr>
            <a:spAutoFit/>
          </a:bodyPr>
          <a:lstStyle/>
          <a:p>
            <a:r>
              <a:rPr lang="en-US" sz="1400"/>
              <a:t>ISO 16739 – Most buildings and many structures related to smaller scale projects</a:t>
            </a:r>
          </a:p>
          <a:p>
            <a:endParaRPr lang="en-US" sz="1400"/>
          </a:p>
          <a:p>
            <a:r>
              <a:rPr lang="en-US" sz="1400"/>
              <a:t>ISO 15926 – Process industry including large infrastructure projects</a:t>
            </a:r>
            <a:r>
              <a:rPr lang="en-US"/>
              <a:t> </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3C - NCFMTC buildingSMART 1">
  <a:themeElements>
    <a:clrScheme name="T3C - NCFMTC buildingSMART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3C - NCFMTC buildingSMA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3C - NCFMTC buildingSMART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3C - NCFMTC buildingSMART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3C - NCFMTC buildingSMART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3C - NCFMTC buildingSMART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3C - NCFMTC buildingSMART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3C - NCFMTC buildingSMART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3C - NCFMTC buildingSMART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3C - NCFMTC buildingSMART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3C - NCFMTC buildingSMART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3C - NCFMTC buildingSMART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3C - NCFMTC buildingSMART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3C - NCFMTC buildingSMART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SMART Theme1">
  <a:themeElements>
    <a:clrScheme name="1_bSMART 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SMART Them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SMART 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SMART 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SMART 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SMART 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SMART 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SMART 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SMART 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SMART 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SMART 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SMART 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SMART 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SMART 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20857</TotalTime>
  <Words>1648</Words>
  <Application>Microsoft Office PowerPoint</Application>
  <PresentationFormat>On-screen Show (4:3)</PresentationFormat>
  <Paragraphs>395</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T3C - NCFMTC buildingSMART 1</vt:lpstr>
      <vt:lpstr>1_bSMART Theme1</vt:lpstr>
      <vt:lpstr>Slide 1</vt:lpstr>
      <vt:lpstr>National Institute of Building Sciences</vt:lpstr>
      <vt:lpstr>Agenda</vt:lpstr>
      <vt:lpstr>Not The First To Experience Confusion</vt:lpstr>
      <vt:lpstr>IFC vs. XML is Not the Issue</vt:lpstr>
      <vt:lpstr>Background</vt:lpstr>
      <vt:lpstr>Graphic Relationships</vt:lpstr>
      <vt:lpstr>Scope of the Real Property Industry </vt:lpstr>
      <vt:lpstr>Suggested Areas of Responsibility </vt:lpstr>
      <vt:lpstr>Appropriate Use Approach</vt:lpstr>
      <vt:lpstr>US Construction Snapshot - July 2007 </vt:lpstr>
      <vt:lpstr>Comparison</vt:lpstr>
      <vt:lpstr>Product Lineup</vt:lpstr>
      <vt:lpstr>Think of this as ISO 15926</vt:lpstr>
      <vt:lpstr>ISO 15926 – Process Analysis Example</vt:lpstr>
      <vt:lpstr>ISO 15926 Example</vt:lpstr>
      <vt:lpstr>ISO 15926 Example</vt:lpstr>
      <vt:lpstr>FIATECH Is Leader in ISO 15926</vt:lpstr>
      <vt:lpstr>ISO 15926 - PI&amp;D Model</vt:lpstr>
      <vt:lpstr>ISO 15926 – 3D Model</vt:lpstr>
      <vt:lpstr>Think of this as IFC (ISO 16739)</vt:lpstr>
      <vt:lpstr>IFC Model Relationships</vt:lpstr>
      <vt:lpstr>IFC Based BIM Example</vt:lpstr>
      <vt:lpstr>IFC Based BIM Example</vt:lpstr>
      <vt:lpstr>Business Case: Letterman Digital Arts Center</vt:lpstr>
      <vt:lpstr>Case Study: Lucas Films - School of Cinematic Art’s at USC</vt:lpstr>
      <vt:lpstr>Case Study: Lucas Films - School of Cinematic Art’s at USC</vt:lpstr>
      <vt:lpstr>Proposal</vt:lpstr>
      <vt:lpstr>Next Steps</vt:lpstr>
      <vt:lpstr>Standard: NBIMS V1 P1</vt:lpstr>
      <vt:lpstr>Sample Products of the Alliance</vt:lpstr>
      <vt:lpstr>Why Join the Alliance?</vt:lpstr>
      <vt:lpstr>buildingSMART alliance Benefits</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Deke Smith</dc:creator>
  <cp:lastModifiedBy>Deke Smith</cp:lastModifiedBy>
  <cp:revision>1247</cp:revision>
  <dcterms:created xsi:type="dcterms:W3CDTF">2008-07-12T15:30:09Z</dcterms:created>
  <dcterms:modified xsi:type="dcterms:W3CDTF">2008-12-07T15:22:13Z</dcterms:modified>
</cp:coreProperties>
</file>