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0" r:id="rId5"/>
    <p:sldId id="257" r:id="rId6"/>
    <p:sldId id="268" r:id="rId7"/>
    <p:sldId id="264" r:id="rId8"/>
    <p:sldId id="265" r:id="rId9"/>
    <p:sldId id="269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138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8BCC-9A16-4946-960D-6BC39A2EF057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FC38-5220-4E3B-A0C8-960FB807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3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3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it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buildingsmartalliance.org/files/?artifact_id=713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Asite Solutions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Adoddle Navigator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1461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Devendra Gera, Technical Director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Jignesh Mistri, BIM Specialist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7783" y="4114800"/>
            <a:ext cx="106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Company</a:t>
            </a:r>
          </a:p>
          <a:p>
            <a:pPr algn="ctr"/>
            <a:r>
              <a:rPr lang="en-US" dirty="0"/>
              <a:t>logo</a:t>
            </a:r>
          </a:p>
        </p:txBody>
      </p:sp>
      <p:sp>
        <p:nvSpPr>
          <p:cNvPr id="12294" name="AutoShape 6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" descr="http://t3.gstatic.com/images?q=tbn:ANd9GcQA7iueBEvtJzIm0X5SdKQV0ep_8ZFUvv6iIdN1cW5EA35-7AY-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0"/>
            <a:ext cx="2133600" cy="546099"/>
          </a:xfrm>
          <a:prstGeom prst="rect">
            <a:avLst/>
          </a:prstGeom>
          <a:noFill/>
        </p:spPr>
      </p:pic>
      <p:pic>
        <p:nvPicPr>
          <p:cNvPr id="24" name="Picture 4" descr="http://t2.gstatic.com/images?q=tbn:ANd9GcTFnHkVFhz4rPkbzMhcOC0pgkLWLhNvTMxiFLgkQtKzahycQ6aj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486400"/>
            <a:ext cx="1905000" cy="762000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26" name="Rectangle 2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 l="54750" t="28000" r="34000" b="64667"/>
          <a:stretch>
            <a:fillRect/>
          </a:stretch>
        </p:blipFill>
        <p:spPr bwMode="auto">
          <a:xfrm>
            <a:off x="5562600" y="54102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400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7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COBie savings – single project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295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type : Clinic</a:t>
            </a:r>
          </a:p>
          <a:p>
            <a:r>
              <a:rPr lang="en-US" dirty="0"/>
              <a:t>Floors : 3 Floors</a:t>
            </a:r>
          </a:p>
          <a:p>
            <a:r>
              <a:rPr lang="en-US" dirty="0"/>
              <a:t>total SF : 52500GSF</a:t>
            </a:r>
          </a:p>
          <a:p>
            <a:r>
              <a:rPr lang="en-US" dirty="0"/>
              <a:t>equipment count: </a:t>
            </a:r>
            <a:r>
              <a:rPr lang="en-US" dirty="0" smtClean="0"/>
              <a:t>5071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295400"/>
            <a:ext cx="35814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size of “typical” single project</a:t>
            </a:r>
          </a:p>
          <a:p>
            <a:r>
              <a:rPr lang="en-US" dirty="0" smtClean="0"/>
              <a:t>you wish to highlight for potential customers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“back of napkin” savings: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 in data capture from upstream : </a:t>
            </a:r>
            <a:r>
              <a:rPr lang="en-US" dirty="0" smtClean="0"/>
              <a:t>$63388(5071*0.25Hour</a:t>
            </a:r>
            <a:r>
              <a:rPr lang="en-US" dirty="0"/>
              <a:t>*$50)</a:t>
            </a:r>
          </a:p>
          <a:p>
            <a:pPr>
              <a:buFontTx/>
              <a:buChar char="-"/>
            </a:pPr>
            <a:r>
              <a:rPr lang="en-US" dirty="0"/>
              <a:t> in capture in construction workflow : 	</a:t>
            </a:r>
            <a:r>
              <a:rPr lang="en-US" dirty="0" smtClean="0"/>
              <a:t>$126775(5071*2Times*0.25Hour</a:t>
            </a:r>
            <a:r>
              <a:rPr lang="en-US" dirty="0"/>
              <a:t>*$50)</a:t>
            </a:r>
          </a:p>
          <a:p>
            <a:r>
              <a:rPr lang="en-US" dirty="0"/>
              <a:t>   (Average two changes per equipment)</a:t>
            </a:r>
          </a:p>
          <a:p>
            <a:pPr>
              <a:buFontTx/>
              <a:buChar char="-"/>
            </a:pPr>
            <a:r>
              <a:rPr lang="en-US" dirty="0"/>
              <a:t> in production of handover data set : </a:t>
            </a:r>
            <a:r>
              <a:rPr lang="en-US" dirty="0" smtClean="0"/>
              <a:t>$</a:t>
            </a:r>
            <a:r>
              <a:rPr lang="en-US" dirty="0"/>
              <a:t>63388 </a:t>
            </a:r>
            <a:r>
              <a:rPr lang="en-US" dirty="0" smtClean="0"/>
              <a:t>(5071*0.25Hour</a:t>
            </a:r>
            <a:r>
              <a:rPr lang="en-US" dirty="0"/>
              <a:t>*$50)	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Total $ construction office savings  ~ Approx.  </a:t>
            </a:r>
            <a:r>
              <a:rPr lang="en-US" dirty="0" smtClean="0"/>
              <a:t>$253550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6" name="Rectangle 1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32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contacts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COBie support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web: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M</a:t>
            </a:r>
            <a:r>
              <a:rPr lang="en-US" sz="2400" dirty="0" smtClean="0"/>
              <a:t>arketing POC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/>
              <a:t>Devendra </a:t>
            </a:r>
            <a:r>
              <a:rPr lang="en-US" dirty="0" smtClean="0"/>
              <a:t>Gera</a:t>
            </a:r>
          </a:p>
          <a:p>
            <a:pPr algn="l"/>
            <a:r>
              <a:rPr lang="en-AU" dirty="0" smtClean="0"/>
              <a:t>+</a:t>
            </a:r>
            <a:r>
              <a:rPr lang="en-AU" dirty="0"/>
              <a:t>44 7779 355 806</a:t>
            </a:r>
            <a:endParaRPr lang="en-US" dirty="0"/>
          </a:p>
          <a:p>
            <a:pPr algn="l"/>
            <a:r>
              <a:rPr lang="en-US" dirty="0" smtClean="0"/>
              <a:t>dgera@asite.com</a:t>
            </a:r>
            <a:endParaRPr lang="en-US" dirty="0"/>
          </a:p>
          <a:p>
            <a:pPr algn="l"/>
            <a:r>
              <a:rPr lang="en-US" dirty="0"/>
              <a:t>www.asite.com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AU" dirty="0"/>
              <a:t>Tracey </a:t>
            </a:r>
            <a:r>
              <a:rPr lang="en-AU" dirty="0" smtClean="0"/>
              <a:t>Saunders</a:t>
            </a:r>
          </a:p>
          <a:p>
            <a:pPr algn="l"/>
            <a:r>
              <a:rPr lang="en-AU" dirty="0" smtClean="0"/>
              <a:t>+</a:t>
            </a:r>
            <a:r>
              <a:rPr lang="en-AU" dirty="0"/>
              <a:t>44 (0) 207 749 7880  </a:t>
            </a:r>
            <a:endParaRPr lang="en-US" dirty="0" smtClean="0"/>
          </a:p>
          <a:p>
            <a:pPr algn="l"/>
            <a:r>
              <a:rPr lang="en-US" dirty="0" smtClean="0"/>
              <a:t>tsaunders@asite.com</a:t>
            </a:r>
            <a:endParaRPr lang="en-US" dirty="0"/>
          </a:p>
          <a:p>
            <a:pPr algn="l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2" name="Rectangle 1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5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description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00600" cy="4691063"/>
          </a:xfrm>
        </p:spPr>
        <p:txBody>
          <a:bodyPr>
            <a:normAutofit lnSpcReduction="10000"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n-AU" dirty="0"/>
              <a:t>Store and integrate multiple </a:t>
            </a:r>
            <a:r>
              <a:rPr lang="en-AU" dirty="0" smtClean="0"/>
              <a:t>documents, model </a:t>
            </a:r>
            <a:r>
              <a:rPr lang="en-AU" dirty="0"/>
              <a:t>files and worksets from different project partners - different design tools into one central model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AU" dirty="0"/>
              <a:t>Collaborative approach to modelling makes easier to work with distributed </a:t>
            </a:r>
            <a:r>
              <a:rPr lang="en-AU" dirty="0" smtClean="0"/>
              <a:t>teams, disparate systems and procurement processes.</a:t>
            </a:r>
            <a:endParaRPr lang="en-IN" dirty="0"/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Connect your commercial </a:t>
            </a:r>
            <a:r>
              <a:rPr lang="en-IN" dirty="0" smtClean="0"/>
              <a:t>data </a:t>
            </a:r>
            <a:r>
              <a:rPr lang="en-IN" dirty="0"/>
              <a:t>directly to your designs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Bring visibility and control to shared Information Models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Reduce errors from designing in isolation by working in the context of the overall model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Reduce the risk of on-site problems with early design review and tracking of resultant actions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Immediately review the design progression during development and track critical decision making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View and walk through the overall project model and access the rich data without expensive software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AU" dirty="0"/>
              <a:t>Search various object, its revisions, association documents within all AEC disciplines.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AU" dirty="0"/>
              <a:t>Associate plans, specs, and emails to the model in an open and extensible way</a:t>
            </a:r>
            <a:endParaRPr lang="en-IN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6" name="Rectangle 1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25" y="533400"/>
            <a:ext cx="34273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125" y="2791472"/>
            <a:ext cx="3420000" cy="34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76800" cy="4691063"/>
          </a:xfrm>
        </p:spPr>
        <p:txBody>
          <a:bodyPr>
            <a:normAutofit lnSpcReduction="10000"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n-IN" dirty="0"/>
              <a:t>Maintain a clear audit trail by tracking version control and updates to the model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AU" dirty="0"/>
              <a:t>Generates a Revision report (Delta Report) to show the differences between model files revisions uploaded by different users.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AU" dirty="0"/>
              <a:t>Show revision of each object within the latest and existing file revision.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AU" dirty="0"/>
              <a:t>View </a:t>
            </a:r>
            <a:r>
              <a:rPr lang="en-AU" dirty="0" smtClean="0"/>
              <a:t>overall </a:t>
            </a:r>
            <a:r>
              <a:rPr lang="en-AU" dirty="0"/>
              <a:t>properties/attributes of object in object </a:t>
            </a:r>
            <a:r>
              <a:rPr lang="en-AU" dirty="0" smtClean="0"/>
              <a:t>Detail. Prepare list of various component as per requirement.</a:t>
            </a:r>
            <a:endParaRPr lang="en-AU" dirty="0"/>
          </a:p>
          <a:p>
            <a:pPr marL="285750" indent="-285750" algn="just">
              <a:buBlip>
                <a:blip r:embed="rId2"/>
              </a:buBlip>
            </a:pPr>
            <a:r>
              <a:rPr lang="en-AU" dirty="0"/>
              <a:t>View Revision history and Access history to check the file uploading and revision status</a:t>
            </a:r>
            <a:endParaRPr lang="en-US" dirty="0"/>
          </a:p>
          <a:p>
            <a:pPr marL="285750" indent="-285750" algn="just">
              <a:buBlip>
                <a:blip r:embed="rId2"/>
              </a:buBlip>
            </a:pPr>
            <a:r>
              <a:rPr lang="en-US" dirty="0"/>
              <a:t>Export COBie report at Model level as well as workset level.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US" dirty="0"/>
              <a:t>Import/Export discipline wise COBie data at workset level to update the model data and model objects </a:t>
            </a:r>
            <a:r>
              <a:rPr lang="en-AU" dirty="0"/>
              <a:t>to satisfy  the different construction stage requirement.</a:t>
            </a:r>
            <a:endParaRPr lang="en-IN" dirty="0"/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Collaboratively review and mark-up model files in the integrated 3D viewer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Associate views, schedules, and mark-ups with workflows and track actions across your team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n-IN" dirty="0"/>
              <a:t>Integrate document control and construction management with your BIM coordination process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6" name="Rectangle 15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31" y="533400"/>
            <a:ext cx="3420000" cy="349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631" y="4289513"/>
            <a:ext cx="3420000" cy="18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user base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users</a:t>
            </a:r>
          </a:p>
          <a:p>
            <a:pPr marL="0" indent="0" algn="r">
              <a:buNone/>
            </a:pPr>
            <a:r>
              <a:rPr lang="en-US" sz="2400" dirty="0" smtClean="0"/>
              <a:t> user count:</a:t>
            </a:r>
          </a:p>
          <a:p>
            <a:pPr marL="0" indent="0" algn="r">
              <a:buNone/>
            </a:pPr>
            <a:r>
              <a:rPr lang="en-US" sz="2400" dirty="0" smtClean="0"/>
              <a:t> facility count:</a:t>
            </a:r>
          </a:p>
          <a:p>
            <a:pPr marL="0" indent="0" algn="r">
              <a:buNone/>
            </a:pPr>
            <a:r>
              <a:rPr lang="en-US" sz="2400" dirty="0" smtClean="0"/>
              <a:t>public sector:</a:t>
            </a:r>
          </a:p>
          <a:p>
            <a:pPr marL="0" indent="0" algn="r">
              <a:buNone/>
            </a:pPr>
            <a:r>
              <a:rPr lang="en-US" sz="2400" dirty="0" smtClean="0"/>
              <a:t> private sector: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customers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8500" y="1287004"/>
            <a:ext cx="5562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109000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8125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30 %</a:t>
            </a:r>
          </a:p>
          <a:p>
            <a:pPr algn="l"/>
            <a:r>
              <a:rPr lang="en-US" dirty="0" smtClean="0"/>
              <a:t> 70%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Laing O’Rourke, UK</a:t>
            </a:r>
          </a:p>
          <a:p>
            <a:pPr algn="l"/>
            <a:r>
              <a:rPr lang="en-US" dirty="0"/>
              <a:t>Environment Agency, UK</a:t>
            </a:r>
          </a:p>
          <a:p>
            <a:pPr algn="l"/>
            <a:r>
              <a:rPr lang="en-US" dirty="0"/>
              <a:t>Transport for London</a:t>
            </a:r>
          </a:p>
          <a:p>
            <a:pPr algn="l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2" name="Rectangle 1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31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tested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667000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 product name: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product version: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PC or Cloud: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website: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n-US" dirty="0" smtClean="0"/>
              <a:t>Adoddle Navigator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17.0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Cloud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>
                <a:hlinkClick r:id="rId2"/>
              </a:rPr>
              <a:t>www.asite.com</a:t>
            </a:r>
            <a:endParaRPr lang="en-US" dirty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2" name="Rectangle 11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22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341881"/>
              </p:ext>
            </p:extLst>
          </p:nvPr>
        </p:nvGraphicFramePr>
        <p:xfrm>
          <a:off x="228600" y="1143000"/>
          <a:ext cx="8458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811650"/>
                <a:gridCol w="1146875"/>
                <a:gridCol w="1146875"/>
              </a:tblGrid>
              <a:tr h="3767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COBie.Sheet</a:t>
                      </a:r>
                      <a:r>
                        <a:rPr lang="en-US" sz="1600" dirty="0" smtClean="0"/>
                        <a:t>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Imported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Exported</a:t>
                      </a:r>
                      <a:endParaRPr lang="en-US" sz="1600" dirty="0"/>
                    </a:p>
                  </a:txBody>
                  <a:tcPr/>
                </a:tc>
              </a:tr>
              <a:tr h="385230"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spaces and equipment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Space,</a:t>
                      </a:r>
                      <a:r>
                        <a:rPr lang="en-US" sz="1600" baseline="0" dirty="0" smtClean="0"/>
                        <a:t> Type**, Component**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space and equipment properties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 PM/safety</a:t>
                      </a:r>
                      <a:r>
                        <a:rPr lang="en-US" sz="1600" b="0" baseline="0" dirty="0" smtClean="0">
                          <a:latin typeface="+mn-lt"/>
                        </a:rPr>
                        <a:t> procedures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 safety</a:t>
                      </a:r>
                      <a:r>
                        <a:rPr lang="en-US" sz="1600" b="0" baseline="0" dirty="0" smtClean="0">
                          <a:latin typeface="+mn-lt"/>
                        </a:rPr>
                        <a:t> procedures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 replacement parts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pm materials,</a:t>
                      </a:r>
                      <a:r>
                        <a:rPr lang="en-US" sz="1600" b="0" baseline="0" dirty="0" smtClean="0">
                          <a:latin typeface="+mn-lt"/>
                        </a:rPr>
                        <a:t> tools, training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spatial zones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Zone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equipment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latin typeface="+mn-lt"/>
                        </a:rPr>
                        <a:t>systems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system operations procedures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suppliers, manufacturers, etc…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Contact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n-lt"/>
                        </a:rPr>
                        <a:t>handover documents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Document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endParaRPr lang="en-US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60198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and supporting COBie sheets as required per standard</a:t>
            </a:r>
            <a:r>
              <a:rPr lang="en-US" sz="1200" dirty="0"/>
              <a:t>.  ** Import of </a:t>
            </a:r>
            <a:r>
              <a:rPr lang="en-US" sz="1200" dirty="0" smtClean="0"/>
              <a:t>only Type and </a:t>
            </a:r>
            <a:r>
              <a:rPr lang="en-US" sz="1200" dirty="0"/>
              <a:t>Component sheet supported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Builders’ COBie challenge scope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3" name="Rectangle 12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27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6200" y="1752600"/>
            <a:ext cx="167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(Publish Model file </a:t>
            </a:r>
            <a:r>
              <a:rPr lang="en-US" sz="1100" dirty="0"/>
              <a:t>from </a:t>
            </a:r>
            <a:r>
              <a:rPr lang="en-US" sz="1100" dirty="0" smtClean="0"/>
              <a:t>Adoddle Navigator)</a:t>
            </a:r>
            <a:endParaRPr lang="en-IN" sz="1100" dirty="0"/>
          </a:p>
        </p:txBody>
      </p:sp>
      <p:sp>
        <p:nvSpPr>
          <p:cNvPr id="14" name="Rectangle 13"/>
          <p:cNvSpPr/>
          <p:nvPr/>
        </p:nvSpPr>
        <p:spPr>
          <a:xfrm>
            <a:off x="0" y="3758625"/>
            <a:ext cx="18792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(Publish Model file  by using  Adoddle Revit Plug in)</a:t>
            </a:r>
            <a:endParaRPr lang="en-IN" sz="1100" dirty="0"/>
          </a:p>
        </p:txBody>
      </p:sp>
      <p:sp>
        <p:nvSpPr>
          <p:cNvPr id="15" name="Up Arrow 14"/>
          <p:cNvSpPr/>
          <p:nvPr/>
        </p:nvSpPr>
        <p:spPr>
          <a:xfrm rot="2375381">
            <a:off x="1882797" y="3800900"/>
            <a:ext cx="304800" cy="988507"/>
          </a:xfrm>
          <a:prstGeom prst="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Up Arrow 16"/>
          <p:cNvSpPr/>
          <p:nvPr/>
        </p:nvSpPr>
        <p:spPr>
          <a:xfrm rot="5400000">
            <a:off x="1898819" y="3164883"/>
            <a:ext cx="304800" cy="469561"/>
          </a:xfrm>
          <a:prstGeom prst="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Down Arrow 18"/>
          <p:cNvSpPr/>
          <p:nvPr/>
        </p:nvSpPr>
        <p:spPr>
          <a:xfrm rot="19306926">
            <a:off x="1871050" y="1972211"/>
            <a:ext cx="313200" cy="93013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Bent Arrow 19"/>
          <p:cNvSpPr/>
          <p:nvPr/>
        </p:nvSpPr>
        <p:spPr>
          <a:xfrm flipV="1">
            <a:off x="3352800" y="3861138"/>
            <a:ext cx="1524000" cy="822776"/>
          </a:xfrm>
          <a:prstGeom prst="bentArrow">
            <a:avLst>
              <a:gd name="adj1" fmla="val 25000"/>
              <a:gd name="adj2" fmla="val 21336"/>
              <a:gd name="adj3" fmla="val 25000"/>
              <a:gd name="adj4" fmla="val 4023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4593105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COBie</a:t>
            </a:r>
            <a:r>
              <a:rPr lang="en-AU" dirty="0" smtClean="0"/>
              <a:t> export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421508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Workset Level </a:t>
            </a:r>
            <a:r>
              <a:rPr lang="en-AU" dirty="0" err="1" smtClean="0"/>
              <a:t>COBie</a:t>
            </a:r>
            <a:r>
              <a:rPr lang="en-AU" dirty="0" smtClean="0"/>
              <a:t> export</a:t>
            </a:r>
            <a:endParaRPr lang="en-AU" dirty="0"/>
          </a:p>
        </p:txBody>
      </p:sp>
      <p:sp>
        <p:nvSpPr>
          <p:cNvPr id="23" name="Bent Arrow 22"/>
          <p:cNvSpPr/>
          <p:nvPr/>
        </p:nvSpPr>
        <p:spPr>
          <a:xfrm>
            <a:off x="3352800" y="1336754"/>
            <a:ext cx="3124200" cy="1562791"/>
          </a:xfrm>
          <a:prstGeom prst="bentArrow">
            <a:avLst>
              <a:gd name="adj1" fmla="val 15248"/>
              <a:gd name="adj2" fmla="val 12114"/>
              <a:gd name="adj3" fmla="val 25000"/>
              <a:gd name="adj4" fmla="val 4375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400800" y="4292025"/>
            <a:ext cx="685800" cy="399169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ight Arrow 24"/>
          <p:cNvSpPr/>
          <p:nvPr/>
        </p:nvSpPr>
        <p:spPr>
          <a:xfrm rot="16200000">
            <a:off x="7473999" y="3715137"/>
            <a:ext cx="977802" cy="411388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ight Arrow 25"/>
          <p:cNvSpPr/>
          <p:nvPr/>
        </p:nvSpPr>
        <p:spPr>
          <a:xfrm rot="16200000">
            <a:off x="7429500" y="2120325"/>
            <a:ext cx="1066800" cy="38100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0" y="4471872"/>
            <a:ext cx="122027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-122650" y="5511225"/>
            <a:ext cx="1875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(Publish Model file </a:t>
            </a:r>
            <a:r>
              <a:rPr lang="en-US" sz="1100" dirty="0"/>
              <a:t>from </a:t>
            </a:r>
            <a:r>
              <a:rPr lang="en-US" sz="1100" dirty="0" smtClean="0"/>
              <a:t>Window Explorer)</a:t>
            </a:r>
            <a:endParaRPr lang="en-IN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4385295"/>
            <a:ext cx="198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Update </a:t>
            </a:r>
            <a:r>
              <a:rPr lang="en-AU" dirty="0" err="1" smtClean="0"/>
              <a:t>COBie</a:t>
            </a:r>
            <a:r>
              <a:rPr lang="en-AU" dirty="0" smtClean="0"/>
              <a:t> Data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0" y="2784897"/>
            <a:ext cx="227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Workset Level </a:t>
            </a:r>
            <a:r>
              <a:rPr lang="en-AU" dirty="0" err="1" smtClean="0"/>
              <a:t>COBie</a:t>
            </a:r>
            <a:r>
              <a:rPr lang="en-AU" dirty="0" smtClean="0"/>
              <a:t> Data Import</a:t>
            </a:r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133675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Model Level </a:t>
            </a:r>
            <a:r>
              <a:rPr lang="en-AU" dirty="0" err="1" smtClean="0"/>
              <a:t>COBie</a:t>
            </a:r>
            <a:r>
              <a:rPr lang="en-AU" dirty="0" smtClean="0"/>
              <a:t> export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3688474" y="1000079"/>
            <a:ext cx="14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COBie Export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114800" y="5726668"/>
            <a:ext cx="429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3"/>
              </a:rPr>
              <a:t>Click here to Download Configuration Guide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600" y="3019391"/>
            <a:ext cx="1944000" cy="70003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00" y="1142443"/>
            <a:ext cx="1548000" cy="5574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3" y="3108062"/>
            <a:ext cx="1476000" cy="5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56" y="4114800"/>
            <a:ext cx="3939643" cy="223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ent Arrow 14"/>
          <p:cNvSpPr/>
          <p:nvPr/>
        </p:nvSpPr>
        <p:spPr>
          <a:xfrm rot="5400000">
            <a:off x="5715000" y="1828800"/>
            <a:ext cx="2057400" cy="2514600"/>
          </a:xfrm>
          <a:prstGeom prst="bentArrow">
            <a:avLst>
              <a:gd name="adj1" fmla="val 17593"/>
              <a:gd name="adj2" fmla="val 25000"/>
              <a:gd name="adj3" fmla="val 25000"/>
              <a:gd name="adj4" fmla="val 2629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158838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COBie Export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for </a:t>
            </a:r>
            <a:r>
              <a:rPr lang="en-US" sz="1200" b="1" dirty="0">
                <a:solidFill>
                  <a:srgbClr val="FF0000"/>
                </a:solidFill>
              </a:rPr>
              <a:t>whole Model</a:t>
            </a:r>
            <a:endParaRPr lang="en-IN" sz="1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00" y="1042612"/>
            <a:ext cx="5184000" cy="2797848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4628368" y="2555332"/>
            <a:ext cx="1924832" cy="859202"/>
          </a:xfrm>
          <a:prstGeom prst="wedgeEllipseCallout">
            <a:avLst>
              <a:gd name="adj1" fmla="val -73906"/>
              <a:gd name="adj2" fmla="val -191650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Export COBie </a:t>
            </a:r>
            <a:r>
              <a:rPr lang="en-US" sz="1200" b="1" dirty="0">
                <a:solidFill>
                  <a:srgbClr val="FF0000"/>
                </a:solidFill>
              </a:rPr>
              <a:t>D</a:t>
            </a:r>
            <a:r>
              <a:rPr lang="en-US" sz="1200" b="1" dirty="0" smtClean="0">
                <a:solidFill>
                  <a:srgbClr val="FF0000"/>
                </a:solidFill>
              </a:rPr>
              <a:t>ata at Model Level</a:t>
            </a:r>
            <a:endParaRPr lang="en-IN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5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398812"/>
            <a:ext cx="9144000" cy="459188"/>
            <a:chOff x="0" y="6398812"/>
            <a:chExt cx="9144000" cy="459188"/>
          </a:xfrm>
        </p:grpSpPr>
        <p:sp>
          <p:nvSpPr>
            <p:cNvPr id="10" name="Rectangle 9"/>
            <p:cNvSpPr/>
            <p:nvPr/>
          </p:nvSpPr>
          <p:spPr>
            <a:xfrm>
              <a:off x="0" y="6398812"/>
              <a:ext cx="9144000" cy="459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ooter Placeholder 4"/>
            <p:cNvSpPr txBox="1">
              <a:spLocks/>
            </p:cNvSpPr>
            <p:nvPr/>
          </p:nvSpPr>
          <p:spPr>
            <a:xfrm>
              <a:off x="3124200" y="6477000"/>
              <a:ext cx="2895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2014</a:t>
              </a:r>
              <a:r>
                <a:rPr kumimoji="0" lang="en-US" sz="10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buidling</a:t>
              </a:r>
              <a:r>
                <a:rPr lang="en-US" dirty="0" smtClean="0"/>
                <a:t>SMART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Challenge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6553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r"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120DE69-01BE-4B7E-809C-7A0281737A6F}" type="slidenum"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Date Placeholder 3"/>
            <p:cNvSpPr txBox="1">
              <a:spLocks/>
            </p:cNvSpPr>
            <p:nvPr/>
          </p:nvSpPr>
          <p:spPr>
            <a:xfrm>
              <a:off x="457200" y="6477000"/>
              <a:ext cx="2133600" cy="2444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>
                <a:defRPr sz="1000">
                  <a:solidFill>
                    <a:schemeClr val="bg1">
                      <a:lumMod val="95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07-Jan-14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Bent Arrow 16"/>
          <p:cNvSpPr/>
          <p:nvPr/>
        </p:nvSpPr>
        <p:spPr>
          <a:xfrm rot="5400000">
            <a:off x="5715000" y="1828800"/>
            <a:ext cx="2057400" cy="2514600"/>
          </a:xfrm>
          <a:prstGeom prst="bentArrow">
            <a:avLst>
              <a:gd name="adj1" fmla="val 17593"/>
              <a:gd name="adj2" fmla="val 25000"/>
              <a:gd name="adj3" fmla="val 25000"/>
              <a:gd name="adj4" fmla="val 2629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56" y="4114800"/>
            <a:ext cx="3939643" cy="223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ent Arrow 21"/>
          <p:cNvSpPr/>
          <p:nvPr/>
        </p:nvSpPr>
        <p:spPr>
          <a:xfrm rot="16200000">
            <a:off x="2667000" y="3886200"/>
            <a:ext cx="2057400" cy="2514600"/>
          </a:xfrm>
          <a:prstGeom prst="bentArrow">
            <a:avLst>
              <a:gd name="adj1" fmla="val 17593"/>
              <a:gd name="adj2" fmla="val 25000"/>
              <a:gd name="adj3" fmla="val 25000"/>
              <a:gd name="adj4" fmla="val 2629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5253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COBie Import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for a single workset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249242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COBie Export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for a single workset</a:t>
            </a:r>
            <a:endParaRPr lang="en-IN" sz="1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00" y="1014320"/>
            <a:ext cx="5184000" cy="2791385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1556657" y="2704339"/>
            <a:ext cx="1763486" cy="763522"/>
          </a:xfrm>
          <a:prstGeom prst="wedgeEllipseCallout">
            <a:avLst>
              <a:gd name="adj1" fmla="val -69460"/>
              <a:gd name="adj2" fmla="val -156008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Export/Import  COBie Data at Workset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level</a:t>
            </a:r>
            <a:endParaRPr lang="en-IN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7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On-screen Show (4:3)</PresentationFormat>
  <Paragraphs>204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 2</vt:lpstr>
      <vt:lpstr>Office Theme</vt:lpstr>
      <vt:lpstr>Asite Solutions  Adoddle Navigator</vt:lpstr>
      <vt:lpstr> product description</vt:lpstr>
      <vt:lpstr> product features</vt:lpstr>
      <vt:lpstr> user base</vt:lpstr>
      <vt:lpstr> tested product</vt:lpstr>
      <vt:lpstr> Builders’ COBie challenge scope</vt:lpstr>
      <vt:lpstr> configuration</vt:lpstr>
      <vt:lpstr> process</vt:lpstr>
      <vt:lpstr> process</vt:lpstr>
      <vt:lpstr> COBie savings – single project</vt:lpstr>
      <vt:lpstr> 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2012-11-21T17:25:21Z</dcterms:created>
  <dcterms:modified xsi:type="dcterms:W3CDTF">2013-11-29T15:29:30Z</dcterms:modified>
</cp:coreProperties>
</file>