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72" r:id="rId4"/>
    <p:sldId id="271" r:id="rId5"/>
    <p:sldId id="273" r:id="rId6"/>
    <p:sldId id="276" r:id="rId7"/>
    <p:sldId id="275" r:id="rId8"/>
    <p:sldId id="274" r:id="rId9"/>
    <p:sldId id="277" r:id="rId10"/>
    <p:sldId id="257" r:id="rId11"/>
    <p:sldId id="269" r:id="rId12"/>
    <p:sldId id="287" r:id="rId13"/>
    <p:sldId id="264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5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39933"/>
    <a:srgbClr val="00CC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howGuides="1">
      <p:cViewPr>
        <p:scale>
          <a:sx n="112" d="100"/>
          <a:sy n="112" d="100"/>
        </p:scale>
        <p:origin x="-680" y="-112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8BCC-9A16-4946-960D-6BC39A2EF057}" type="datetimeFigureOut">
              <a:rPr lang="en-US" smtClean="0"/>
              <a:pPr/>
              <a:t>11/29/13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FC38-5220-4E3B-A0C8-960FB807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169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68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8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13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0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313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4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61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31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3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8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3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phisoft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3035133" y="4249393"/>
            <a:ext cx="3073734" cy="398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GRAPHISOFT SE</a:t>
            </a:r>
            <a:br>
              <a:rPr lang="en-US" dirty="0" smtClean="0"/>
            </a:br>
            <a:r>
              <a:rPr lang="en-US" dirty="0" smtClean="0"/>
              <a:t>ArchiCAD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1146174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Ákos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Rechtorisz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Product Manager, Interoperability (IFC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Monte Chapin, Business Process Leader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4" name="AutoShape 6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2" descr="http://t3.gstatic.com/images?q=tbn:ANd9GcQA7iueBEvtJzIm0X5SdKQV0ep_8ZFUvv6iIdN1cW5EA35-7AY-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15000"/>
            <a:ext cx="2133600" cy="546099"/>
          </a:xfrm>
          <a:prstGeom prst="rect">
            <a:avLst/>
          </a:prstGeom>
          <a:noFill/>
        </p:spPr>
      </p:pic>
      <p:pic>
        <p:nvPicPr>
          <p:cNvPr id="18" name="Picture 4" descr="http://t2.gstatic.com/images?q=tbn:ANd9GcTFnHkVFhz4rPkbzMhcOC0pgkLWLhNvTMxiFLgkQtKzahycQ6aj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486400"/>
            <a:ext cx="1905000" cy="7620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21" name="Rectangle 2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 l="54750" t="28000" r="34000" b="64667"/>
          <a:stretch>
            <a:fillRect/>
          </a:stretch>
        </p:blipFill>
        <p:spPr bwMode="auto">
          <a:xfrm>
            <a:off x="5562600" y="54102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55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tested product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2667000" cy="4572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 product name: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 product version: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PC or Cloud: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website:</a:t>
            </a:r>
            <a:endParaRPr lang="en-US" sz="2400" dirty="0" smtClean="0"/>
          </a:p>
          <a:p>
            <a:pPr marL="0" indent="0" algn="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Publically </a:t>
            </a:r>
            <a:r>
              <a:rPr lang="en-US" sz="2400" dirty="0" smtClean="0">
                <a:solidFill>
                  <a:srgbClr val="FF0000"/>
                </a:solidFill>
              </a:rPr>
              <a:t>available</a:t>
            </a:r>
            <a:r>
              <a:rPr lang="en-US" sz="2400" dirty="0" smtClean="0">
                <a:solidFill>
                  <a:srgbClr val="FF0000"/>
                </a:solidFill>
              </a:rPr>
              <a:t>?      </a:t>
            </a:r>
          </a:p>
          <a:p>
            <a:pPr marL="0" indent="0" algn="r">
              <a:buNone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295400"/>
            <a:ext cx="4953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n-US" dirty="0"/>
              <a:t> </a:t>
            </a:r>
            <a:r>
              <a:rPr lang="en-US" dirty="0" smtClean="0"/>
              <a:t>ArchiCAD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17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 PC (WIN and MAC)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hlinkClick r:id="rId2"/>
              </a:rPr>
              <a:t>www.graphisoft.com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62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Designers’ COBie challenge scope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295400"/>
          <a:ext cx="7311325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811650"/>
                <a:gridCol w="1146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COBie.Sheet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Exported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spaces and equipment 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Space,</a:t>
                      </a:r>
                      <a:r>
                        <a:rPr lang="en-US" baseline="0" dirty="0" smtClean="0"/>
                        <a:t> Type, 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space and equipment properties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spatial zones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equipment systems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" y="5943600"/>
            <a:ext cx="3699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and supporting COBie sheets as required per standard.</a:t>
            </a:r>
            <a:endParaRPr lang="en-US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4" name="Rectangle 13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18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‘COBie’ scheme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444" y="1447800"/>
            <a:ext cx="4747356" cy="3516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22" name="Rectangle 21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27957" y="762000"/>
            <a:ext cx="5716043" cy="563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Straight Connector 26"/>
          <p:cNvCxnSpPr/>
          <p:nvPr/>
        </p:nvCxnSpPr>
        <p:spPr>
          <a:xfrm rot="16200000" flipH="1">
            <a:off x="647700" y="3238500"/>
            <a:ext cx="3886200" cy="1981200"/>
          </a:xfrm>
          <a:prstGeom prst="line">
            <a:avLst/>
          </a:prstGeom>
          <a:ln w="19050">
            <a:solidFill>
              <a:srgbClr val="C00000"/>
            </a:solidFill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819400" y="1335083"/>
            <a:ext cx="3440478" cy="4456117"/>
            <a:chOff x="2503122" y="1335083"/>
            <a:chExt cx="3440478" cy="445611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943600" y="1335083"/>
              <a:ext cx="0" cy="4456117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503122" y="2286000"/>
              <a:ext cx="1078278" cy="1084521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81400" y="3370521"/>
              <a:ext cx="23622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85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‘Contact’ configuration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8" y="4177853"/>
            <a:ext cx="9144000" cy="2222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47138" y="409087"/>
            <a:ext cx="3587262" cy="3248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28138" y="2743200"/>
            <a:ext cx="3587262" cy="3248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3602" y="1350693"/>
            <a:ext cx="3416867" cy="4690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1295400" y="2286000"/>
            <a:ext cx="0" cy="320040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371600" y="661743"/>
            <a:ext cx="4114800" cy="4824657"/>
            <a:chOff x="1371600" y="661743"/>
            <a:chExt cx="4114800" cy="48246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" name="Straight Connector 13"/>
            <p:cNvCxnSpPr/>
            <p:nvPr/>
          </p:nvCxnSpPr>
          <p:spPr>
            <a:xfrm>
              <a:off x="5105400" y="661743"/>
              <a:ext cx="0" cy="2462457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86400" y="3023943"/>
              <a:ext cx="0" cy="2462457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71600" y="5410200"/>
              <a:ext cx="19812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346938" y="4953000"/>
              <a:ext cx="2139462" cy="4572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46938" y="2590800"/>
              <a:ext cx="1758462" cy="28194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22" name="Rectangle 21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8" y="4177853"/>
            <a:ext cx="9143999" cy="2222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" b="30823"/>
          <a:stretch/>
        </p:blipFill>
        <p:spPr>
          <a:xfrm>
            <a:off x="152400" y="1324490"/>
            <a:ext cx="6629400" cy="3349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‘Facility’ </a:t>
            </a:r>
            <a:r>
              <a:rPr lang="en-US" dirty="0"/>
              <a:t>configuration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81000" y="1828800"/>
            <a:ext cx="2438400" cy="1752600"/>
            <a:chOff x="381000" y="1828800"/>
            <a:chExt cx="24384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" name="Straight Connector 12"/>
            <p:cNvCxnSpPr/>
            <p:nvPr/>
          </p:nvCxnSpPr>
          <p:spPr>
            <a:xfrm>
              <a:off x="2819400" y="1828800"/>
              <a:ext cx="0" cy="175260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" y="1905000"/>
              <a:ext cx="24384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04800" y="26229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PROJECT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5" name="Rectangle 14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2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8" y="4177853"/>
            <a:ext cx="9143999" cy="2222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" b="30823"/>
          <a:stretch/>
        </p:blipFill>
        <p:spPr>
          <a:xfrm>
            <a:off x="152400" y="1324490"/>
            <a:ext cx="6629400" cy="3349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‘Facility’ </a:t>
            </a:r>
            <a:r>
              <a:rPr lang="en-US" dirty="0"/>
              <a:t>configuration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0822"/>
          <a:stretch/>
        </p:blipFill>
        <p:spPr>
          <a:xfrm>
            <a:off x="1181100" y="2203733"/>
            <a:ext cx="6629400" cy="3349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524000" y="2743200"/>
            <a:ext cx="2286000" cy="2438400"/>
            <a:chOff x="533400" y="1752600"/>
            <a:chExt cx="2286000" cy="2438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6" name="Straight Connector 15"/>
            <p:cNvCxnSpPr/>
            <p:nvPr/>
          </p:nvCxnSpPr>
          <p:spPr>
            <a:xfrm>
              <a:off x="2819400" y="1752600"/>
              <a:ext cx="0" cy="243840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3400" y="1905000"/>
              <a:ext cx="22860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371600" y="349522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SITE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21" name="Rectangle 2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6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8" y="4177853"/>
            <a:ext cx="9143999" cy="2222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" b="30823"/>
          <a:stretch/>
        </p:blipFill>
        <p:spPr>
          <a:xfrm>
            <a:off x="152400" y="1324490"/>
            <a:ext cx="6629400" cy="3349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‘Facility’ </a:t>
            </a:r>
            <a:r>
              <a:rPr lang="en-US" dirty="0"/>
              <a:t>configuration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0822"/>
          <a:stretch/>
        </p:blipFill>
        <p:spPr>
          <a:xfrm>
            <a:off x="1181100" y="2203733"/>
            <a:ext cx="6629400" cy="3349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590800" y="431871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BUILDING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21" name="Rectangle 2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16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0822"/>
          <a:stretch/>
        </p:blipFill>
        <p:spPr>
          <a:xfrm>
            <a:off x="2209800" y="3082977"/>
            <a:ext cx="6629400" cy="3349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743200" y="3657600"/>
            <a:ext cx="2133600" cy="2741212"/>
            <a:chOff x="685800" y="1676400"/>
            <a:chExt cx="2133600" cy="2741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6" name="Straight Connector 15"/>
            <p:cNvCxnSpPr/>
            <p:nvPr/>
          </p:nvCxnSpPr>
          <p:spPr>
            <a:xfrm>
              <a:off x="2819400" y="1676400"/>
              <a:ext cx="0" cy="2741212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5800" y="1905000"/>
              <a:ext cx="21336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04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8" y="4177853"/>
            <a:ext cx="9143999" cy="2222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‘Floor’ </a:t>
            </a:r>
            <a:r>
              <a:rPr lang="en-US" dirty="0"/>
              <a:t>configuration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1359932"/>
            <a:ext cx="5325676" cy="4190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5" name="Rectangle 14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17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2915"/>
          <a:stretch/>
        </p:blipFill>
        <p:spPr>
          <a:xfrm>
            <a:off x="685800" y="2982337"/>
            <a:ext cx="8382000" cy="3494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676400" y="3733800"/>
            <a:ext cx="2362200" cy="2665012"/>
            <a:chOff x="533400" y="1525988"/>
            <a:chExt cx="2362200" cy="266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" name="Straight Connector 19"/>
            <p:cNvCxnSpPr/>
            <p:nvPr/>
          </p:nvCxnSpPr>
          <p:spPr>
            <a:xfrm>
              <a:off x="2895600" y="1525988"/>
              <a:ext cx="0" cy="2665012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400" y="1905000"/>
              <a:ext cx="23622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88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30" y="4177853"/>
            <a:ext cx="9143995" cy="2222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‘Space’ </a:t>
            </a:r>
            <a:r>
              <a:rPr lang="en-US" dirty="0"/>
              <a:t>configuration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0000"/>
          <a:stretch/>
        </p:blipFill>
        <p:spPr>
          <a:xfrm>
            <a:off x="228600" y="1676400"/>
            <a:ext cx="8686800" cy="3172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1371600" y="2438400"/>
            <a:ext cx="2286000" cy="2410250"/>
            <a:chOff x="609600" y="1780750"/>
            <a:chExt cx="2286000" cy="2410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6" name="Straight Connector 15"/>
            <p:cNvCxnSpPr/>
            <p:nvPr/>
          </p:nvCxnSpPr>
          <p:spPr>
            <a:xfrm>
              <a:off x="2895600" y="1780750"/>
              <a:ext cx="0" cy="241025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9600" y="3520203"/>
              <a:ext cx="22860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4" name="Rectangle 13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18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49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30" y="4177853"/>
            <a:ext cx="9143995" cy="2222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‘Zone’ </a:t>
            </a:r>
            <a:r>
              <a:rPr lang="en-US" dirty="0"/>
              <a:t>configuration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6" name="Rectangle 15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19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0190" y="593026"/>
            <a:ext cx="8223620" cy="6006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1257300" y="1676400"/>
            <a:ext cx="1181100" cy="2743200"/>
            <a:chOff x="1257300" y="1676400"/>
            <a:chExt cx="1181100" cy="2743200"/>
          </a:xfrm>
        </p:grpSpPr>
        <p:cxnSp>
          <p:nvCxnSpPr>
            <p:cNvPr id="20" name="Straight Connector 19"/>
            <p:cNvCxnSpPr>
              <a:endCxn id="22" idx="2"/>
            </p:cNvCxnSpPr>
            <p:nvPr/>
          </p:nvCxnSpPr>
          <p:spPr>
            <a:xfrm flipV="1">
              <a:off x="1847850" y="3124200"/>
              <a:ext cx="0" cy="1295400"/>
            </a:xfrm>
            <a:prstGeom prst="line">
              <a:avLst/>
            </a:prstGeom>
            <a:ln w="19050">
              <a:solidFill>
                <a:srgbClr val="C00000"/>
              </a:solidFill>
              <a:headEnd type="triangle" w="lg" len="lg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257300" y="1676400"/>
              <a:ext cx="1181100" cy="1447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600" y="1295400"/>
            <a:ext cx="2819400" cy="3352800"/>
            <a:chOff x="609600" y="304800"/>
            <a:chExt cx="2819400" cy="3352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3429000" y="304800"/>
              <a:ext cx="0" cy="335280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9600" y="3520203"/>
              <a:ext cx="28194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60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/>
          <a:lstStyle/>
          <a:p>
            <a:r>
              <a:rPr lang="en-US" dirty="0" smtClean="0"/>
              <a:t>support of all IFC2x3 file versions: .</a:t>
            </a:r>
            <a:r>
              <a:rPr lang="en-US" dirty="0" err="1" smtClean="0"/>
              <a:t>ifc</a:t>
            </a:r>
            <a:r>
              <a:rPr lang="en-US" dirty="0" smtClean="0"/>
              <a:t>, .</a:t>
            </a:r>
            <a:r>
              <a:rPr lang="en-US" dirty="0" err="1" smtClean="0"/>
              <a:t>ifcxml</a:t>
            </a:r>
            <a:r>
              <a:rPr lang="en-US" dirty="0" smtClean="0"/>
              <a:t>, .</a:t>
            </a:r>
            <a:r>
              <a:rPr lang="en-US" dirty="0" err="1" smtClean="0"/>
              <a:t>ifczip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upport of</a:t>
            </a:r>
            <a:br>
              <a:rPr lang="en-US" dirty="0" smtClean="0"/>
            </a:br>
            <a:r>
              <a:rPr lang="en-US" dirty="0" smtClean="0"/>
              <a:t>‘reference model concept’</a:t>
            </a:r>
          </a:p>
          <a:p>
            <a:r>
              <a:rPr lang="en-US" dirty="0" smtClean="0"/>
              <a:t>detect IFC model changes</a:t>
            </a:r>
          </a:p>
          <a:p>
            <a:r>
              <a:rPr lang="en-US" dirty="0" smtClean="0"/>
              <a:t>collision detection with IFC HVAC models (MEP Modeler)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About ‘Interoperability’ (IFC) –related features: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‘open BIM’ interoperability with other disciplines (structural and MEP)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1" name="Rectangle 1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27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32" y="4177853"/>
            <a:ext cx="9143990" cy="2222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‘Type’ </a:t>
            </a:r>
            <a:r>
              <a:rPr lang="en-US" dirty="0"/>
              <a:t>configuration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5" name="Rectangle 14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20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2356" y="791464"/>
            <a:ext cx="8119288" cy="5930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 flipV="1">
            <a:off x="2362200" y="3530153"/>
            <a:ext cx="0" cy="1759172"/>
          </a:xfrm>
          <a:prstGeom prst="line">
            <a:avLst/>
          </a:prstGeom>
          <a:ln w="19050">
            <a:solidFill>
              <a:srgbClr val="C00000"/>
            </a:solidFill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990600" y="1524000"/>
            <a:ext cx="2819400" cy="4343400"/>
            <a:chOff x="609600" y="-304800"/>
            <a:chExt cx="28194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3" name="Straight Connector 22"/>
            <p:cNvCxnSpPr/>
            <p:nvPr/>
          </p:nvCxnSpPr>
          <p:spPr>
            <a:xfrm>
              <a:off x="3429000" y="-304800"/>
              <a:ext cx="0" cy="434340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9600" y="3520203"/>
              <a:ext cx="28194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11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32" y="4177853"/>
            <a:ext cx="9143990" cy="2222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‘Component’ </a:t>
            </a:r>
            <a:r>
              <a:rPr lang="en-US" dirty="0"/>
              <a:t>configuration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4" name="Rectangle 13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21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1773"/>
          <a:stretch/>
        </p:blipFill>
        <p:spPr>
          <a:xfrm>
            <a:off x="457200" y="1346791"/>
            <a:ext cx="8316227" cy="5358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1981200" y="2057400"/>
            <a:ext cx="1828800" cy="4648200"/>
            <a:chOff x="609600" y="1390267"/>
            <a:chExt cx="1828800" cy="464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7" name="Straight Connector 16"/>
            <p:cNvCxnSpPr/>
            <p:nvPr/>
          </p:nvCxnSpPr>
          <p:spPr>
            <a:xfrm>
              <a:off x="2438400" y="1390267"/>
              <a:ext cx="0" cy="464820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9600" y="3520203"/>
              <a:ext cx="18288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25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34" y="4177853"/>
            <a:ext cx="9143986" cy="2222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 ‘System’ </a:t>
            </a:r>
            <a:r>
              <a:rPr lang="en-US" dirty="0"/>
              <a:t>configuration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5" name="Rectangle 14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22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556" y="540415"/>
            <a:ext cx="8450889" cy="617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Straight Connector 19"/>
          <p:cNvCxnSpPr/>
          <p:nvPr/>
        </p:nvCxnSpPr>
        <p:spPr>
          <a:xfrm flipV="1">
            <a:off x="1447800" y="3429000"/>
            <a:ext cx="357077" cy="1447801"/>
          </a:xfrm>
          <a:prstGeom prst="line">
            <a:avLst/>
          </a:prstGeom>
          <a:ln w="19050">
            <a:solidFill>
              <a:srgbClr val="C00000"/>
            </a:solidFill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914400" y="1295400"/>
            <a:ext cx="2819400" cy="3886200"/>
            <a:chOff x="609600" y="-184666"/>
            <a:chExt cx="2819400" cy="3886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2" name="Straight Connector 21"/>
            <p:cNvCxnSpPr/>
            <p:nvPr/>
          </p:nvCxnSpPr>
          <p:spPr>
            <a:xfrm>
              <a:off x="3429000" y="-184666"/>
              <a:ext cx="0" cy="388620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9600" y="3520203"/>
              <a:ext cx="28194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7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9688" y="1550513"/>
            <a:ext cx="4669024" cy="4480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step: Save project as IFC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952" t="42735" b="1"/>
          <a:stretch/>
        </p:blipFill>
        <p:spPr>
          <a:xfrm>
            <a:off x="4809238" y="2769780"/>
            <a:ext cx="3877562" cy="2565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419600" y="5434204"/>
            <a:ext cx="11811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95750" y="6031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‘one-click’ export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952" t="75599"/>
          <a:stretch/>
        </p:blipFill>
        <p:spPr>
          <a:xfrm>
            <a:off x="4809238" y="443909"/>
            <a:ext cx="3877562" cy="1093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952" t="75599"/>
          <a:stretch/>
        </p:blipFill>
        <p:spPr>
          <a:xfrm>
            <a:off x="4809238" y="1600200"/>
            <a:ext cx="3877562" cy="1093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4876800" y="533400"/>
            <a:ext cx="2819400" cy="685800"/>
            <a:chOff x="609600" y="3352800"/>
            <a:chExt cx="28194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3429000" y="3352800"/>
              <a:ext cx="0" cy="68580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9600" y="3520203"/>
              <a:ext cx="28194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876800" y="1905000"/>
            <a:ext cx="2819400" cy="685800"/>
            <a:chOff x="609600" y="3352800"/>
            <a:chExt cx="28194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2" name="Straight Connector 21"/>
            <p:cNvCxnSpPr/>
            <p:nvPr/>
          </p:nvCxnSpPr>
          <p:spPr>
            <a:xfrm>
              <a:off x="3429000" y="3352800"/>
              <a:ext cx="0" cy="685800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9600" y="3520203"/>
              <a:ext cx="28194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876800" y="2896486"/>
            <a:ext cx="2819400" cy="2287793"/>
            <a:chOff x="4876800" y="2896486"/>
            <a:chExt cx="2819400" cy="22877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6" name="Straight Connector 25"/>
            <p:cNvCxnSpPr/>
            <p:nvPr/>
          </p:nvCxnSpPr>
          <p:spPr>
            <a:xfrm>
              <a:off x="4876800" y="5184279"/>
              <a:ext cx="28194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638800" y="2896486"/>
              <a:ext cx="0" cy="458086"/>
            </a:xfrm>
            <a:prstGeom prst="line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38800" y="3354572"/>
              <a:ext cx="2057400" cy="182970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25" name="Rectangle 24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23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14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Predefined IFC export settings (‘Translator’) for COBie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1333755"/>
            <a:ext cx="7162800" cy="2323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8" name="Rectangle 17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24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6800" y="2833439"/>
            <a:ext cx="7162800" cy="3643561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Connector 29"/>
          <p:cNvCxnSpPr/>
          <p:nvPr/>
        </p:nvCxnSpPr>
        <p:spPr>
          <a:xfrm>
            <a:off x="838200" y="2453403"/>
            <a:ext cx="3429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95400" y="3657600"/>
            <a:ext cx="6553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95400" y="4419600"/>
            <a:ext cx="6553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81075" y="457200"/>
            <a:ext cx="4744249" cy="2654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8" name="Straight Connector 37"/>
          <p:cNvCxnSpPr/>
          <p:nvPr/>
        </p:nvCxnSpPr>
        <p:spPr>
          <a:xfrm flipV="1">
            <a:off x="3302738" y="2453404"/>
            <a:ext cx="0" cy="380035"/>
          </a:xfrm>
          <a:prstGeom prst="line">
            <a:avLst/>
          </a:prstGeom>
          <a:ln w="19050">
            <a:solidFill>
              <a:srgbClr val="C00000"/>
            </a:solidFill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90930" y="2468629"/>
            <a:ext cx="0" cy="1036571"/>
          </a:xfrm>
          <a:prstGeom prst="line">
            <a:avLst/>
          </a:prstGeom>
          <a:ln w="19050">
            <a:solidFill>
              <a:srgbClr val="C00000"/>
            </a:solidFill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95400" y="5791200"/>
            <a:ext cx="6553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9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/>
          <a:lstStyle/>
          <a:p>
            <a:r>
              <a:rPr lang="en-US" dirty="0" smtClean="0"/>
              <a:t>MVDs developed</a:t>
            </a:r>
            <a:br>
              <a:rPr lang="en-US" dirty="0" smtClean="0"/>
            </a:br>
            <a:r>
              <a:rPr lang="en-US" b="1" dirty="0" smtClean="0"/>
              <a:t>within</a:t>
            </a:r>
            <a:r>
              <a:rPr lang="en-US" dirty="0" smtClean="0"/>
              <a:t> </a:t>
            </a:r>
            <a:r>
              <a:rPr lang="en-US" dirty="0" err="1" smtClean="0"/>
              <a:t>buildingSMART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IFC2x3 Coordination View</a:t>
            </a:r>
          </a:p>
          <a:p>
            <a:pPr lvl="2">
              <a:buFont typeface="Calibri" pitchFamily="34" charset="0"/>
              <a:buChar char="⁺"/>
            </a:pPr>
            <a:r>
              <a:rPr lang="en-US" dirty="0" smtClean="0"/>
              <a:t>Quantity Take-off add-on view</a:t>
            </a:r>
          </a:p>
          <a:p>
            <a:pPr lvl="2">
              <a:buFont typeface="Calibri" pitchFamily="34" charset="0"/>
              <a:buChar char="⁺"/>
            </a:pPr>
            <a:r>
              <a:rPr lang="en-US" dirty="0" smtClean="0"/>
              <a:t>Space Boundary add-on view</a:t>
            </a:r>
          </a:p>
          <a:p>
            <a:pPr lvl="2">
              <a:buFont typeface="Calibri" pitchFamily="34" charset="0"/>
              <a:buChar char="⁺"/>
            </a:pPr>
            <a:r>
              <a:rPr lang="en-US" dirty="0" smtClean="0"/>
              <a:t>2D Annotation add-on view</a:t>
            </a:r>
          </a:p>
          <a:p>
            <a:pPr lvl="1"/>
            <a:r>
              <a:rPr lang="en-US" b="1" dirty="0" smtClean="0"/>
              <a:t>IFC2x3 Coordination View </a:t>
            </a:r>
            <a:r>
              <a:rPr lang="en-US" dirty="0" smtClean="0"/>
              <a:t>(Surface Geometry)</a:t>
            </a:r>
          </a:p>
          <a:p>
            <a:pPr lvl="1"/>
            <a:r>
              <a:rPr lang="en-US" b="1" dirty="0" smtClean="0"/>
              <a:t>IFC2x3 Basic FM </a:t>
            </a:r>
            <a:r>
              <a:rPr lang="en-US" b="1" dirty="0" err="1" smtClean="0"/>
              <a:t>HandOver</a:t>
            </a:r>
            <a:r>
              <a:rPr lang="en-US" b="1" dirty="0" smtClean="0"/>
              <a:t> </a:t>
            </a:r>
            <a:r>
              <a:rPr lang="en-US" dirty="0" smtClean="0"/>
              <a:t>view</a:t>
            </a:r>
            <a:r>
              <a:rPr lang="en-US" b="1" dirty="0" smtClean="0"/>
              <a:t> </a:t>
            </a:r>
            <a:r>
              <a:rPr lang="en-US" dirty="0" smtClean="0"/>
              <a:t>(required by COBie2)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About ‘Interoperability’ (IFC) –related features: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‘open BIM’ interoperability with other disciplines (structural and MEP)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Model View Definitions (MVD)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6551212"/>
            <a:ext cx="9144000" cy="459188"/>
            <a:chOff x="0" y="6398812"/>
            <a:chExt cx="9144000" cy="459188"/>
          </a:xfrm>
        </p:grpSpPr>
        <p:sp>
          <p:nvSpPr>
            <p:cNvPr id="11" name="Rectangle 1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>
            <a:normAutofit/>
          </a:bodyPr>
          <a:lstStyle/>
          <a:p>
            <a:r>
              <a:rPr lang="en-US" dirty="0" smtClean="0"/>
              <a:t>MVDs developed</a:t>
            </a:r>
            <a:br>
              <a:rPr lang="en-US" dirty="0" smtClean="0"/>
            </a:br>
            <a:r>
              <a:rPr lang="en-US" b="1" dirty="0" smtClean="0"/>
              <a:t>within</a:t>
            </a:r>
            <a:r>
              <a:rPr lang="en-US" dirty="0" smtClean="0"/>
              <a:t> </a:t>
            </a:r>
            <a:r>
              <a:rPr lang="en-US" dirty="0" err="1" smtClean="0"/>
              <a:t>buildingSMART</a:t>
            </a:r>
            <a:endParaRPr lang="en-US" dirty="0"/>
          </a:p>
          <a:p>
            <a:r>
              <a:rPr lang="en-US" dirty="0" smtClean="0"/>
              <a:t>MVDs developed</a:t>
            </a:r>
            <a:br>
              <a:rPr lang="en-US" dirty="0" smtClean="0"/>
            </a:br>
            <a:r>
              <a:rPr lang="en-US" b="1" dirty="0" smtClean="0"/>
              <a:t>outside</a:t>
            </a:r>
            <a:r>
              <a:rPr lang="en-US" dirty="0" smtClean="0"/>
              <a:t> of </a:t>
            </a:r>
            <a:r>
              <a:rPr lang="en-US" dirty="0" err="1" smtClean="0"/>
              <a:t>buildingSMART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Concept Design BIM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required by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GSA (US)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Senate Properties (Finland)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Statsbygg</a:t>
            </a:r>
            <a:r>
              <a:rPr lang="en-US" dirty="0" smtClean="0"/>
              <a:t> (Norway)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About ‘Interoperability’ (IFC) –related features: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‘open BIM’ interoperability with other disciplines (structural and MEP)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View Definitions (MVD)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1" name="Rectangle 1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8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125762"/>
          </a:xfrm>
        </p:spPr>
        <p:txBody>
          <a:bodyPr>
            <a:normAutofit/>
          </a:bodyPr>
          <a:lstStyle/>
          <a:p>
            <a:r>
              <a:rPr lang="en-US" dirty="0" smtClean="0"/>
              <a:t>IFC Entity Classification</a:t>
            </a:r>
          </a:p>
          <a:p>
            <a:r>
              <a:rPr lang="en-US" dirty="0"/>
              <a:t>IFC Assignments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IFC Group</a:t>
            </a:r>
          </a:p>
          <a:p>
            <a:pPr lvl="1"/>
            <a:r>
              <a:rPr lang="en-US" sz="2400" dirty="0" smtClean="0"/>
              <a:t>IFC Zone</a:t>
            </a:r>
          </a:p>
          <a:p>
            <a:pPr lvl="1"/>
            <a:r>
              <a:rPr lang="en-US" sz="2400" dirty="0" smtClean="0"/>
              <a:t>IFC System</a:t>
            </a:r>
          </a:p>
          <a:p>
            <a:pPr lvl="1"/>
            <a:r>
              <a:rPr lang="en-US" sz="2400" dirty="0" smtClean="0"/>
              <a:t>IFC Actor</a:t>
            </a:r>
            <a:endParaRPr lang="en-US" sz="2400" dirty="0"/>
          </a:p>
          <a:p>
            <a:pPr lvl="1"/>
            <a:r>
              <a:rPr lang="en-US" sz="2400" dirty="0" smtClean="0"/>
              <a:t>IFC Occupant</a:t>
            </a:r>
          </a:p>
          <a:p>
            <a:pPr lvl="1"/>
            <a:r>
              <a:rPr lang="en-US" sz="2400" dirty="0" smtClean="0"/>
              <a:t>IFC Time Series Schedule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About ‘Interoperability’ (IFC) –related features: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‘open BIM’ interoperability with other disciplines (structural and MEP)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View Definitions (MVD)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IFC data and user-interface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1" name="Rectangle 1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778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125762"/>
          </a:xfrm>
        </p:spPr>
        <p:txBody>
          <a:bodyPr>
            <a:normAutofit/>
          </a:bodyPr>
          <a:lstStyle/>
          <a:p>
            <a:r>
              <a:rPr lang="en-US" dirty="0" smtClean="0"/>
              <a:t>IFC Entity Classification</a:t>
            </a:r>
          </a:p>
          <a:p>
            <a:r>
              <a:rPr lang="en-US" dirty="0"/>
              <a:t>IFC </a:t>
            </a:r>
            <a:r>
              <a:rPr lang="en-US" dirty="0" smtClean="0"/>
              <a:t>Assignments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IFC Type </a:t>
            </a:r>
            <a:r>
              <a:rPr lang="en-US" sz="3200" dirty="0" smtClean="0"/>
              <a:t>Products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support of all types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About ‘Interoperability’ (IFC) –related features: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‘open BIM’ interoperability with other disciplines (structural and MEP)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View Definitions (MVD)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IFC data and user-interface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1" name="Rectangle 1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31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125762"/>
          </a:xfrm>
        </p:spPr>
        <p:txBody>
          <a:bodyPr>
            <a:normAutofit/>
          </a:bodyPr>
          <a:lstStyle/>
          <a:p>
            <a:r>
              <a:rPr lang="en-US" dirty="0" smtClean="0"/>
              <a:t>IFC Entity Classification</a:t>
            </a:r>
          </a:p>
          <a:p>
            <a:r>
              <a:rPr lang="en-US" dirty="0"/>
              <a:t>IFC </a:t>
            </a:r>
            <a:r>
              <a:rPr lang="en-US" dirty="0" smtClean="0"/>
              <a:t>Assignments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IFC Type </a:t>
            </a:r>
            <a:r>
              <a:rPr lang="en-US" sz="3200" dirty="0" smtClean="0"/>
              <a:t>Products</a:t>
            </a:r>
            <a:endParaRPr lang="en-US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IFC </a:t>
            </a:r>
            <a:r>
              <a:rPr lang="en-US" sz="3200" dirty="0" err="1" smtClean="0"/>
              <a:t>Psets</a:t>
            </a:r>
            <a:r>
              <a:rPr lang="en-US" sz="3200" dirty="0"/>
              <a:t> </a:t>
            </a:r>
            <a:r>
              <a:rPr lang="en-US" sz="3200" dirty="0" smtClean="0"/>
              <a:t>and Properties</a:t>
            </a:r>
            <a:endParaRPr lang="en-US" sz="3200" dirty="0"/>
          </a:p>
          <a:p>
            <a:pPr lvl="1"/>
            <a:r>
              <a:rPr lang="en-US" sz="2400" dirty="0" smtClean="0"/>
              <a:t>standard</a:t>
            </a:r>
          </a:p>
          <a:p>
            <a:pPr lvl="1"/>
            <a:r>
              <a:rPr lang="en-US" sz="2400" dirty="0" smtClean="0"/>
              <a:t>built-in schemes: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Concept Design BIM 2010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CObie2</a:t>
            </a:r>
          </a:p>
          <a:p>
            <a:pPr lvl="1"/>
            <a:r>
              <a:rPr lang="en-US" sz="2400" dirty="0" smtClean="0"/>
              <a:t>custom (new </a:t>
            </a:r>
            <a:r>
              <a:rPr lang="en-US" sz="2400" dirty="0" err="1" smtClean="0"/>
              <a:t>Psets</a:t>
            </a:r>
            <a:r>
              <a:rPr lang="en-US" sz="2400" dirty="0" smtClean="0"/>
              <a:t> and Properties)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About ‘Interoperability’ (IFC) –related features: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‘open BIM’ interoperability with other disciplines (structural and MEP)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View Definitions (MVD)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IFC data and user-interface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1" name="Rectangle 1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125762"/>
          </a:xfrm>
        </p:spPr>
        <p:txBody>
          <a:bodyPr>
            <a:normAutofit/>
          </a:bodyPr>
          <a:lstStyle/>
          <a:p>
            <a:r>
              <a:rPr lang="en-US" dirty="0" smtClean="0"/>
              <a:t>IFC Entity Classification</a:t>
            </a:r>
          </a:p>
          <a:p>
            <a:r>
              <a:rPr lang="en-US" dirty="0"/>
              <a:t>IFC </a:t>
            </a:r>
            <a:r>
              <a:rPr lang="en-US" dirty="0" smtClean="0"/>
              <a:t>Assignments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IFC Type </a:t>
            </a:r>
            <a:r>
              <a:rPr lang="en-US" sz="3200" dirty="0" smtClean="0"/>
              <a:t>Products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IFC </a:t>
            </a:r>
            <a:r>
              <a:rPr lang="en-US" sz="3200" dirty="0" err="1"/>
              <a:t>Psets</a:t>
            </a:r>
            <a:r>
              <a:rPr lang="en-US" sz="3200" dirty="0"/>
              <a:t> and </a:t>
            </a:r>
            <a:r>
              <a:rPr lang="en-US" sz="3200" dirty="0" smtClean="0"/>
              <a:t>Properties</a:t>
            </a:r>
            <a:endParaRPr lang="en-US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IFC Classification Reference</a:t>
            </a:r>
            <a:endParaRPr lang="en-US" sz="3200" dirty="0"/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uilt-in classification rules: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err="1" smtClean="0"/>
              <a:t>OmniClass</a:t>
            </a:r>
            <a:r>
              <a:rPr lang="en-US" sz="2000" dirty="0" smtClean="0"/>
              <a:t> (Table 11/13/21 and 23)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err="1" smtClean="0"/>
              <a:t>Uniclass</a:t>
            </a:r>
            <a:endParaRPr lang="en-US" sz="2000" dirty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other local standards</a:t>
            </a:r>
          </a:p>
          <a:p>
            <a:pPr lvl="1"/>
            <a:r>
              <a:rPr lang="en-US" sz="2400" dirty="0" smtClean="0"/>
              <a:t>custom</a:t>
            </a:r>
            <a:br>
              <a:rPr lang="en-US" sz="2400" dirty="0" smtClean="0"/>
            </a:br>
            <a:r>
              <a:rPr lang="en-US" sz="2400" dirty="0" smtClean="0"/>
              <a:t>(new Classification Reference)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About ‘Interoperability’ (IFC) –related features: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‘open BIM’ interoperability with other disciplines (structural and MEP)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View Definitions (MVD)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IFC data and user-interface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1" name="Rectangle 1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86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125762"/>
          </a:xfrm>
        </p:spPr>
        <p:txBody>
          <a:bodyPr>
            <a:normAutofit/>
          </a:bodyPr>
          <a:lstStyle/>
          <a:p>
            <a:r>
              <a:rPr lang="en-US" dirty="0" smtClean="0"/>
              <a:t>IFC Entity Classification</a:t>
            </a:r>
          </a:p>
          <a:p>
            <a:r>
              <a:rPr lang="en-US" dirty="0"/>
              <a:t>IFC </a:t>
            </a:r>
            <a:r>
              <a:rPr lang="en-US" dirty="0" smtClean="0"/>
              <a:t>Assignments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IFC Type </a:t>
            </a:r>
            <a:r>
              <a:rPr lang="en-US" sz="3200" dirty="0" smtClean="0"/>
              <a:t>Products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IFC </a:t>
            </a:r>
            <a:r>
              <a:rPr lang="en-US" sz="3200" dirty="0" err="1"/>
              <a:t>Psets</a:t>
            </a:r>
            <a:r>
              <a:rPr lang="en-US" sz="3200" dirty="0"/>
              <a:t> and </a:t>
            </a:r>
            <a:r>
              <a:rPr lang="en-US" sz="3200" dirty="0" smtClean="0"/>
              <a:t>Properties</a:t>
            </a:r>
            <a:endParaRPr lang="en-US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IFC Classification Reference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Base Quantities: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required by</a:t>
            </a:r>
          </a:p>
          <a:p>
            <a:pPr lvl="1"/>
            <a:r>
              <a:rPr lang="en-US" sz="2400" dirty="0"/>
              <a:t>Quantity Take-off add-on view</a:t>
            </a:r>
          </a:p>
          <a:p>
            <a:pPr lvl="1"/>
            <a:r>
              <a:rPr lang="en-US" sz="2400" dirty="0"/>
              <a:t>Concept Design BIM 2010 MVD</a:t>
            </a:r>
          </a:p>
          <a:p>
            <a:pPr lvl="1"/>
            <a:r>
              <a:rPr lang="en-US" sz="2400" dirty="0"/>
              <a:t>COBie2 Documentation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About ‘Interoperability’ (IFC) –related features: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‘open BIM’ interoperability with other disciplines (structural and MEP)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View Definitions (MVD)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IFC data and user-interface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1" name="Rectangle 10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5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Microsoft Macintosh PowerPoint</Application>
  <PresentationFormat>On-screen Show (4:3)</PresentationFormat>
  <Paragraphs>233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GRAPHISOFT SE ArchiCAD</vt:lpstr>
      <vt:lpstr> product features</vt:lpstr>
      <vt:lpstr> product features</vt:lpstr>
      <vt:lpstr> product features</vt:lpstr>
      <vt:lpstr> product features</vt:lpstr>
      <vt:lpstr> product features</vt:lpstr>
      <vt:lpstr> product features</vt:lpstr>
      <vt:lpstr> product features</vt:lpstr>
      <vt:lpstr> product features</vt:lpstr>
      <vt:lpstr> tested product</vt:lpstr>
      <vt:lpstr> Designers’ COBie challenge scope</vt:lpstr>
      <vt:lpstr> configuration</vt:lpstr>
      <vt:lpstr> configuration</vt:lpstr>
      <vt:lpstr> configuration</vt:lpstr>
      <vt:lpstr> configuration</vt:lpstr>
      <vt:lpstr> configuration</vt:lpstr>
      <vt:lpstr> configuration</vt:lpstr>
      <vt:lpstr> configuration</vt:lpstr>
      <vt:lpstr> configuration</vt:lpstr>
      <vt:lpstr> configuration</vt:lpstr>
      <vt:lpstr> configuration</vt:lpstr>
      <vt:lpstr> configuration</vt:lpstr>
      <vt:lpstr> process</vt:lpstr>
      <vt:lpstr> process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2013-11-29T19:50:35Z</dcterms:created>
  <dcterms:modified xsi:type="dcterms:W3CDTF">2013-11-29T20:21:35Z</dcterms:modified>
</cp:coreProperties>
</file>